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4"/>
  </p:notesMasterIdLst>
  <p:sldIdLst>
    <p:sldId id="300"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EE0"/>
    <a:srgbClr val="E7EBEC"/>
    <a:srgbClr val="081930"/>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732" autoAdjust="0"/>
    <p:restoredTop sz="96370" autoAdjust="0"/>
  </p:normalViewPr>
  <p:slideViewPr>
    <p:cSldViewPr>
      <p:cViewPr varScale="1">
        <p:scale>
          <a:sx n="73" d="100"/>
          <a:sy n="73" d="100"/>
        </p:scale>
        <p:origin x="3510" y="84"/>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2026/9/2</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FB9526-306E-4CD2-AFEC-8F1EF488C643}"/>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F3CB65-6B41-4F0F-A0F2-BF940676BBB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F739D2-D8FD-467B-8F66-C5486A6305D0}"/>
              </a:ext>
            </a:extLst>
          </p:cNvPr>
          <p:cNvSpPr>
            <a:spLocks noGrp="1"/>
          </p:cNvSpPr>
          <p:nvPr>
            <p:ph type="dt" sz="half" idx="10"/>
          </p:nvPr>
        </p:nvSpPr>
        <p:spPr/>
        <p:txBody>
          <a:bodyPr/>
          <a:lstStyle/>
          <a:p>
            <a:pPr>
              <a:defRPr/>
            </a:pPr>
            <a:fld id="{C07978E3-3F75-4A0D-94BD-8754002B412E}"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933C760-A7FB-49B2-A7ED-1BF4E22E02AA}"/>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B115B684-9DDD-4185-BB16-3FF4889DE88F}"/>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015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9C64F-36BA-4011-BD20-087A2C65F6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0F2F94-F11E-431F-8217-92402D131C5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F86004-A97C-43ED-B22D-B7C83E8FA701}"/>
              </a:ext>
            </a:extLst>
          </p:cNvPr>
          <p:cNvSpPr>
            <a:spLocks noGrp="1"/>
          </p:cNvSpPr>
          <p:nvPr>
            <p:ph type="dt" sz="half" idx="10"/>
          </p:nvPr>
        </p:nvSpPr>
        <p:spPr/>
        <p:txBody>
          <a:bodyPr/>
          <a:lstStyle/>
          <a:p>
            <a:pPr>
              <a:defRPr/>
            </a:pPr>
            <a:fld id="{A18075BB-3CD5-4CA7-A691-D3E6921D0F2F}"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E8D726F8-9C59-47B7-AA10-B4F1DBE97D6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0F50FABA-6ED4-40A7-A530-A6F8C22578E1}"/>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262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BE1BA-F237-4B30-84E3-659F5422E079}"/>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AAB8C0-A74C-493C-9BF5-7032F0AD43CD}"/>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64CD50-2372-4C58-9453-39AA1DAF2F64}"/>
              </a:ext>
            </a:extLst>
          </p:cNvPr>
          <p:cNvSpPr>
            <a:spLocks noGrp="1"/>
          </p:cNvSpPr>
          <p:nvPr>
            <p:ph type="dt" sz="half" idx="10"/>
          </p:nvPr>
        </p:nvSpPr>
        <p:spPr/>
        <p:txBody>
          <a:bodyPr/>
          <a:lstStyle/>
          <a:p>
            <a:pPr>
              <a:defRPr/>
            </a:pPr>
            <a:fld id="{087999A7-B118-4595-8F5D-3EA4785052C5}"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069EA8E-AC8B-46B8-B599-96A7D1027AF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19C6D3C8-9737-43F8-A180-DBE9DBA96E7F}"/>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2846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B602F-9AF5-4FF2-8A41-EFF0B6E2C2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00180C-5179-407F-9A7E-4FFFFCBE8BE4}"/>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0515C6-0D0B-4BB7-8853-276A52745DA2}"/>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C8B6D2D-E080-4767-AC21-4CC86AEB9682}"/>
              </a:ext>
            </a:extLst>
          </p:cNvPr>
          <p:cNvSpPr>
            <a:spLocks noGrp="1"/>
          </p:cNvSpPr>
          <p:nvPr>
            <p:ph type="dt" sz="half" idx="10"/>
          </p:nvPr>
        </p:nvSpPr>
        <p:spPr/>
        <p:txBody>
          <a:bodyPr/>
          <a:lstStyle/>
          <a:p>
            <a:pPr>
              <a:defRPr/>
            </a:pPr>
            <a:fld id="{2A8EE726-064D-4A7A-87F8-C255F47775DA}" type="datetime1">
              <a:rPr lang="ja-JP" altLang="en-US" smtClean="0"/>
              <a:pPr>
                <a:defRPr/>
              </a:pPr>
              <a:t>2026/9/2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9105C7C7-66BF-4E5A-9698-48F4386BA0AC}"/>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43C569A-4323-466F-AA29-91FE89563C6B}"/>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87422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68BCA-8874-4C60-9381-DD81588DC092}"/>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2D81E-635F-40C0-8FC3-62D84D2E8021}"/>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8356152-9972-4A02-82AF-3B1221F8A69A}"/>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DBCFA90-69D0-43CA-B9C8-EC1CCBA1E865}"/>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4B8B8A2-7595-4FC0-90A6-F4101CF7D521}"/>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26DEC3-3475-480B-AEEC-7B126D3038B7}"/>
              </a:ext>
            </a:extLst>
          </p:cNvPr>
          <p:cNvSpPr>
            <a:spLocks noGrp="1"/>
          </p:cNvSpPr>
          <p:nvPr>
            <p:ph type="dt" sz="half" idx="10"/>
          </p:nvPr>
        </p:nvSpPr>
        <p:spPr/>
        <p:txBody>
          <a:bodyPr/>
          <a:lstStyle/>
          <a:p>
            <a:pPr>
              <a:defRPr/>
            </a:pPr>
            <a:fld id="{A5861FEA-1BE4-4962-8DDE-A5D55E7527A9}" type="datetime1">
              <a:rPr lang="ja-JP" altLang="en-US" smtClean="0"/>
              <a:pPr>
                <a:defRPr/>
              </a:pPr>
              <a:t>2026/9/2</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1479D804-F8FE-49F9-B0E5-286E9F0D11E2}"/>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2697BE42-E8F8-47CB-9598-2131BD997702}"/>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758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15882-24AA-4A8D-8BE3-29F9343756E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0E03419-A934-4310-B6E1-7CEC9B682720}"/>
              </a:ext>
            </a:extLst>
          </p:cNvPr>
          <p:cNvSpPr>
            <a:spLocks noGrp="1"/>
          </p:cNvSpPr>
          <p:nvPr>
            <p:ph type="dt" sz="half" idx="10"/>
          </p:nvPr>
        </p:nvSpPr>
        <p:spPr/>
        <p:txBody>
          <a:bodyPr/>
          <a:lstStyle/>
          <a:p>
            <a:pPr>
              <a:defRPr/>
            </a:pPr>
            <a:fld id="{3BC3B54A-4984-489F-9AD9-FFA51C931E4D}" type="datetime1">
              <a:rPr lang="ja-JP" altLang="en-US" smtClean="0"/>
              <a:pPr>
                <a:defRPr/>
              </a:pPr>
              <a:t>2026/9/2</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DB3659B4-F9E6-4D38-8389-21BBE5FB6B3E}"/>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F1AE6EE0-DA21-448A-ADC5-355F8A2FC3C2}"/>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464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65430E-3C7B-42F6-9A3C-9705CFFCE9DD}"/>
              </a:ext>
            </a:extLst>
          </p:cNvPr>
          <p:cNvSpPr>
            <a:spLocks noGrp="1"/>
          </p:cNvSpPr>
          <p:nvPr>
            <p:ph type="dt" sz="half" idx="10"/>
          </p:nvPr>
        </p:nvSpPr>
        <p:spPr/>
        <p:txBody>
          <a:bodyPr/>
          <a:lstStyle/>
          <a:p>
            <a:pPr>
              <a:defRPr/>
            </a:pPr>
            <a:fld id="{6AF2FB7D-6622-44BB-8443-AAE9ABD04C2A}" type="datetime1">
              <a:rPr lang="ja-JP" altLang="en-US" smtClean="0"/>
              <a:pPr>
                <a:defRPr/>
              </a:pPr>
              <a:t>2026/9/2</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B7927902-1C62-4DCA-81AD-0C4CE607468F}"/>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8ED8D529-0C4F-45B7-BE37-BD032245EBE8}"/>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8106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5765C-D65B-4115-BC5E-4E6E96793FC9}"/>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4EE91A-4F8D-4665-8A0B-FD097A7E6E02}"/>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3FA8DF-1049-4632-80FE-CC600DC6F47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11BB9A-0820-44B4-BFA8-3FDE2399686C}"/>
              </a:ext>
            </a:extLst>
          </p:cNvPr>
          <p:cNvSpPr>
            <a:spLocks noGrp="1"/>
          </p:cNvSpPr>
          <p:nvPr>
            <p:ph type="dt" sz="half" idx="10"/>
          </p:nvPr>
        </p:nvSpPr>
        <p:spPr/>
        <p:txBody>
          <a:bodyPr/>
          <a:lstStyle/>
          <a:p>
            <a:pPr>
              <a:defRPr/>
            </a:pPr>
            <a:fld id="{20FF1BBD-CBC7-4959-8351-5A736CE0938B}" type="datetime1">
              <a:rPr lang="ja-JP" altLang="en-US" smtClean="0"/>
              <a:pPr>
                <a:defRPr/>
              </a:pPr>
              <a:t>2026/9/2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025FBB28-F40C-4F04-945E-2F2229181B55}"/>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1DBC153E-4078-4944-8621-77EAE1AD5697}"/>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71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C295AE-62A7-4B93-9DB0-72B48E7E7F0E}"/>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BE1D47-AC6B-4606-8806-B68E6871ED88}"/>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EA7F224A-27F7-4938-94E2-04890D82C992}"/>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8EB07B-C5A9-4ADF-BDCF-20DE6528FBEE}"/>
              </a:ext>
            </a:extLst>
          </p:cNvPr>
          <p:cNvSpPr>
            <a:spLocks noGrp="1"/>
          </p:cNvSpPr>
          <p:nvPr>
            <p:ph type="dt" sz="half" idx="10"/>
          </p:nvPr>
        </p:nvSpPr>
        <p:spPr/>
        <p:txBody>
          <a:bodyPr/>
          <a:lstStyle/>
          <a:p>
            <a:pPr>
              <a:defRPr/>
            </a:pPr>
            <a:fld id="{79992FBA-136A-4615-B42B-1BCBDE2F7E83}" type="datetime1">
              <a:rPr lang="ja-JP" altLang="en-US" smtClean="0"/>
              <a:pPr>
                <a:defRPr/>
              </a:pPr>
              <a:t>2026/9/2</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85162FA9-D4A4-4ABC-B43E-C34743F25A8A}"/>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5EF2B1F1-6E62-489A-BA5B-ED0C773B69C0}"/>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6211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BF4818-7975-4F1C-A14B-86B9AAF0C9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469342-96F2-42C6-929B-2BFF781AEC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2F1B54-98E5-4B66-9DDA-C7B0EDBB590A}"/>
              </a:ext>
            </a:extLst>
          </p:cNvPr>
          <p:cNvSpPr>
            <a:spLocks noGrp="1"/>
          </p:cNvSpPr>
          <p:nvPr>
            <p:ph type="dt" sz="half" idx="10"/>
          </p:nvPr>
        </p:nvSpPr>
        <p:spPr/>
        <p:txBody>
          <a:bodyPr/>
          <a:lstStyle/>
          <a:p>
            <a:pPr>
              <a:defRPr/>
            </a:pPr>
            <a:fld id="{F4988144-94EE-4D30-9361-6000D8699E60}"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18F69401-3E42-40A1-BD9C-4A801E5E8F7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7DDB4CB-42B8-4D02-AE73-D764F6884582}"/>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619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23D5C14-1911-4358-98CE-5AC602F7CB4B}"/>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9781F7-45F3-46A8-B6BC-4C83FA49B61C}"/>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498A5B-444E-4A57-B623-8CB8A52CD475}"/>
              </a:ext>
            </a:extLst>
          </p:cNvPr>
          <p:cNvSpPr>
            <a:spLocks noGrp="1"/>
          </p:cNvSpPr>
          <p:nvPr>
            <p:ph type="dt" sz="half" idx="10"/>
          </p:nvPr>
        </p:nvSpPr>
        <p:spPr/>
        <p:txBody>
          <a:bodyPr/>
          <a:lstStyle/>
          <a:p>
            <a:pPr>
              <a:defRPr/>
            </a:pPr>
            <a:fld id="{B9AA9BE7-304D-4DF5-9736-3527E2E07CC4}"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CE1BFB57-3D2A-4326-BD75-D303C142148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F20F0974-8C3F-49BB-8332-55D1BB3FFA05}"/>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1130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E9D5E3-302B-4950-858C-D0BAD377D1A6}"/>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068D9A-F7EA-48E6-A3F8-01885A65FBC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58DFC-2333-40EF-8396-BCD9A9E1D4E8}"/>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2026/9/2</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7DDA7A9-B965-4B3C-8A5F-E82B2C2C95E5}"/>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7EFECB6D-2D00-4244-8EA9-0525E72D44C9}"/>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486272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https://qr.quel.jp/tmp/a522df6578971b176d6ea4d0392a1581a9d568cd.png" TargetMode="Externa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11.png"/><Relationship Id="rId12"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3.png"/><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https://qr.quel.jp/tmp/a522df6578971b176d6ea4d0392a1581a9d568cd.png" TargetMode="External"/><Relationship Id="rId9" Type="http://schemas.openxmlformats.org/officeDocument/2006/relationships/image" Target="../media/image4.png"/><Relationship Id="rId1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正方形/長方形 63">
            <a:extLst>
              <a:ext uri="{FF2B5EF4-FFF2-40B4-BE49-F238E27FC236}">
                <a16:creationId xmlns:a16="http://schemas.microsoft.com/office/drawing/2014/main" id="{99F9ED1D-3502-4863-A018-B446E01C3F9B}"/>
              </a:ext>
            </a:extLst>
          </p:cNvPr>
          <p:cNvSpPr/>
          <p:nvPr/>
        </p:nvSpPr>
        <p:spPr>
          <a:xfrm>
            <a:off x="406355" y="2570096"/>
            <a:ext cx="6754327" cy="18894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8" y="7754330"/>
            <a:ext cx="3557992"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6A1CEC88-0746-4808-9A08-0D864F54E4FB}"/>
              </a:ext>
            </a:extLst>
          </p:cNvPr>
          <p:cNvSpPr txBox="1"/>
          <p:nvPr/>
        </p:nvSpPr>
        <p:spPr>
          <a:xfrm>
            <a:off x="3176744" y="7181855"/>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lang="en-US" altLang="ja-JP" sz="9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Type-ZU2V2-9-5090</a:t>
            </a:r>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8595" y="7747938"/>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9" name="正方形/長方形 68">
            <a:extLst>
              <a:ext uri="{FF2B5EF4-FFF2-40B4-BE49-F238E27FC236}">
                <a16:creationId xmlns:a16="http://schemas.microsoft.com/office/drawing/2014/main" id="{1B59002B-C789-40A8-85D3-22B8F16D5DCF}"/>
              </a:ext>
            </a:extLst>
          </p:cNvPr>
          <p:cNvSpPr/>
          <p:nvPr/>
        </p:nvSpPr>
        <p:spPr>
          <a:xfrm>
            <a:off x="489255" y="2672424"/>
            <a:ext cx="3430278"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D53DCA97-F687-4DC2-B6EC-9D3550931871}"/>
              </a:ext>
            </a:extLst>
          </p:cNvPr>
          <p:cNvSpPr txBox="1"/>
          <p:nvPr/>
        </p:nvSpPr>
        <p:spPr>
          <a:xfrm>
            <a:off x="467873" y="2718655"/>
            <a:ext cx="3595987" cy="461665"/>
          </a:xfrm>
          <a:prstGeom prst="rect">
            <a:avLst/>
          </a:prstGeom>
          <a:noFill/>
          <a:ln>
            <a:noFill/>
          </a:ln>
        </p:spPr>
        <p:txBody>
          <a:bodyPr wrap="square" rtlCol="0">
            <a:spAutoFit/>
          </a:bodyPr>
          <a:lstStyle/>
          <a:p>
            <a:r>
              <a:rPr lang="en-US" altLang="ja-JP" sz="12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Visiopharm</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はディープラーニング機能を搭載</a:t>
            </a:r>
            <a:endPar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した病理画像解析ソフトウェアです。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1" name="テキスト ボックス 70">
            <a:extLst>
              <a:ext uri="{FF2B5EF4-FFF2-40B4-BE49-F238E27FC236}">
                <a16:creationId xmlns:a16="http://schemas.microsoft.com/office/drawing/2014/main" id="{EDCBB245-0528-4BBD-96BC-E07A8E7BE407}"/>
              </a:ext>
            </a:extLst>
          </p:cNvPr>
          <p:cNvSpPr txBox="1"/>
          <p:nvPr/>
        </p:nvSpPr>
        <p:spPr>
          <a:xfrm>
            <a:off x="507452" y="3238905"/>
            <a:ext cx="3395488" cy="1200329"/>
          </a:xfrm>
          <a:prstGeom prst="rect">
            <a:avLst/>
          </a:prstGeom>
          <a:noFill/>
          <a:ln>
            <a:noFill/>
          </a:ln>
        </p:spPr>
        <p:txBody>
          <a:bodyPr wrap="square" rtlCol="0">
            <a:spAutoFit/>
          </a:bodyPr>
          <a:lstStyle/>
          <a:p>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大量組織標本から得られる画像データの解析を、高度な人工知能（</a:t>
            </a:r>
            <a:r>
              <a:rPr lang="en-US" altLang="ja-JP" sz="1200" dirty="0">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）により強力にアシストします。種々のアプリケーションに対応したプレビルドの解析プロトコルが用意されており、目的に合った解析アルゴリズムを選択し的確な結果を得ることができます。</a:t>
            </a:r>
            <a:endParaRPr lang="en-US" altLang="ja-JP" sz="12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88482569-F212-418C-966D-86C43F87D8BC}"/>
              </a:ext>
            </a:extLst>
          </p:cNvPr>
          <p:cNvSpPr txBox="1"/>
          <p:nvPr/>
        </p:nvSpPr>
        <p:spPr>
          <a:xfrm>
            <a:off x="3381141" y="4535286"/>
            <a:ext cx="3988792" cy="276999"/>
          </a:xfrm>
          <a:prstGeom prst="rect">
            <a:avLst/>
          </a:prstGeom>
          <a:noFill/>
          <a:ln>
            <a:noFill/>
          </a:ln>
        </p:spPr>
        <p:txBody>
          <a:bodyPr wrap="square" rtlCol="0">
            <a:spAutoFit/>
          </a:bodyPr>
          <a:lstStyle/>
          <a:p>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画像解析に有利な高性能</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搭載した</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8" name="テキスト ボックス 77">
            <a:extLst>
              <a:ext uri="{FF2B5EF4-FFF2-40B4-BE49-F238E27FC236}">
                <a16:creationId xmlns:a16="http://schemas.microsoft.com/office/drawing/2014/main" id="{54A78A08-9991-4E38-B3FC-0816B0D00307}"/>
              </a:ext>
            </a:extLst>
          </p:cNvPr>
          <p:cNvSpPr txBox="1"/>
          <p:nvPr/>
        </p:nvSpPr>
        <p:spPr>
          <a:xfrm>
            <a:off x="3442964" y="5753947"/>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9 285K</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3.7-5.5GHz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(P8/E16)</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64GB×2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DDR5-6400</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GeForce RTX 5090 32GB-GDDR7</a:t>
            </a:r>
          </a:p>
          <a:p>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                                                            (DisplayPort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×3,HDMI×1)</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1,300W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Titanium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cxnSp>
        <p:nvCxnSpPr>
          <p:cNvPr id="49" name="直線コネクタ 48">
            <a:extLst>
              <a:ext uri="{FF2B5EF4-FFF2-40B4-BE49-F238E27FC236}">
                <a16:creationId xmlns:a16="http://schemas.microsoft.com/office/drawing/2014/main" id="{6F7B40B9-4509-4B23-9F76-77AF0E98394C}"/>
              </a:ext>
            </a:extLst>
          </p:cNvPr>
          <p:cNvCxnSpPr/>
          <p:nvPr/>
        </p:nvCxnSpPr>
        <p:spPr>
          <a:xfrm>
            <a:off x="3541688" y="7224561"/>
            <a:ext cx="35210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3">
            <a:extLst>
              <a:ext uri="{FF2B5EF4-FFF2-40B4-BE49-F238E27FC236}">
                <a16:creationId xmlns:a16="http://schemas.microsoft.com/office/drawing/2014/main" id="{CE186448-D9E8-4EBD-91F8-5E84B2216978}"/>
              </a:ext>
            </a:extLst>
          </p:cNvPr>
          <p:cNvSpPr>
            <a:spLocks noChangeArrowheads="1"/>
          </p:cNvSpPr>
          <p:nvPr/>
        </p:nvSpPr>
        <p:spPr bwMode="auto">
          <a:xfrm>
            <a:off x="401638" y="8297836"/>
            <a:ext cx="6727825" cy="1114654"/>
          </a:xfrm>
          <a:prstGeom prst="rect">
            <a:avLst/>
          </a:prstGeom>
          <a:solidFill>
            <a:srgbClr val="00206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56" name="テキスト ボックス 55">
            <a:extLst>
              <a:ext uri="{FF2B5EF4-FFF2-40B4-BE49-F238E27FC236}">
                <a16:creationId xmlns:a16="http://schemas.microsoft.com/office/drawing/2014/main" id="{CDAD57D2-1DD3-D20C-3165-E8BBD1EF07EF}"/>
              </a:ext>
            </a:extLst>
          </p:cNvPr>
          <p:cNvSpPr txBox="1"/>
          <p:nvPr/>
        </p:nvSpPr>
        <p:spPr>
          <a:xfrm>
            <a:off x="1455547" y="8393731"/>
            <a:ext cx="5468482" cy="307777"/>
          </a:xfrm>
          <a:prstGeom prst="rect">
            <a:avLst/>
          </a:prstGeom>
          <a:noFill/>
          <a:ln>
            <a:noFill/>
          </a:ln>
        </p:spPr>
        <p:txBody>
          <a:bodyPr wrap="square" rtlCol="0">
            <a:spAutoFit/>
          </a:bodyPr>
          <a:lstStyle/>
          <a:p>
            <a:pPr algn="ct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解析</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速度が圧倒的！</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24</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搭載</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60" name="テキスト ボックス 59">
            <a:extLst>
              <a:ext uri="{FF2B5EF4-FFF2-40B4-BE49-F238E27FC236}">
                <a16:creationId xmlns:a16="http://schemas.microsoft.com/office/drawing/2014/main" id="{56B15218-9953-A4CD-9D52-F703C785F601}"/>
              </a:ext>
            </a:extLst>
          </p:cNvPr>
          <p:cNvSpPr txBox="1"/>
          <p:nvPr/>
        </p:nvSpPr>
        <p:spPr>
          <a:xfrm>
            <a:off x="2137643" y="8745036"/>
            <a:ext cx="5337727" cy="577081"/>
          </a:xfrm>
          <a:prstGeom prst="rect">
            <a:avLst/>
          </a:prstGeom>
          <a:noFill/>
          <a:ln>
            <a:noFill/>
          </a:ln>
        </p:spPr>
        <p:txBody>
          <a:bodyPr wrap="square" rtlCol="0">
            <a:spAutoFit/>
          </a:bodyPr>
          <a:lstStyle/>
          <a:p>
            <a:r>
              <a:rPr kumimoji="1" lang="en-US" altLang="ja-JP" sz="1050" b="1" dirty="0" err="1">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Visiopharm</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の処理には、</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のコア数が多い方が良いと言えます。</a:t>
            </a:r>
            <a:endPar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また、メモリも</a:t>
            </a:r>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32GB</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以上、グラフィックボードのビデオメモリは</a:t>
            </a:r>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12GB</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以上が</a:t>
            </a:r>
            <a:endPar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推奨であるため、上記機種は最適な構成になっております。</a:t>
            </a:r>
            <a:endPar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81" name="Group 30">
            <a:extLst>
              <a:ext uri="{FF2B5EF4-FFF2-40B4-BE49-F238E27FC236}">
                <a16:creationId xmlns:a16="http://schemas.microsoft.com/office/drawing/2014/main" id="{3BB83C53-2670-47BC-8275-3457C0DCC9FD}"/>
              </a:ext>
            </a:extLst>
          </p:cNvPr>
          <p:cNvGrpSpPr>
            <a:grpSpLocks/>
          </p:cNvGrpSpPr>
          <p:nvPr/>
        </p:nvGrpSpPr>
        <p:grpSpPr bwMode="auto">
          <a:xfrm>
            <a:off x="5586259" y="4956872"/>
            <a:ext cx="798954" cy="619285"/>
            <a:chOff x="1701" y="1985"/>
            <a:chExt cx="6820" cy="5296"/>
          </a:xfrm>
        </p:grpSpPr>
        <p:sp>
          <p:nvSpPr>
            <p:cNvPr id="82" name="グラフィックス 13">
              <a:extLst>
                <a:ext uri="{FF2B5EF4-FFF2-40B4-BE49-F238E27FC236}">
                  <a16:creationId xmlns:a16="http://schemas.microsoft.com/office/drawing/2014/main" id="{6EC17C80-15B2-4A7D-8CDE-CFCE120A4461}"/>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3" name="グラフィックス 13">
              <a:extLst>
                <a:ext uri="{FF2B5EF4-FFF2-40B4-BE49-F238E27FC236}">
                  <a16:creationId xmlns:a16="http://schemas.microsoft.com/office/drawing/2014/main" id="{FAB06C9B-84FB-4BCE-B53D-26CA4B04FE07}"/>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2" name="図 51">
            <a:extLst>
              <a:ext uri="{FF2B5EF4-FFF2-40B4-BE49-F238E27FC236}">
                <a16:creationId xmlns:a16="http://schemas.microsoft.com/office/drawing/2014/main" id="{F3953166-6BBF-852E-F5DB-C61052331D4B}"/>
              </a:ext>
            </a:extLst>
          </p:cNvPr>
          <p:cNvPicPr>
            <a:picLocks noChangeAspect="1"/>
          </p:cNvPicPr>
          <p:nvPr/>
        </p:nvPicPr>
        <p:blipFill>
          <a:blip r:embed="rId5"/>
          <a:stretch>
            <a:fillRect/>
          </a:stretch>
        </p:blipFill>
        <p:spPr>
          <a:xfrm>
            <a:off x="4329156" y="4965842"/>
            <a:ext cx="641355" cy="644553"/>
          </a:xfrm>
          <a:prstGeom prst="rect">
            <a:avLst/>
          </a:prstGeom>
        </p:spPr>
      </p:pic>
      <p:pic>
        <p:nvPicPr>
          <p:cNvPr id="38" name="図 37">
            <a:extLst>
              <a:ext uri="{FF2B5EF4-FFF2-40B4-BE49-F238E27FC236}">
                <a16:creationId xmlns:a16="http://schemas.microsoft.com/office/drawing/2014/main" id="{45EE743A-AC96-4D64-10E0-1A41B7E320FA}"/>
              </a:ext>
            </a:extLst>
          </p:cNvPr>
          <p:cNvPicPr>
            <a:picLocks noChangeAspect="1"/>
          </p:cNvPicPr>
          <p:nvPr/>
        </p:nvPicPr>
        <p:blipFill>
          <a:blip r:embed="rId6"/>
          <a:stretch>
            <a:fillRect/>
          </a:stretch>
        </p:blipFill>
        <p:spPr>
          <a:xfrm>
            <a:off x="0" y="-17068"/>
            <a:ext cx="7559676" cy="2439721"/>
          </a:xfrm>
          <a:prstGeom prst="rect">
            <a:avLst/>
          </a:prstGeom>
        </p:spPr>
      </p:pic>
      <p:pic>
        <p:nvPicPr>
          <p:cNvPr id="44" name="図 43">
            <a:extLst>
              <a:ext uri="{FF2B5EF4-FFF2-40B4-BE49-F238E27FC236}">
                <a16:creationId xmlns:a16="http://schemas.microsoft.com/office/drawing/2014/main" id="{0DAD5310-F64A-DE83-7577-741649FD5F4E}"/>
              </a:ext>
            </a:extLst>
          </p:cNvPr>
          <p:cNvPicPr>
            <a:picLocks noChangeAspect="1"/>
          </p:cNvPicPr>
          <p:nvPr/>
        </p:nvPicPr>
        <p:blipFill>
          <a:blip r:embed="rId7"/>
          <a:stretch>
            <a:fillRect/>
          </a:stretch>
        </p:blipFill>
        <p:spPr>
          <a:xfrm>
            <a:off x="4462741" y="2665309"/>
            <a:ext cx="2247035" cy="1712177"/>
          </a:xfrm>
          <a:prstGeom prst="rect">
            <a:avLst/>
          </a:prstGeom>
        </p:spPr>
      </p:pic>
      <p:pic>
        <p:nvPicPr>
          <p:cNvPr id="48" name="図 47">
            <a:extLst>
              <a:ext uri="{FF2B5EF4-FFF2-40B4-BE49-F238E27FC236}">
                <a16:creationId xmlns:a16="http://schemas.microsoft.com/office/drawing/2014/main" id="{588176A1-932C-B247-2206-86ABEDACBF93}"/>
              </a:ext>
            </a:extLst>
          </p:cNvPr>
          <p:cNvPicPr>
            <a:picLocks noChangeAspect="1"/>
          </p:cNvPicPr>
          <p:nvPr/>
        </p:nvPicPr>
        <p:blipFill>
          <a:blip r:embed="rId8"/>
          <a:stretch>
            <a:fillRect/>
          </a:stretch>
        </p:blipFill>
        <p:spPr>
          <a:xfrm>
            <a:off x="321696" y="4850092"/>
            <a:ext cx="2406278" cy="2832889"/>
          </a:xfrm>
          <a:prstGeom prst="rect">
            <a:avLst/>
          </a:prstGeom>
        </p:spPr>
      </p:pic>
      <p:pic>
        <p:nvPicPr>
          <p:cNvPr id="65" name="図 64">
            <a:extLst>
              <a:ext uri="{FF2B5EF4-FFF2-40B4-BE49-F238E27FC236}">
                <a16:creationId xmlns:a16="http://schemas.microsoft.com/office/drawing/2014/main" id="{55A1015B-5B28-7D53-5FA3-3C4DDE8C92C0}"/>
              </a:ext>
            </a:extLst>
          </p:cNvPr>
          <p:cNvPicPr>
            <a:picLocks noChangeAspect="1"/>
          </p:cNvPicPr>
          <p:nvPr/>
        </p:nvPicPr>
        <p:blipFill>
          <a:blip r:embed="rId9"/>
          <a:stretch>
            <a:fillRect/>
          </a:stretch>
        </p:blipFill>
        <p:spPr>
          <a:xfrm>
            <a:off x="3616960" y="4957916"/>
            <a:ext cx="647652" cy="644553"/>
          </a:xfrm>
          <a:prstGeom prst="rect">
            <a:avLst/>
          </a:prstGeom>
        </p:spPr>
      </p:pic>
      <p:pic>
        <p:nvPicPr>
          <p:cNvPr id="72" name="図 71">
            <a:extLst>
              <a:ext uri="{FF2B5EF4-FFF2-40B4-BE49-F238E27FC236}">
                <a16:creationId xmlns:a16="http://schemas.microsoft.com/office/drawing/2014/main" id="{3F643C6E-0A7E-F7BA-D698-8F9E8E4ADA5E}"/>
              </a:ext>
            </a:extLst>
          </p:cNvPr>
          <p:cNvPicPr>
            <a:picLocks noChangeAspect="1"/>
          </p:cNvPicPr>
          <p:nvPr/>
        </p:nvPicPr>
        <p:blipFill>
          <a:blip r:embed="rId10"/>
          <a:stretch>
            <a:fillRect/>
          </a:stretch>
        </p:blipFill>
        <p:spPr>
          <a:xfrm>
            <a:off x="5035712" y="4957168"/>
            <a:ext cx="491395" cy="654170"/>
          </a:xfrm>
          <a:prstGeom prst="rect">
            <a:avLst/>
          </a:prstGeom>
        </p:spPr>
      </p:pic>
      <p:pic>
        <p:nvPicPr>
          <p:cNvPr id="79" name="図 78">
            <a:extLst>
              <a:ext uri="{FF2B5EF4-FFF2-40B4-BE49-F238E27FC236}">
                <a16:creationId xmlns:a16="http://schemas.microsoft.com/office/drawing/2014/main" id="{47303117-F912-3272-4B3E-C45DD799D9B8}"/>
              </a:ext>
            </a:extLst>
          </p:cNvPr>
          <p:cNvPicPr>
            <a:picLocks noChangeAspect="1"/>
          </p:cNvPicPr>
          <p:nvPr/>
        </p:nvPicPr>
        <p:blipFill>
          <a:blip r:embed="rId9"/>
          <a:stretch>
            <a:fillRect/>
          </a:stretch>
        </p:blipFill>
        <p:spPr>
          <a:xfrm>
            <a:off x="602461" y="8423103"/>
            <a:ext cx="861518" cy="857396"/>
          </a:xfrm>
          <a:prstGeom prst="rect">
            <a:avLst/>
          </a:prstGeom>
        </p:spPr>
      </p:pic>
      <p:sp>
        <p:nvSpPr>
          <p:cNvPr id="37" name="テキスト ボックス 36">
            <a:extLst>
              <a:ext uri="{FF2B5EF4-FFF2-40B4-BE49-F238E27FC236}">
                <a16:creationId xmlns:a16="http://schemas.microsoft.com/office/drawing/2014/main" id="{E618DD05-919C-DA1E-EA28-14AABC32A9DE}"/>
              </a:ext>
            </a:extLst>
          </p:cNvPr>
          <p:cNvSpPr txBox="1"/>
          <p:nvPr/>
        </p:nvSpPr>
        <p:spPr>
          <a:xfrm>
            <a:off x="4881690" y="7335531"/>
            <a:ext cx="2715579" cy="338554"/>
          </a:xfrm>
          <a:prstGeom prst="rect">
            <a:avLst/>
          </a:prstGeom>
          <a:noFill/>
          <a:ln>
            <a:noFill/>
          </a:ln>
        </p:spPr>
        <p:txBody>
          <a:bodyPr wrap="square" rtlCol="0">
            <a:spAutoFit/>
          </a:bodyPr>
          <a:lstStyle/>
          <a:p>
            <a:r>
              <a:rPr kumimoji="1" lang="ja-JP" altLang="en-US" sz="16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価格はお問合せください。</a:t>
            </a:r>
            <a:endParaRPr kumimoji="1" lang="en-US" altLang="ja-JP" sz="16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Tree>
    <p:extLst>
      <p:ext uri="{BB962C8B-B14F-4D97-AF65-F5344CB8AC3E}">
        <p14:creationId xmlns:p14="http://schemas.microsoft.com/office/powerpoint/2010/main" val="570196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10041741"/>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257020"/>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6838" y="10220187"/>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290677"/>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841683" y="9998558"/>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10061427"/>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4" name="Rectangle 3">
            <a:extLst>
              <a:ext uri="{FF2B5EF4-FFF2-40B4-BE49-F238E27FC236}">
                <a16:creationId xmlns:a16="http://schemas.microsoft.com/office/drawing/2014/main" id="{736737C9-DE98-4436-858D-866790B75FC1}"/>
              </a:ext>
            </a:extLst>
          </p:cNvPr>
          <p:cNvSpPr>
            <a:spLocks noChangeArrowheads="1"/>
          </p:cNvSpPr>
          <p:nvPr/>
        </p:nvSpPr>
        <p:spPr bwMode="auto">
          <a:xfrm>
            <a:off x="401638" y="349673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85" name="Picture 4">
            <a:extLst>
              <a:ext uri="{FF2B5EF4-FFF2-40B4-BE49-F238E27FC236}">
                <a16:creationId xmlns:a16="http://schemas.microsoft.com/office/drawing/2014/main" id="{14344D56-0941-4659-9F41-F3424ECB89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4944" b="26869"/>
          <a:stretch>
            <a:fillRect/>
          </a:stretch>
        </p:blipFill>
        <p:spPr bwMode="auto">
          <a:xfrm>
            <a:off x="401638" y="349673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図 8">
            <a:extLst>
              <a:ext uri="{FF2B5EF4-FFF2-40B4-BE49-F238E27FC236}">
                <a16:creationId xmlns:a16="http://schemas.microsoft.com/office/drawing/2014/main" id="{9B92694E-D735-4EFA-8719-7452CCC05A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38" y="404759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87" name="図 8">
            <a:extLst>
              <a:ext uri="{FF2B5EF4-FFF2-40B4-BE49-F238E27FC236}">
                <a16:creationId xmlns:a16="http://schemas.microsoft.com/office/drawing/2014/main" id="{0824D9D5-DAD8-4679-9DA6-B29F06B8CA7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1776" y="5055699"/>
            <a:ext cx="1598612" cy="1458912"/>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直線コネクタ 95">
            <a:extLst>
              <a:ext uri="{FF2B5EF4-FFF2-40B4-BE49-F238E27FC236}">
                <a16:creationId xmlns:a16="http://schemas.microsoft.com/office/drawing/2014/main" id="{893A2E78-881B-41C2-BF23-6E1934F7F4E8}"/>
              </a:ext>
            </a:extLst>
          </p:cNvPr>
          <p:cNvCxnSpPr/>
          <p:nvPr/>
        </p:nvCxnSpPr>
        <p:spPr>
          <a:xfrm>
            <a:off x="3543453" y="5963656"/>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Rectangle 3">
            <a:extLst>
              <a:ext uri="{FF2B5EF4-FFF2-40B4-BE49-F238E27FC236}">
                <a16:creationId xmlns:a16="http://schemas.microsoft.com/office/drawing/2014/main" id="{3D32CD21-644B-44C0-A83B-B798E3F50AFA}"/>
              </a:ext>
            </a:extLst>
          </p:cNvPr>
          <p:cNvSpPr>
            <a:spLocks noChangeArrowheads="1"/>
          </p:cNvSpPr>
          <p:nvPr/>
        </p:nvSpPr>
        <p:spPr bwMode="auto">
          <a:xfrm>
            <a:off x="401638" y="670030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129" name="Picture 4">
            <a:extLst>
              <a:ext uri="{FF2B5EF4-FFF2-40B4-BE49-F238E27FC236}">
                <a16:creationId xmlns:a16="http://schemas.microsoft.com/office/drawing/2014/main" id="{BDBA58D4-FDBD-4911-A89B-9A897D565C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64944" b="26869"/>
          <a:stretch>
            <a:fillRect/>
          </a:stretch>
        </p:blipFill>
        <p:spPr bwMode="auto">
          <a:xfrm>
            <a:off x="401638" y="670030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図 8">
            <a:extLst>
              <a:ext uri="{FF2B5EF4-FFF2-40B4-BE49-F238E27FC236}">
                <a16:creationId xmlns:a16="http://schemas.microsoft.com/office/drawing/2014/main" id="{43782F1F-272D-4C4E-8ECE-5980B93B2D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1638" y="725116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131" name="図 8">
            <a:extLst>
              <a:ext uri="{FF2B5EF4-FFF2-40B4-BE49-F238E27FC236}">
                <a16:creationId xmlns:a16="http://schemas.microsoft.com/office/drawing/2014/main" id="{1E3FAA07-0DDF-4A71-97AA-A520311D7B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1776" y="8259269"/>
            <a:ext cx="1598612" cy="1458912"/>
          </a:xfrm>
          <a:prstGeom prst="rect">
            <a:avLst/>
          </a:prstGeom>
          <a:noFill/>
          <a:extLst>
            <a:ext uri="{909E8E84-426E-40DD-AFC4-6F175D3DCCD1}">
              <a14:hiddenFill xmlns:a14="http://schemas.microsoft.com/office/drawing/2010/main">
                <a:solidFill>
                  <a:srgbClr val="FFFFFF"/>
                </a:solidFill>
              </a14:hiddenFill>
            </a:ext>
          </a:extLst>
        </p:spPr>
      </p:pic>
      <p:sp>
        <p:nvSpPr>
          <p:cNvPr id="136" name="テキスト ボックス 135">
            <a:extLst>
              <a:ext uri="{FF2B5EF4-FFF2-40B4-BE49-F238E27FC236}">
                <a16:creationId xmlns:a16="http://schemas.microsoft.com/office/drawing/2014/main" id="{0BA96992-4E26-47A3-9733-4E81577F09D5}"/>
              </a:ext>
            </a:extLst>
          </p:cNvPr>
          <p:cNvSpPr txBox="1"/>
          <p:nvPr/>
        </p:nvSpPr>
        <p:spPr>
          <a:xfrm>
            <a:off x="776567" y="6860059"/>
            <a:ext cx="5936885"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人気の</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搭載で構成されたコストパフォーマンスの良いモデル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39" name="直線コネクタ 138">
            <a:extLst>
              <a:ext uri="{FF2B5EF4-FFF2-40B4-BE49-F238E27FC236}">
                <a16:creationId xmlns:a16="http://schemas.microsoft.com/office/drawing/2014/main" id="{12AEC5D1-4B31-4039-8046-FEC4D724BFD3}"/>
              </a:ext>
            </a:extLst>
          </p:cNvPr>
          <p:cNvCxnSpPr/>
          <p:nvPr/>
        </p:nvCxnSpPr>
        <p:spPr>
          <a:xfrm>
            <a:off x="3570293" y="9096129"/>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テキスト ボックス 176">
            <a:extLst>
              <a:ext uri="{FF2B5EF4-FFF2-40B4-BE49-F238E27FC236}">
                <a16:creationId xmlns:a16="http://schemas.microsoft.com/office/drawing/2014/main" id="{A701DA4A-E2E3-494B-B821-1D561E9C6D5B}"/>
              </a:ext>
            </a:extLst>
          </p:cNvPr>
          <p:cNvSpPr txBox="1"/>
          <p:nvPr/>
        </p:nvSpPr>
        <p:spPr>
          <a:xfrm>
            <a:off x="430211" y="3633665"/>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20</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搭載で、各種人気パーツを選定したバランスの取れたモデル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9" name="Rectangle 3">
            <a:extLst>
              <a:ext uri="{FF2B5EF4-FFF2-40B4-BE49-F238E27FC236}">
                <a16:creationId xmlns:a16="http://schemas.microsoft.com/office/drawing/2014/main" id="{5B1ACCE4-0176-4F1C-901C-FE50A1E205F4}"/>
              </a:ext>
            </a:extLst>
          </p:cNvPr>
          <p:cNvSpPr>
            <a:spLocks noChangeArrowheads="1"/>
          </p:cNvSpPr>
          <p:nvPr/>
        </p:nvSpPr>
        <p:spPr bwMode="auto">
          <a:xfrm>
            <a:off x="401638" y="2564149"/>
            <a:ext cx="6727825" cy="821816"/>
          </a:xfrm>
          <a:prstGeom prst="rect">
            <a:avLst/>
          </a:prstGeom>
          <a:solidFill>
            <a:srgbClr val="DDDEE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grpSp>
        <p:nvGrpSpPr>
          <p:cNvPr id="55" name="グループ化 54">
            <a:extLst>
              <a:ext uri="{FF2B5EF4-FFF2-40B4-BE49-F238E27FC236}">
                <a16:creationId xmlns:a16="http://schemas.microsoft.com/office/drawing/2014/main" id="{C62C41E7-64E8-F9EA-1FEC-B18ED5FF7930}"/>
              </a:ext>
            </a:extLst>
          </p:cNvPr>
          <p:cNvGrpSpPr/>
          <p:nvPr/>
        </p:nvGrpSpPr>
        <p:grpSpPr>
          <a:xfrm>
            <a:off x="487910" y="2731583"/>
            <a:ext cx="5179147" cy="508835"/>
            <a:chOff x="467872" y="2258146"/>
            <a:chExt cx="5179147" cy="508835"/>
          </a:xfrm>
        </p:grpSpPr>
        <p:sp>
          <p:nvSpPr>
            <p:cNvPr id="100" name="正方形/長方形 99">
              <a:extLst>
                <a:ext uri="{FF2B5EF4-FFF2-40B4-BE49-F238E27FC236}">
                  <a16:creationId xmlns:a16="http://schemas.microsoft.com/office/drawing/2014/main" id="{EAAB91F5-2B93-4F9D-8B43-BE8CC42527AF}"/>
                </a:ext>
              </a:extLst>
            </p:cNvPr>
            <p:cNvSpPr/>
            <p:nvPr/>
          </p:nvSpPr>
          <p:spPr>
            <a:xfrm>
              <a:off x="489255" y="2258146"/>
              <a:ext cx="5106630"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8DC6DF90-1DD2-4985-A359-342FF50D9E7B}"/>
                </a:ext>
              </a:extLst>
            </p:cNvPr>
            <p:cNvSpPr txBox="1"/>
            <p:nvPr/>
          </p:nvSpPr>
          <p:spPr>
            <a:xfrm>
              <a:off x="467872" y="2291565"/>
              <a:ext cx="5179147" cy="461665"/>
            </a:xfrm>
            <a:prstGeom prst="rect">
              <a:avLst/>
            </a:prstGeom>
            <a:noFill/>
            <a:ln>
              <a:noFill/>
            </a:ln>
          </p:spPr>
          <p:txBody>
            <a:bodyPr wrap="square" rtlCol="0">
              <a:spAutoFit/>
            </a:bodyPr>
            <a:lstStyle/>
            <a:p>
              <a:r>
                <a:rPr lang="en-US" altLang="ja-JP" sz="12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Visiopharm</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は、ディープラーニング機能を搭載した病理画像解析ソフトウェアです。大量組織標本から得られる画像データの解析が可能です。</a:t>
              </a:r>
            </a:p>
          </p:txBody>
        </p:sp>
      </p:grpSp>
      <p:sp>
        <p:nvSpPr>
          <p:cNvPr id="74" name="テキスト ボックス 73">
            <a:extLst>
              <a:ext uri="{FF2B5EF4-FFF2-40B4-BE49-F238E27FC236}">
                <a16:creationId xmlns:a16="http://schemas.microsoft.com/office/drawing/2014/main" id="{696C537B-72AC-0D0E-C0BA-6477203A72EE}"/>
              </a:ext>
            </a:extLst>
          </p:cNvPr>
          <p:cNvSpPr txBox="1"/>
          <p:nvPr/>
        </p:nvSpPr>
        <p:spPr>
          <a:xfrm>
            <a:off x="3440634" y="5897145"/>
            <a:ext cx="2030658" cy="6463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lang="en-US" altLang="ja-JP" sz="9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Type-TU2-7-5080</a:t>
            </a:r>
          </a:p>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5" name="テキスト ボックス 74">
            <a:extLst>
              <a:ext uri="{FF2B5EF4-FFF2-40B4-BE49-F238E27FC236}">
                <a16:creationId xmlns:a16="http://schemas.microsoft.com/office/drawing/2014/main" id="{31A53A25-32DC-780F-0DE6-F8EAF6AC8CEB}"/>
              </a:ext>
            </a:extLst>
          </p:cNvPr>
          <p:cNvSpPr txBox="1"/>
          <p:nvPr/>
        </p:nvSpPr>
        <p:spPr>
          <a:xfrm>
            <a:off x="3446793" y="9077480"/>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lang="en-US" altLang="ja-JP" sz="9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Type-TU2-7-5070</a:t>
            </a:r>
          </a:p>
        </p:txBody>
      </p:sp>
      <p:grpSp>
        <p:nvGrpSpPr>
          <p:cNvPr id="58" name="Group 30">
            <a:extLst>
              <a:ext uri="{FF2B5EF4-FFF2-40B4-BE49-F238E27FC236}">
                <a16:creationId xmlns:a16="http://schemas.microsoft.com/office/drawing/2014/main" id="{5897533F-D981-0FC5-0BFF-DCF79B5C6086}"/>
              </a:ext>
            </a:extLst>
          </p:cNvPr>
          <p:cNvGrpSpPr>
            <a:grpSpLocks/>
          </p:cNvGrpSpPr>
          <p:nvPr/>
        </p:nvGrpSpPr>
        <p:grpSpPr bwMode="auto">
          <a:xfrm>
            <a:off x="5256376" y="4099057"/>
            <a:ext cx="682909" cy="541304"/>
            <a:chOff x="1701" y="1985"/>
            <a:chExt cx="6820" cy="5296"/>
          </a:xfrm>
        </p:grpSpPr>
        <p:sp>
          <p:nvSpPr>
            <p:cNvPr id="79" name="グラフィックス 13">
              <a:extLst>
                <a:ext uri="{FF2B5EF4-FFF2-40B4-BE49-F238E27FC236}">
                  <a16:creationId xmlns:a16="http://schemas.microsoft.com/office/drawing/2014/main" id="{283D427A-58C4-5559-1A25-A31A6B7E16FC}"/>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0" name="グラフィックス 13">
              <a:extLst>
                <a:ext uri="{FF2B5EF4-FFF2-40B4-BE49-F238E27FC236}">
                  <a16:creationId xmlns:a16="http://schemas.microsoft.com/office/drawing/2014/main" id="{9B783827-5EFE-B0E0-760F-D5C1D064630E}"/>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9" name="図 58">
            <a:extLst>
              <a:ext uri="{FF2B5EF4-FFF2-40B4-BE49-F238E27FC236}">
                <a16:creationId xmlns:a16="http://schemas.microsoft.com/office/drawing/2014/main" id="{52B2D0CC-2D77-D18E-F076-72DA2D1ED256}"/>
              </a:ext>
            </a:extLst>
          </p:cNvPr>
          <p:cNvPicPr>
            <a:picLocks noChangeAspect="1"/>
          </p:cNvPicPr>
          <p:nvPr/>
        </p:nvPicPr>
        <p:blipFill>
          <a:blip r:embed="rId8"/>
          <a:stretch>
            <a:fillRect/>
          </a:stretch>
        </p:blipFill>
        <p:spPr>
          <a:xfrm>
            <a:off x="4181863" y="4106897"/>
            <a:ext cx="548200" cy="563391"/>
          </a:xfrm>
          <a:prstGeom prst="rect">
            <a:avLst/>
          </a:prstGeom>
        </p:spPr>
      </p:pic>
      <p:grpSp>
        <p:nvGrpSpPr>
          <p:cNvPr id="82" name="Group 30">
            <a:extLst>
              <a:ext uri="{FF2B5EF4-FFF2-40B4-BE49-F238E27FC236}">
                <a16:creationId xmlns:a16="http://schemas.microsoft.com/office/drawing/2014/main" id="{0C77C7BA-F19C-CF48-0733-4177673F1D82}"/>
              </a:ext>
            </a:extLst>
          </p:cNvPr>
          <p:cNvGrpSpPr>
            <a:grpSpLocks/>
          </p:cNvGrpSpPr>
          <p:nvPr/>
        </p:nvGrpSpPr>
        <p:grpSpPr bwMode="auto">
          <a:xfrm>
            <a:off x="5133589" y="7298942"/>
            <a:ext cx="615530" cy="461540"/>
            <a:chOff x="1701" y="1985"/>
            <a:chExt cx="6820" cy="5296"/>
          </a:xfrm>
        </p:grpSpPr>
        <p:sp>
          <p:nvSpPr>
            <p:cNvPr id="98" name="グラフィックス 13">
              <a:extLst>
                <a:ext uri="{FF2B5EF4-FFF2-40B4-BE49-F238E27FC236}">
                  <a16:creationId xmlns:a16="http://schemas.microsoft.com/office/drawing/2014/main" id="{3D3ADB8F-CC22-F907-38A5-4F5A78A093CD}"/>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103" name="グラフィックス 13">
              <a:extLst>
                <a:ext uri="{FF2B5EF4-FFF2-40B4-BE49-F238E27FC236}">
                  <a16:creationId xmlns:a16="http://schemas.microsoft.com/office/drawing/2014/main" id="{E0A9475A-427A-2309-0315-912E79FE3EC6}"/>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83" name="図 82">
            <a:extLst>
              <a:ext uri="{FF2B5EF4-FFF2-40B4-BE49-F238E27FC236}">
                <a16:creationId xmlns:a16="http://schemas.microsoft.com/office/drawing/2014/main" id="{2EB8A1B6-CC15-FA37-4E43-3FBC8033C6CF}"/>
              </a:ext>
            </a:extLst>
          </p:cNvPr>
          <p:cNvPicPr>
            <a:picLocks noChangeAspect="1"/>
          </p:cNvPicPr>
          <p:nvPr/>
        </p:nvPicPr>
        <p:blipFill>
          <a:blip r:embed="rId8"/>
          <a:stretch>
            <a:fillRect/>
          </a:stretch>
        </p:blipFill>
        <p:spPr>
          <a:xfrm>
            <a:off x="4165092" y="7305628"/>
            <a:ext cx="494113" cy="480371"/>
          </a:xfrm>
          <a:prstGeom prst="rect">
            <a:avLst/>
          </a:prstGeom>
        </p:spPr>
      </p:pic>
      <p:sp>
        <p:nvSpPr>
          <p:cNvPr id="44" name="テキスト ボックス 43">
            <a:extLst>
              <a:ext uri="{FF2B5EF4-FFF2-40B4-BE49-F238E27FC236}">
                <a16:creationId xmlns:a16="http://schemas.microsoft.com/office/drawing/2014/main" id="{7A0A2027-3117-F7B6-5315-21D23100F73A}"/>
              </a:ext>
            </a:extLst>
          </p:cNvPr>
          <p:cNvSpPr txBox="1"/>
          <p:nvPr/>
        </p:nvSpPr>
        <p:spPr>
          <a:xfrm>
            <a:off x="3358305" y="4682769"/>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7 265</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(P2.4-5.2GHz/20</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(P8+E12)/20T</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DDR5-6400</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GeForce RTX 5080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DisplayPort×3,HDMI×1</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1,000W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45" name="テキスト ボックス 44">
            <a:extLst>
              <a:ext uri="{FF2B5EF4-FFF2-40B4-BE49-F238E27FC236}">
                <a16:creationId xmlns:a16="http://schemas.microsoft.com/office/drawing/2014/main" id="{5406B19C-804B-6013-D4CB-E39337B7C23D}"/>
              </a:ext>
            </a:extLst>
          </p:cNvPr>
          <p:cNvSpPr txBox="1"/>
          <p:nvPr/>
        </p:nvSpPr>
        <p:spPr>
          <a:xfrm>
            <a:off x="3322689" y="7810011"/>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7 265</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P2.4-5.2GHz/20</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(P8+E12)/20T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DDR5-5600</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GeForce RTX 50</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7</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0 12GB-GDDR7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DisplayPort×3,HDMI×1</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1,000W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54" name="図 53">
            <a:extLst>
              <a:ext uri="{FF2B5EF4-FFF2-40B4-BE49-F238E27FC236}">
                <a16:creationId xmlns:a16="http://schemas.microsoft.com/office/drawing/2014/main" id="{E2FEEBFA-7D5C-10A3-FB0B-DA06236D013D}"/>
              </a:ext>
            </a:extLst>
          </p:cNvPr>
          <p:cNvPicPr>
            <a:picLocks noChangeAspect="1"/>
          </p:cNvPicPr>
          <p:nvPr/>
        </p:nvPicPr>
        <p:blipFill>
          <a:blip r:embed="rId9"/>
          <a:stretch>
            <a:fillRect/>
          </a:stretch>
        </p:blipFill>
        <p:spPr>
          <a:xfrm>
            <a:off x="2107" y="-4321"/>
            <a:ext cx="7557568" cy="2475678"/>
          </a:xfrm>
          <a:prstGeom prst="rect">
            <a:avLst/>
          </a:prstGeom>
        </p:spPr>
      </p:pic>
      <p:pic>
        <p:nvPicPr>
          <p:cNvPr id="61" name="図 60">
            <a:extLst>
              <a:ext uri="{FF2B5EF4-FFF2-40B4-BE49-F238E27FC236}">
                <a16:creationId xmlns:a16="http://schemas.microsoft.com/office/drawing/2014/main" id="{D52B02A6-A05E-AAFB-21E4-8AC2F9590C25}"/>
              </a:ext>
            </a:extLst>
          </p:cNvPr>
          <p:cNvPicPr>
            <a:picLocks noChangeAspect="1"/>
          </p:cNvPicPr>
          <p:nvPr/>
        </p:nvPicPr>
        <p:blipFill>
          <a:blip r:embed="rId10"/>
          <a:stretch>
            <a:fillRect/>
          </a:stretch>
        </p:blipFill>
        <p:spPr>
          <a:xfrm>
            <a:off x="5702005" y="2700377"/>
            <a:ext cx="639423" cy="595325"/>
          </a:xfrm>
          <a:prstGeom prst="rect">
            <a:avLst/>
          </a:prstGeom>
        </p:spPr>
      </p:pic>
      <p:pic>
        <p:nvPicPr>
          <p:cNvPr id="65" name="図 64">
            <a:extLst>
              <a:ext uri="{FF2B5EF4-FFF2-40B4-BE49-F238E27FC236}">
                <a16:creationId xmlns:a16="http://schemas.microsoft.com/office/drawing/2014/main" id="{110C24B2-3032-F437-A7F4-69054142EA4C}"/>
              </a:ext>
            </a:extLst>
          </p:cNvPr>
          <p:cNvPicPr>
            <a:picLocks noChangeAspect="1"/>
          </p:cNvPicPr>
          <p:nvPr/>
        </p:nvPicPr>
        <p:blipFill>
          <a:blip r:embed="rId11"/>
          <a:stretch>
            <a:fillRect/>
          </a:stretch>
        </p:blipFill>
        <p:spPr>
          <a:xfrm>
            <a:off x="6404933" y="2700439"/>
            <a:ext cx="614273" cy="591238"/>
          </a:xfrm>
          <a:prstGeom prst="rect">
            <a:avLst/>
          </a:prstGeom>
        </p:spPr>
      </p:pic>
      <p:pic>
        <p:nvPicPr>
          <p:cNvPr id="67" name="図 66">
            <a:extLst>
              <a:ext uri="{FF2B5EF4-FFF2-40B4-BE49-F238E27FC236}">
                <a16:creationId xmlns:a16="http://schemas.microsoft.com/office/drawing/2014/main" id="{51C3CA18-45DE-6A38-68C9-9FB5006C5487}"/>
              </a:ext>
            </a:extLst>
          </p:cNvPr>
          <p:cNvPicPr>
            <a:picLocks noChangeAspect="1"/>
          </p:cNvPicPr>
          <p:nvPr/>
        </p:nvPicPr>
        <p:blipFill>
          <a:blip r:embed="rId12"/>
          <a:stretch>
            <a:fillRect/>
          </a:stretch>
        </p:blipFill>
        <p:spPr>
          <a:xfrm>
            <a:off x="815697" y="4164291"/>
            <a:ext cx="1917445" cy="2197862"/>
          </a:xfrm>
          <a:prstGeom prst="rect">
            <a:avLst/>
          </a:prstGeom>
        </p:spPr>
      </p:pic>
      <p:pic>
        <p:nvPicPr>
          <p:cNvPr id="72" name="図 71">
            <a:extLst>
              <a:ext uri="{FF2B5EF4-FFF2-40B4-BE49-F238E27FC236}">
                <a16:creationId xmlns:a16="http://schemas.microsoft.com/office/drawing/2014/main" id="{09ED3DCE-56C4-20F2-037D-05BBC2315ABB}"/>
              </a:ext>
            </a:extLst>
          </p:cNvPr>
          <p:cNvPicPr>
            <a:picLocks noChangeAspect="1"/>
          </p:cNvPicPr>
          <p:nvPr/>
        </p:nvPicPr>
        <p:blipFill>
          <a:blip r:embed="rId13"/>
          <a:stretch>
            <a:fillRect/>
          </a:stretch>
        </p:blipFill>
        <p:spPr>
          <a:xfrm>
            <a:off x="3593806" y="4115089"/>
            <a:ext cx="550864" cy="550864"/>
          </a:xfrm>
          <a:prstGeom prst="rect">
            <a:avLst/>
          </a:prstGeom>
        </p:spPr>
      </p:pic>
      <p:pic>
        <p:nvPicPr>
          <p:cNvPr id="76" name="図 75">
            <a:extLst>
              <a:ext uri="{FF2B5EF4-FFF2-40B4-BE49-F238E27FC236}">
                <a16:creationId xmlns:a16="http://schemas.microsoft.com/office/drawing/2014/main" id="{6B3D3744-05B2-CD40-7F45-072F416CC24D}"/>
              </a:ext>
            </a:extLst>
          </p:cNvPr>
          <p:cNvPicPr>
            <a:picLocks noChangeAspect="1"/>
          </p:cNvPicPr>
          <p:nvPr/>
        </p:nvPicPr>
        <p:blipFill>
          <a:blip r:embed="rId14"/>
          <a:stretch>
            <a:fillRect/>
          </a:stretch>
        </p:blipFill>
        <p:spPr>
          <a:xfrm>
            <a:off x="4762663" y="4106898"/>
            <a:ext cx="411090" cy="568586"/>
          </a:xfrm>
          <a:prstGeom prst="rect">
            <a:avLst/>
          </a:prstGeom>
        </p:spPr>
      </p:pic>
      <p:pic>
        <p:nvPicPr>
          <p:cNvPr id="77" name="図 76">
            <a:extLst>
              <a:ext uri="{FF2B5EF4-FFF2-40B4-BE49-F238E27FC236}">
                <a16:creationId xmlns:a16="http://schemas.microsoft.com/office/drawing/2014/main" id="{6287911A-4D40-2C8E-28FC-29A9B5510727}"/>
              </a:ext>
            </a:extLst>
          </p:cNvPr>
          <p:cNvPicPr>
            <a:picLocks noChangeAspect="1"/>
          </p:cNvPicPr>
          <p:nvPr/>
        </p:nvPicPr>
        <p:blipFill>
          <a:blip r:embed="rId12"/>
          <a:stretch>
            <a:fillRect/>
          </a:stretch>
        </p:blipFill>
        <p:spPr>
          <a:xfrm>
            <a:off x="901515" y="7428392"/>
            <a:ext cx="1917445" cy="2197862"/>
          </a:xfrm>
          <a:prstGeom prst="rect">
            <a:avLst/>
          </a:prstGeom>
        </p:spPr>
      </p:pic>
      <p:pic>
        <p:nvPicPr>
          <p:cNvPr id="78" name="図 77">
            <a:extLst>
              <a:ext uri="{FF2B5EF4-FFF2-40B4-BE49-F238E27FC236}">
                <a16:creationId xmlns:a16="http://schemas.microsoft.com/office/drawing/2014/main" id="{EEAB5A54-035D-C586-0ABD-A9DA2C874180}"/>
              </a:ext>
            </a:extLst>
          </p:cNvPr>
          <p:cNvPicPr>
            <a:picLocks noChangeAspect="1"/>
          </p:cNvPicPr>
          <p:nvPr/>
        </p:nvPicPr>
        <p:blipFill>
          <a:blip r:embed="rId13"/>
          <a:stretch>
            <a:fillRect/>
          </a:stretch>
        </p:blipFill>
        <p:spPr>
          <a:xfrm>
            <a:off x="3640970" y="7305628"/>
            <a:ext cx="487711" cy="487711"/>
          </a:xfrm>
          <a:prstGeom prst="rect">
            <a:avLst/>
          </a:prstGeom>
        </p:spPr>
      </p:pic>
      <p:pic>
        <p:nvPicPr>
          <p:cNvPr id="81" name="図 80">
            <a:extLst>
              <a:ext uri="{FF2B5EF4-FFF2-40B4-BE49-F238E27FC236}">
                <a16:creationId xmlns:a16="http://schemas.microsoft.com/office/drawing/2014/main" id="{F15CF806-0797-D4A1-972C-0F9D3563949F}"/>
              </a:ext>
            </a:extLst>
          </p:cNvPr>
          <p:cNvPicPr>
            <a:picLocks noChangeAspect="1"/>
          </p:cNvPicPr>
          <p:nvPr/>
        </p:nvPicPr>
        <p:blipFill>
          <a:blip r:embed="rId14"/>
          <a:stretch>
            <a:fillRect/>
          </a:stretch>
        </p:blipFill>
        <p:spPr>
          <a:xfrm>
            <a:off x="4695616" y="7285497"/>
            <a:ext cx="352617" cy="487711"/>
          </a:xfrm>
          <a:prstGeom prst="rect">
            <a:avLst/>
          </a:prstGeom>
        </p:spPr>
      </p:pic>
      <p:sp>
        <p:nvSpPr>
          <p:cNvPr id="38" name="テキスト ボックス 37">
            <a:extLst>
              <a:ext uri="{FF2B5EF4-FFF2-40B4-BE49-F238E27FC236}">
                <a16:creationId xmlns:a16="http://schemas.microsoft.com/office/drawing/2014/main" id="{8022B4F0-F935-8977-0C15-376C2D850569}"/>
              </a:ext>
            </a:extLst>
          </p:cNvPr>
          <p:cNvSpPr txBox="1"/>
          <p:nvPr/>
        </p:nvSpPr>
        <p:spPr>
          <a:xfrm>
            <a:off x="4971920" y="6109942"/>
            <a:ext cx="2334927" cy="307777"/>
          </a:xfrm>
          <a:prstGeom prst="rect">
            <a:avLst/>
          </a:prstGeom>
          <a:noFill/>
          <a:ln>
            <a:noFill/>
          </a:ln>
        </p:spPr>
        <p:txBody>
          <a:bodyPr wrap="square" rtlCol="0">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価格はお問合せください。</a:t>
            </a:r>
            <a:endPar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39" name="テキスト ボックス 38">
            <a:extLst>
              <a:ext uri="{FF2B5EF4-FFF2-40B4-BE49-F238E27FC236}">
                <a16:creationId xmlns:a16="http://schemas.microsoft.com/office/drawing/2014/main" id="{9A3F58EB-E236-F313-F34C-421598CF8883}"/>
              </a:ext>
            </a:extLst>
          </p:cNvPr>
          <p:cNvSpPr txBox="1"/>
          <p:nvPr/>
        </p:nvSpPr>
        <p:spPr>
          <a:xfrm>
            <a:off x="4929542" y="9267950"/>
            <a:ext cx="2334927" cy="307777"/>
          </a:xfrm>
          <a:prstGeom prst="rect">
            <a:avLst/>
          </a:prstGeom>
          <a:noFill/>
          <a:ln>
            <a:noFill/>
          </a:ln>
        </p:spPr>
        <p:txBody>
          <a:bodyPr wrap="square" rtlCol="0">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価格はお問合せください。</a:t>
            </a:r>
            <a:endPar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4816</TotalTime>
  <Pages>0</Pages>
  <Words>516</Words>
  <Characters>0</Characters>
  <Application>Microsoft Office PowerPoint</Application>
  <DocSecurity>0</DocSecurity>
  <PresentationFormat>ユーザー設定</PresentationFormat>
  <Lines>0</Lines>
  <Paragraphs>81</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ヒラギノ角ゴ5</vt:lpstr>
      <vt:lpstr>ヒラギノ角ゴ7</vt:lpstr>
      <vt:lpstr>メイリオ</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1486</cp:revision>
  <cp:lastPrinted>2025-05-28T00:49:51Z</cp:lastPrinted>
  <dcterms:created xsi:type="dcterms:W3CDTF">2015-08-26T04:11:00Z</dcterms:created>
  <dcterms:modified xsi:type="dcterms:W3CDTF">2026-09-02T09:41:08Z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