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"/>
  </p:notesMasterIdLst>
  <p:sldIdLst>
    <p:sldId id="299" r:id="rId2"/>
    <p:sldId id="301" r:id="rId3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F0F0"/>
    <a:srgbClr val="ECEBE8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32" autoAdjust="0"/>
    <p:restoredTop sz="94660"/>
  </p:normalViewPr>
  <p:slideViewPr>
    <p:cSldViewPr>
      <p:cViewPr>
        <p:scale>
          <a:sx n="66" d="100"/>
          <a:sy n="66" d="100"/>
        </p:scale>
        <p:origin x="3684" y="33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2026/8/31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6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6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3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3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jpe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0570"/>
            <a:ext cx="7559675" cy="1210205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8803"/>
            <a:ext cx="7559675" cy="7853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479074"/>
            <a:ext cx="68451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プラズマシミュレーションソフトウェア 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VizGlow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®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>
            <a:cxnSpLocks/>
          </p:cNvCxnSpPr>
          <p:nvPr/>
        </p:nvCxnSpPr>
        <p:spPr>
          <a:xfrm>
            <a:off x="161837" y="8279522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C9D388F-1DB5-7F05-9840-1BF3D48CC981}"/>
              </a:ext>
            </a:extLst>
          </p:cNvPr>
          <p:cNvGrpSpPr/>
          <p:nvPr/>
        </p:nvGrpSpPr>
        <p:grpSpPr>
          <a:xfrm>
            <a:off x="655915" y="252000"/>
            <a:ext cx="4381186" cy="920290"/>
            <a:chOff x="655915" y="234266"/>
            <a:chExt cx="4381186" cy="920290"/>
          </a:xfrm>
        </p:grpSpPr>
        <p:sp>
          <p:nvSpPr>
            <p:cNvPr id="69" name="WordArt 16">
              <a:extLst>
                <a:ext uri="{FF2B5EF4-FFF2-40B4-BE49-F238E27FC236}">
                  <a16:creationId xmlns:a16="http://schemas.microsoft.com/office/drawing/2014/main" id="{C4A8BF62-D501-3940-5504-75439639411E}"/>
                </a:ext>
              </a:extLst>
            </p:cNvPr>
            <p:cNvSpPr>
              <a:spLocks noChangeAspect="1" noChangeArrowheads="1" noChangeShapeType="1" noTextEdit="1"/>
            </p:cNvSpPr>
            <p:nvPr/>
          </p:nvSpPr>
          <p:spPr bwMode="auto">
            <a:xfrm>
              <a:off x="655915" y="515634"/>
              <a:ext cx="4134048" cy="3600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HPC CAE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 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Solution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0" name="WordArt 17">
              <a:extLst>
                <a:ext uri="{FF2B5EF4-FFF2-40B4-BE49-F238E27FC236}">
                  <a16:creationId xmlns:a16="http://schemas.microsoft.com/office/drawing/2014/main" id="{FAE6FC1B-BB35-65CE-57D3-B82B753F2AF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945111"/>
              <a:ext cx="3545144" cy="20944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High Performance Computing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1" name="WordArt 18">
              <a:extLst>
                <a:ext uri="{FF2B5EF4-FFF2-40B4-BE49-F238E27FC236}">
                  <a16:creationId xmlns:a16="http://schemas.microsoft.com/office/drawing/2014/main" id="{7B65B5DE-5736-6066-AA7E-AD13030CA93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234266"/>
              <a:ext cx="4381186" cy="16692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最先端の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HPC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製品で確かな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CAE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解析環境を</a:t>
              </a:r>
              <a:r>
                <a:rPr lang="ja-JP" altLang="en-US" sz="3600" kern="10" dirty="0">
                  <a:solidFill>
                    <a:srgbClr val="002060"/>
                  </a:solidFill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ご提供いたします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endParaRPr>
            </a:p>
          </p:txBody>
        </p:sp>
      </p:grpSp>
      <p:grpSp>
        <p:nvGrpSpPr>
          <p:cNvPr id="76" name="Group 2">
            <a:extLst>
              <a:ext uri="{FF2B5EF4-FFF2-40B4-BE49-F238E27FC236}">
                <a16:creationId xmlns:a16="http://schemas.microsoft.com/office/drawing/2014/main" id="{40837B0E-5EB5-EA37-7972-819F7B71617C}"/>
              </a:ext>
            </a:extLst>
          </p:cNvPr>
          <p:cNvGrpSpPr>
            <a:grpSpLocks/>
          </p:cNvGrpSpPr>
          <p:nvPr/>
        </p:nvGrpSpPr>
        <p:grpSpPr bwMode="auto">
          <a:xfrm>
            <a:off x="5386341" y="735938"/>
            <a:ext cx="1882775" cy="428625"/>
            <a:chOff x="1779" y="5935"/>
            <a:chExt cx="4289" cy="976"/>
          </a:xfrm>
        </p:grpSpPr>
        <p:pic>
          <p:nvPicPr>
            <p:cNvPr id="77" name="Picture 3">
              <a:extLst>
                <a:ext uri="{FF2B5EF4-FFF2-40B4-BE49-F238E27FC236}">
                  <a16:creationId xmlns:a16="http://schemas.microsoft.com/office/drawing/2014/main" id="{31F8EF9F-A687-7BA9-7D14-47F4DD95F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754" b="2498"/>
            <a:stretch>
              <a:fillRect/>
            </a:stretch>
          </p:blipFill>
          <p:spPr bwMode="auto">
            <a:xfrm>
              <a:off x="1779" y="5935"/>
              <a:ext cx="1047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" name="Group 4">
              <a:extLst>
                <a:ext uri="{FF2B5EF4-FFF2-40B4-BE49-F238E27FC236}">
                  <a16:creationId xmlns:a16="http://schemas.microsoft.com/office/drawing/2014/main" id="{1AF5FD2E-C4E9-0228-1AA4-DE55647053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1" y="5984"/>
              <a:ext cx="3127" cy="902"/>
              <a:chOff x="2882" y="5945"/>
              <a:chExt cx="3348" cy="966"/>
            </a:xfrm>
          </p:grpSpPr>
          <p:pic>
            <p:nvPicPr>
              <p:cNvPr id="79" name="Picture 5">
                <a:extLst>
                  <a:ext uri="{FF2B5EF4-FFF2-40B4-BE49-F238E27FC236}">
                    <a16:creationId xmlns:a16="http://schemas.microsoft.com/office/drawing/2014/main" id="{B75C424F-7404-D85F-89C2-0C15D2C9F9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12" b="18481"/>
              <a:stretch>
                <a:fillRect/>
              </a:stretch>
            </p:blipFill>
            <p:spPr bwMode="auto">
              <a:xfrm>
                <a:off x="2882" y="6190"/>
                <a:ext cx="3348" cy="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WordArt 6">
                <a:extLst>
                  <a:ext uri="{FF2B5EF4-FFF2-40B4-BE49-F238E27FC236}">
                    <a16:creationId xmlns:a16="http://schemas.microsoft.com/office/drawing/2014/main" id="{85CBB520-4C01-7BB8-DC5E-6E98802BB4A1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99" y="5945"/>
                <a:ext cx="2662" cy="2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『AI</a:t>
                </a:r>
                <a:r>
                  <a:rPr lang="ja-JP" altLang="en-US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の日常化に挑戦する会社</a:t>
                </a: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』</a:t>
                </a:r>
                <a:endParaRPr lang="ja-JP" altLang="en-US" sz="900" kern="10" spc="0" dirty="0">
                  <a:ln>
                    <a:noFill/>
                  </a:ln>
                  <a:solidFill>
                    <a:srgbClr val="00008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endParaRPr>
              </a:p>
            </p:txBody>
          </p:sp>
        </p:grpSp>
      </p:grp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36BE7F5A-3ED3-7D91-6DF9-C0DAE023086F}"/>
              </a:ext>
            </a:extLst>
          </p:cNvPr>
          <p:cNvGrpSpPr/>
          <p:nvPr/>
        </p:nvGrpSpPr>
        <p:grpSpPr>
          <a:xfrm>
            <a:off x="941223" y="9902308"/>
            <a:ext cx="5190078" cy="682198"/>
            <a:chOff x="1276668" y="9899832"/>
            <a:chExt cx="5190078" cy="682198"/>
          </a:xfrm>
        </p:grpSpPr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87C6D206-C1FF-96A2-C878-DD275EF6539F}"/>
                </a:ext>
              </a:extLst>
            </p:cNvPr>
            <p:cNvGrpSpPr/>
            <p:nvPr/>
          </p:nvGrpSpPr>
          <p:grpSpPr>
            <a:xfrm>
              <a:off x="1276668" y="9929209"/>
              <a:ext cx="4522470" cy="652821"/>
              <a:chOff x="1276668" y="9916754"/>
              <a:chExt cx="4522470" cy="652821"/>
            </a:xfrm>
          </p:grpSpPr>
          <p:sp>
            <p:nvSpPr>
              <p:cNvPr id="2" name="WordArt 177">
                <a:extLst>
                  <a:ext uri="{FF2B5EF4-FFF2-40B4-BE49-F238E27FC236}">
                    <a16:creationId xmlns:a16="http://schemas.microsoft.com/office/drawing/2014/main" id="{EB8F218D-1E4C-4351-A89A-21FC7282CCD7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395028" y="9916754"/>
                <a:ext cx="2272030" cy="1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3600" kern="10" spc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https://bto.applied.ne.jp/</a:t>
                </a:r>
                <a:endParaRPr lang="ja-JP" altLang="en-US" sz="3600" kern="10" spc="0" dirty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endParaRPr>
              </a:p>
            </p:txBody>
          </p:sp>
          <p:sp>
            <p:nvSpPr>
              <p:cNvPr id="3" name="WordArt 178">
                <a:extLst>
                  <a:ext uri="{FF2B5EF4-FFF2-40B4-BE49-F238E27FC236}">
                    <a16:creationId xmlns:a16="http://schemas.microsoft.com/office/drawing/2014/main" id="{30F85EE9-A86B-41F2-9820-0E36FEF00569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395028" y="10132033"/>
                <a:ext cx="443865" cy="13907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7620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1000" kern="10" spc="0">
                    <a:ln>
                      <a:noFill/>
                    </a:ln>
                    <a:solidFill>
                      <a:srgbClr val="40404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または</a:t>
                </a:r>
              </a:p>
            </p:txBody>
          </p:sp>
          <p:pic>
            <p:nvPicPr>
              <p:cNvPr id="4" name="Picture 179">
                <a:extLst>
                  <a:ext uri="{FF2B5EF4-FFF2-40B4-BE49-F238E27FC236}">
                    <a16:creationId xmlns:a16="http://schemas.microsoft.com/office/drawing/2014/main" id="{6BCF9073-6DBD-4BD7-89CE-838453D6EB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06838" y="10095200"/>
                <a:ext cx="1892300" cy="474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WordArt 180">
                <a:extLst>
                  <a:ext uri="{FF2B5EF4-FFF2-40B4-BE49-F238E27FC236}">
                    <a16:creationId xmlns:a16="http://schemas.microsoft.com/office/drawing/2014/main" id="{2F5342A9-0830-482F-A044-863DB9F05946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282123" y="10165690"/>
                <a:ext cx="834390" cy="10859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76200">
                    <a:solidFill>
                      <a:srgbClr val="FF00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1800" kern="10" spc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アプライド </a:t>
                </a:r>
                <a:r>
                  <a:rPr lang="en-US" altLang="ja-JP" sz="1800" kern="10" spc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HPC</a:t>
                </a:r>
                <a:endParaRPr lang="ja-JP" altLang="en-US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7" name="Group 182">
                <a:extLst>
                  <a:ext uri="{FF2B5EF4-FFF2-40B4-BE49-F238E27FC236}">
                    <a16:creationId xmlns:a16="http://schemas.microsoft.com/office/drawing/2014/main" id="{22602972-7967-449B-9CFC-7B5CE3CC9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6668" y="9936440"/>
                <a:ext cx="1924050" cy="370863"/>
                <a:chOff x="1415" y="3999"/>
                <a:chExt cx="8197" cy="1580"/>
              </a:xfrm>
            </p:grpSpPr>
            <p:sp>
              <p:nvSpPr>
                <p:cNvPr id="8" name="AutoShape 183">
                  <a:extLst>
                    <a:ext uri="{FF2B5EF4-FFF2-40B4-BE49-F238E27FC236}">
                      <a16:creationId xmlns:a16="http://schemas.microsoft.com/office/drawing/2014/main" id="{C79EFC9A-ADF1-408E-8A68-3954A7C542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5" y="3999"/>
                  <a:ext cx="1749" cy="1553"/>
                </a:xfrm>
                <a:prstGeom prst="roundRect">
                  <a:avLst>
                    <a:gd name="adj" fmla="val 14167"/>
                  </a:avLst>
                </a:prstGeom>
                <a:solidFill>
                  <a:srgbClr val="0020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74295" tIns="8890" rIns="74295" bIns="88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9" name="Group 184">
                  <a:extLst>
                    <a:ext uri="{FF2B5EF4-FFF2-40B4-BE49-F238E27FC236}">
                      <a16:creationId xmlns:a16="http://schemas.microsoft.com/office/drawing/2014/main" id="{182386CA-494F-44B4-9C41-F8B07E95D2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84" y="4007"/>
                  <a:ext cx="6028" cy="1179"/>
                  <a:chOff x="3528" y="3992"/>
                  <a:chExt cx="6256" cy="1224"/>
                </a:xfrm>
              </p:grpSpPr>
              <p:sp>
                <p:nvSpPr>
                  <p:cNvPr id="28" name="Freeform 185">
                    <a:extLst>
                      <a:ext uri="{FF2B5EF4-FFF2-40B4-BE49-F238E27FC236}">
                        <a16:creationId xmlns:a16="http://schemas.microsoft.com/office/drawing/2014/main" id="{079E0FE4-9732-4A0F-9DE1-1BE0326E01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528" y="4087"/>
                    <a:ext cx="1166" cy="1117"/>
                  </a:xfrm>
                  <a:custGeom>
                    <a:avLst/>
                    <a:gdLst>
                      <a:gd name="T0" fmla="*/ 171 w 171"/>
                      <a:gd name="T1" fmla="*/ 0 h 164"/>
                      <a:gd name="T2" fmla="*/ 152 w 171"/>
                      <a:gd name="T3" fmla="*/ 0 h 164"/>
                      <a:gd name="T4" fmla="*/ 1 w 171"/>
                      <a:gd name="T5" fmla="*/ 0 h 164"/>
                      <a:gd name="T6" fmla="*/ 1 w 171"/>
                      <a:gd name="T7" fmla="*/ 38 h 164"/>
                      <a:gd name="T8" fmla="*/ 131 w 171"/>
                      <a:gd name="T9" fmla="*/ 38 h 164"/>
                      <a:gd name="T10" fmla="*/ 88 w 171"/>
                      <a:gd name="T11" fmla="*/ 80 h 164"/>
                      <a:gd name="T12" fmla="*/ 90 w 171"/>
                      <a:gd name="T13" fmla="*/ 50 h 164"/>
                      <a:gd name="T14" fmla="*/ 50 w 171"/>
                      <a:gd name="T15" fmla="*/ 50 h 164"/>
                      <a:gd name="T16" fmla="*/ 31 w 171"/>
                      <a:gd name="T17" fmla="*/ 112 h 164"/>
                      <a:gd name="T18" fmla="*/ 0 w 171"/>
                      <a:gd name="T19" fmla="*/ 124 h 164"/>
                      <a:gd name="T20" fmla="*/ 0 w 171"/>
                      <a:gd name="T21" fmla="*/ 164 h 164"/>
                      <a:gd name="T22" fmla="*/ 60 w 171"/>
                      <a:gd name="T23" fmla="*/ 140 h 164"/>
                      <a:gd name="T24" fmla="*/ 76 w 171"/>
                      <a:gd name="T25" fmla="*/ 117 h 164"/>
                      <a:gd name="T26" fmla="*/ 76 w 171"/>
                      <a:gd name="T27" fmla="*/ 119 h 164"/>
                      <a:gd name="T28" fmla="*/ 142 w 171"/>
                      <a:gd name="T29" fmla="*/ 93 h 164"/>
                      <a:gd name="T30" fmla="*/ 171 w 171"/>
                      <a:gd name="T31" fmla="*/ 18 h 164"/>
                      <a:gd name="T32" fmla="*/ 171 w 171"/>
                      <a:gd name="T33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71" h="164">
                        <a:moveTo>
                          <a:pt x="171" y="0"/>
                        </a:moveTo>
                        <a:cubicBezTo>
                          <a:pt x="152" y="0"/>
                          <a:pt x="152" y="0"/>
                          <a:pt x="15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38"/>
                          <a:pt x="1" y="38"/>
                          <a:pt x="1" y="38"/>
                        </a:cubicBezTo>
                        <a:cubicBezTo>
                          <a:pt x="1" y="38"/>
                          <a:pt x="99" y="38"/>
                          <a:pt x="131" y="38"/>
                        </a:cubicBezTo>
                        <a:cubicBezTo>
                          <a:pt x="127" y="54"/>
                          <a:pt x="116" y="75"/>
                          <a:pt x="88" y="80"/>
                        </a:cubicBezTo>
                        <a:cubicBezTo>
                          <a:pt x="90" y="63"/>
                          <a:pt x="90" y="51"/>
                          <a:pt x="90" y="50"/>
                        </a:cubicBezTo>
                        <a:cubicBezTo>
                          <a:pt x="50" y="50"/>
                          <a:pt x="50" y="50"/>
                          <a:pt x="50" y="50"/>
                        </a:cubicBezTo>
                        <a:cubicBezTo>
                          <a:pt x="50" y="61"/>
                          <a:pt x="47" y="95"/>
                          <a:pt x="31" y="112"/>
                        </a:cubicBezTo>
                        <a:cubicBezTo>
                          <a:pt x="23" y="120"/>
                          <a:pt x="13" y="124"/>
                          <a:pt x="0" y="124"/>
                        </a:cubicBezTo>
                        <a:cubicBezTo>
                          <a:pt x="0" y="164"/>
                          <a:pt x="0" y="164"/>
                          <a:pt x="0" y="164"/>
                        </a:cubicBezTo>
                        <a:cubicBezTo>
                          <a:pt x="24" y="164"/>
                          <a:pt x="45" y="156"/>
                          <a:pt x="60" y="140"/>
                        </a:cubicBezTo>
                        <a:cubicBezTo>
                          <a:pt x="67" y="133"/>
                          <a:pt x="72" y="125"/>
                          <a:pt x="76" y="117"/>
                        </a:cubicBezTo>
                        <a:cubicBezTo>
                          <a:pt x="76" y="119"/>
                          <a:pt x="76" y="119"/>
                          <a:pt x="76" y="119"/>
                        </a:cubicBezTo>
                        <a:cubicBezTo>
                          <a:pt x="103" y="119"/>
                          <a:pt x="125" y="110"/>
                          <a:pt x="142" y="93"/>
                        </a:cubicBezTo>
                        <a:cubicBezTo>
                          <a:pt x="171" y="64"/>
                          <a:pt x="171" y="20"/>
                          <a:pt x="171" y="18"/>
                        </a:cubicBezTo>
                        <a:lnTo>
                          <a:pt x="171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9" name="Freeform 186">
                    <a:extLst>
                      <a:ext uri="{FF2B5EF4-FFF2-40B4-BE49-F238E27FC236}">
                        <a16:creationId xmlns:a16="http://schemas.microsoft.com/office/drawing/2014/main" id="{117081D7-EDD8-472D-A092-C518714B20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9" y="4121"/>
                    <a:ext cx="1139" cy="1076"/>
                  </a:xfrm>
                  <a:custGeom>
                    <a:avLst/>
                    <a:gdLst>
                      <a:gd name="T0" fmla="*/ 153 w 167"/>
                      <a:gd name="T1" fmla="*/ 38 h 158"/>
                      <a:gd name="T2" fmla="*/ 124 w 167"/>
                      <a:gd name="T3" fmla="*/ 8 h 158"/>
                      <a:gd name="T4" fmla="*/ 125 w 167"/>
                      <a:gd name="T5" fmla="*/ 0 h 158"/>
                      <a:gd name="T6" fmla="*/ 0 w 167"/>
                      <a:gd name="T7" fmla="*/ 0 h 158"/>
                      <a:gd name="T8" fmla="*/ 0 w 167"/>
                      <a:gd name="T9" fmla="*/ 38 h 158"/>
                      <a:gd name="T10" fmla="*/ 129 w 167"/>
                      <a:gd name="T11" fmla="*/ 38 h 158"/>
                      <a:gd name="T12" fmla="*/ 109 w 167"/>
                      <a:gd name="T13" fmla="*/ 86 h 158"/>
                      <a:gd name="T14" fmla="*/ 17 w 167"/>
                      <a:gd name="T15" fmla="*/ 120 h 158"/>
                      <a:gd name="T16" fmla="*/ 17 w 167"/>
                      <a:gd name="T17" fmla="*/ 158 h 158"/>
                      <a:gd name="T18" fmla="*/ 138 w 167"/>
                      <a:gd name="T19" fmla="*/ 110 h 158"/>
                      <a:gd name="T20" fmla="*/ 167 w 167"/>
                      <a:gd name="T21" fmla="*/ 34 h 158"/>
                      <a:gd name="T22" fmla="*/ 153 w 167"/>
                      <a:gd name="T23" fmla="*/ 38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7" h="158">
                        <a:moveTo>
                          <a:pt x="153" y="38"/>
                        </a:moveTo>
                        <a:cubicBezTo>
                          <a:pt x="137" y="38"/>
                          <a:pt x="124" y="24"/>
                          <a:pt x="124" y="8"/>
                        </a:cubicBezTo>
                        <a:cubicBezTo>
                          <a:pt x="124" y="5"/>
                          <a:pt x="124" y="3"/>
                          <a:pt x="12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99" y="38"/>
                          <a:pt x="129" y="38"/>
                        </a:cubicBezTo>
                        <a:cubicBezTo>
                          <a:pt x="127" y="51"/>
                          <a:pt x="122" y="70"/>
                          <a:pt x="109" y="86"/>
                        </a:cubicBezTo>
                        <a:cubicBezTo>
                          <a:pt x="91" y="108"/>
                          <a:pt x="59" y="120"/>
                          <a:pt x="17" y="120"/>
                        </a:cubicBezTo>
                        <a:cubicBezTo>
                          <a:pt x="17" y="158"/>
                          <a:pt x="17" y="158"/>
                          <a:pt x="17" y="158"/>
                        </a:cubicBezTo>
                        <a:cubicBezTo>
                          <a:pt x="70" y="158"/>
                          <a:pt x="113" y="141"/>
                          <a:pt x="138" y="110"/>
                        </a:cubicBezTo>
                        <a:cubicBezTo>
                          <a:pt x="160" y="84"/>
                          <a:pt x="166" y="53"/>
                          <a:pt x="167" y="34"/>
                        </a:cubicBezTo>
                        <a:cubicBezTo>
                          <a:pt x="163" y="36"/>
                          <a:pt x="158" y="38"/>
                          <a:pt x="153" y="38"/>
                        </a:cubicBez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0" name="Freeform 187">
                    <a:extLst>
                      <a:ext uri="{FF2B5EF4-FFF2-40B4-BE49-F238E27FC236}">
                        <a16:creationId xmlns:a16="http://schemas.microsoft.com/office/drawing/2014/main" id="{18BA46A4-5CCF-4F11-88B8-6C6221441E19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680" y="3992"/>
                    <a:ext cx="364" cy="353"/>
                  </a:xfrm>
                  <a:custGeom>
                    <a:avLst/>
                    <a:gdLst>
                      <a:gd name="T0" fmla="*/ 27 w 53"/>
                      <a:gd name="T1" fmla="*/ 0 h 52"/>
                      <a:gd name="T2" fmla="*/ 0 w 53"/>
                      <a:gd name="T3" fmla="*/ 26 h 52"/>
                      <a:gd name="T4" fmla="*/ 27 w 53"/>
                      <a:gd name="T5" fmla="*/ 52 h 52"/>
                      <a:gd name="T6" fmla="*/ 53 w 53"/>
                      <a:gd name="T7" fmla="*/ 26 h 52"/>
                      <a:gd name="T8" fmla="*/ 27 w 53"/>
                      <a:gd name="T9" fmla="*/ 0 h 52"/>
                      <a:gd name="T10" fmla="*/ 27 w 53"/>
                      <a:gd name="T11" fmla="*/ 41 h 52"/>
                      <a:gd name="T12" fmla="*/ 11 w 53"/>
                      <a:gd name="T13" fmla="*/ 26 h 52"/>
                      <a:gd name="T14" fmla="*/ 27 w 53"/>
                      <a:gd name="T15" fmla="*/ 10 h 52"/>
                      <a:gd name="T16" fmla="*/ 42 w 53"/>
                      <a:gd name="T17" fmla="*/ 26 h 52"/>
                      <a:gd name="T18" fmla="*/ 27 w 53"/>
                      <a:gd name="T19" fmla="*/ 41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3" h="52">
                        <a:moveTo>
                          <a:pt x="27" y="0"/>
                        </a:moveTo>
                        <a:cubicBezTo>
                          <a:pt x="12" y="0"/>
                          <a:pt x="0" y="11"/>
                          <a:pt x="0" y="26"/>
                        </a:cubicBezTo>
                        <a:cubicBezTo>
                          <a:pt x="0" y="40"/>
                          <a:pt x="12" y="52"/>
                          <a:pt x="27" y="52"/>
                        </a:cubicBezTo>
                        <a:cubicBezTo>
                          <a:pt x="41" y="52"/>
                          <a:pt x="53" y="40"/>
                          <a:pt x="53" y="26"/>
                        </a:cubicBezTo>
                        <a:cubicBezTo>
                          <a:pt x="53" y="11"/>
                          <a:pt x="41" y="0"/>
                          <a:pt x="27" y="0"/>
                        </a:cubicBezTo>
                        <a:close/>
                        <a:moveTo>
                          <a:pt x="27" y="41"/>
                        </a:moveTo>
                        <a:cubicBezTo>
                          <a:pt x="18" y="41"/>
                          <a:pt x="11" y="34"/>
                          <a:pt x="11" y="26"/>
                        </a:cubicBezTo>
                        <a:cubicBezTo>
                          <a:pt x="11" y="17"/>
                          <a:pt x="18" y="10"/>
                          <a:pt x="27" y="10"/>
                        </a:cubicBezTo>
                        <a:cubicBezTo>
                          <a:pt x="35" y="10"/>
                          <a:pt x="42" y="17"/>
                          <a:pt x="42" y="26"/>
                        </a:cubicBezTo>
                        <a:cubicBezTo>
                          <a:pt x="42" y="34"/>
                          <a:pt x="35" y="41"/>
                          <a:pt x="27" y="41"/>
                        </a:cubicBez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1" name="Freeform 188">
                    <a:extLst>
                      <a:ext uri="{FF2B5EF4-FFF2-40B4-BE49-F238E27FC236}">
                        <a16:creationId xmlns:a16="http://schemas.microsoft.com/office/drawing/2014/main" id="{78A1F823-ED3C-4B48-A5B1-683DB6FF95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1" y="4093"/>
                    <a:ext cx="1182" cy="1123"/>
                  </a:xfrm>
                  <a:custGeom>
                    <a:avLst/>
                    <a:gdLst>
                      <a:gd name="T0" fmla="*/ 134 w 173"/>
                      <a:gd name="T1" fmla="*/ 0 h 165"/>
                      <a:gd name="T2" fmla="*/ 75 w 173"/>
                      <a:gd name="T3" fmla="*/ 25 h 165"/>
                      <a:gd name="T4" fmla="*/ 34 w 173"/>
                      <a:gd name="T5" fmla="*/ 44 h 165"/>
                      <a:gd name="T6" fmla="*/ 0 w 173"/>
                      <a:gd name="T7" fmla="*/ 44 h 165"/>
                      <a:gd name="T8" fmla="*/ 0 w 173"/>
                      <a:gd name="T9" fmla="*/ 84 h 165"/>
                      <a:gd name="T10" fmla="*/ 39 w 173"/>
                      <a:gd name="T11" fmla="*/ 84 h 165"/>
                      <a:gd name="T12" fmla="*/ 72 w 173"/>
                      <a:gd name="T13" fmla="*/ 73 h 165"/>
                      <a:gd name="T14" fmla="*/ 72 w 173"/>
                      <a:gd name="T15" fmla="*/ 165 h 165"/>
                      <a:gd name="T16" fmla="*/ 112 w 173"/>
                      <a:gd name="T17" fmla="*/ 165 h 165"/>
                      <a:gd name="T18" fmla="*/ 112 w 173"/>
                      <a:gd name="T19" fmla="*/ 51 h 165"/>
                      <a:gd name="T20" fmla="*/ 140 w 173"/>
                      <a:gd name="T21" fmla="*/ 40 h 165"/>
                      <a:gd name="T22" fmla="*/ 173 w 173"/>
                      <a:gd name="T23" fmla="*/ 40 h 165"/>
                      <a:gd name="T24" fmla="*/ 173 w 173"/>
                      <a:gd name="T25" fmla="*/ 0 h 165"/>
                      <a:gd name="T26" fmla="*/ 134 w 173"/>
                      <a:gd name="T27" fmla="*/ 0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73" h="165">
                        <a:moveTo>
                          <a:pt x="134" y="0"/>
                        </a:moveTo>
                        <a:cubicBezTo>
                          <a:pt x="123" y="0"/>
                          <a:pt x="109" y="7"/>
                          <a:pt x="75" y="25"/>
                        </a:cubicBezTo>
                        <a:cubicBezTo>
                          <a:pt x="62" y="32"/>
                          <a:pt x="42" y="44"/>
                          <a:pt x="34" y="44"/>
                        </a:cubicBezTo>
                        <a:cubicBezTo>
                          <a:pt x="26" y="44"/>
                          <a:pt x="0" y="44"/>
                          <a:pt x="0" y="44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39" y="84"/>
                          <a:pt x="39" y="84"/>
                          <a:pt x="39" y="84"/>
                        </a:cubicBezTo>
                        <a:cubicBezTo>
                          <a:pt x="47" y="84"/>
                          <a:pt x="55" y="81"/>
                          <a:pt x="72" y="73"/>
                        </a:cubicBezTo>
                        <a:cubicBezTo>
                          <a:pt x="72" y="165"/>
                          <a:pt x="72" y="165"/>
                          <a:pt x="72" y="165"/>
                        </a:cubicBezTo>
                        <a:cubicBezTo>
                          <a:pt x="112" y="165"/>
                          <a:pt x="112" y="165"/>
                          <a:pt x="112" y="165"/>
                        </a:cubicBezTo>
                        <a:cubicBezTo>
                          <a:pt x="112" y="51"/>
                          <a:pt x="112" y="51"/>
                          <a:pt x="112" y="51"/>
                        </a:cubicBezTo>
                        <a:cubicBezTo>
                          <a:pt x="122" y="46"/>
                          <a:pt x="133" y="40"/>
                          <a:pt x="140" y="40"/>
                        </a:cubicBezTo>
                        <a:cubicBezTo>
                          <a:pt x="147" y="40"/>
                          <a:pt x="173" y="40"/>
                          <a:pt x="173" y="40"/>
                        </a:cubicBezTo>
                        <a:cubicBezTo>
                          <a:pt x="173" y="0"/>
                          <a:pt x="173" y="0"/>
                          <a:pt x="173" y="0"/>
                        </a:cubicBezTo>
                        <a:lnTo>
                          <a:pt x="134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2" name="Freeform 189">
                    <a:extLst>
                      <a:ext uri="{FF2B5EF4-FFF2-40B4-BE49-F238E27FC236}">
                        <a16:creationId xmlns:a16="http://schemas.microsoft.com/office/drawing/2014/main" id="{549297AD-D108-4D4C-9B48-FD06F3ECD9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777" y="4059"/>
                    <a:ext cx="906" cy="1157"/>
                  </a:xfrm>
                  <a:custGeom>
                    <a:avLst/>
                    <a:gdLst>
                      <a:gd name="T0" fmla="*/ 394 w 1278"/>
                      <a:gd name="T1" fmla="*/ 0 h 1635"/>
                      <a:gd name="T2" fmla="*/ 0 w 1278"/>
                      <a:gd name="T3" fmla="*/ 0 h 1635"/>
                      <a:gd name="T4" fmla="*/ 0 w 1278"/>
                      <a:gd name="T5" fmla="*/ 1635 h 1635"/>
                      <a:gd name="T6" fmla="*/ 394 w 1278"/>
                      <a:gd name="T7" fmla="*/ 1635 h 1635"/>
                      <a:gd name="T8" fmla="*/ 394 w 1278"/>
                      <a:gd name="T9" fmla="*/ 865 h 1635"/>
                      <a:gd name="T10" fmla="*/ 1278 w 1278"/>
                      <a:gd name="T11" fmla="*/ 981 h 1635"/>
                      <a:gd name="T12" fmla="*/ 1278 w 1278"/>
                      <a:gd name="T13" fmla="*/ 596 h 1635"/>
                      <a:gd name="T14" fmla="*/ 394 w 1278"/>
                      <a:gd name="T15" fmla="*/ 481 h 1635"/>
                      <a:gd name="T16" fmla="*/ 394 w 1278"/>
                      <a:gd name="T17" fmla="*/ 0 h 1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78" h="1635">
                        <a:moveTo>
                          <a:pt x="394" y="0"/>
                        </a:moveTo>
                        <a:lnTo>
                          <a:pt x="0" y="0"/>
                        </a:lnTo>
                        <a:lnTo>
                          <a:pt x="0" y="1635"/>
                        </a:lnTo>
                        <a:lnTo>
                          <a:pt x="394" y="1635"/>
                        </a:lnTo>
                        <a:lnTo>
                          <a:pt x="394" y="865"/>
                        </a:lnTo>
                        <a:lnTo>
                          <a:pt x="1278" y="981"/>
                        </a:lnTo>
                        <a:lnTo>
                          <a:pt x="1278" y="596"/>
                        </a:lnTo>
                        <a:lnTo>
                          <a:pt x="394" y="481"/>
                        </a:lnTo>
                        <a:lnTo>
                          <a:pt x="394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3" name="Rectangle 190">
                    <a:extLst>
                      <a:ext uri="{FF2B5EF4-FFF2-40B4-BE49-F238E27FC236}">
                        <a16:creationId xmlns:a16="http://schemas.microsoft.com/office/drawing/2014/main" id="{913FB8DE-A897-49DD-A3B3-D8CBF73C949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314" y="4039"/>
                    <a:ext cx="218" cy="184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4" name="Rectangle 191">
                    <a:extLst>
                      <a:ext uri="{FF2B5EF4-FFF2-40B4-BE49-F238E27FC236}">
                        <a16:creationId xmlns:a16="http://schemas.microsoft.com/office/drawing/2014/main" id="{9CA380A6-A548-463E-83DC-90B32A29232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572" y="4039"/>
                    <a:ext cx="212" cy="184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5" name="Rectangle 192">
                    <a:extLst>
                      <a:ext uri="{FF2B5EF4-FFF2-40B4-BE49-F238E27FC236}">
                        <a16:creationId xmlns:a16="http://schemas.microsoft.com/office/drawing/2014/main" id="{6F46113B-38EF-4B19-8317-2787C8B80A3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94" y="4073"/>
                    <a:ext cx="1014" cy="260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6" name="Freeform 193">
                    <a:extLst>
                      <a:ext uri="{FF2B5EF4-FFF2-40B4-BE49-F238E27FC236}">
                        <a16:creationId xmlns:a16="http://schemas.microsoft.com/office/drawing/2014/main" id="{6E0A7466-E633-4545-8AEB-3CF51655ED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118" y="4447"/>
                    <a:ext cx="1152" cy="736"/>
                  </a:xfrm>
                  <a:custGeom>
                    <a:avLst/>
                    <a:gdLst>
                      <a:gd name="T0" fmla="*/ 150 w 169"/>
                      <a:gd name="T1" fmla="*/ 0 h 108"/>
                      <a:gd name="T2" fmla="*/ 0 w 169"/>
                      <a:gd name="T3" fmla="*/ 0 h 108"/>
                      <a:gd name="T4" fmla="*/ 0 w 169"/>
                      <a:gd name="T5" fmla="*/ 38 h 108"/>
                      <a:gd name="T6" fmla="*/ 127 w 169"/>
                      <a:gd name="T7" fmla="*/ 38 h 108"/>
                      <a:gd name="T8" fmla="*/ 38 w 169"/>
                      <a:gd name="T9" fmla="*/ 71 h 108"/>
                      <a:gd name="T10" fmla="*/ 13 w 169"/>
                      <a:gd name="T11" fmla="*/ 71 h 108"/>
                      <a:gd name="T12" fmla="*/ 13 w 169"/>
                      <a:gd name="T13" fmla="*/ 108 h 108"/>
                      <a:gd name="T14" fmla="*/ 38 w 169"/>
                      <a:gd name="T15" fmla="*/ 108 h 108"/>
                      <a:gd name="T16" fmla="*/ 169 w 169"/>
                      <a:gd name="T17" fmla="*/ 19 h 108"/>
                      <a:gd name="T18" fmla="*/ 169 w 169"/>
                      <a:gd name="T19" fmla="*/ 0 h 108"/>
                      <a:gd name="T20" fmla="*/ 150 w 169"/>
                      <a:gd name="T21" fmla="*/ 0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9" h="108">
                        <a:moveTo>
                          <a:pt x="15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93" y="38"/>
                          <a:pt x="127" y="38"/>
                        </a:cubicBezTo>
                        <a:cubicBezTo>
                          <a:pt x="116" y="60"/>
                          <a:pt x="87" y="71"/>
                          <a:pt x="38" y="71"/>
                        </a:cubicBezTo>
                        <a:cubicBezTo>
                          <a:pt x="13" y="71"/>
                          <a:pt x="13" y="71"/>
                          <a:pt x="13" y="71"/>
                        </a:cubicBezTo>
                        <a:cubicBezTo>
                          <a:pt x="13" y="108"/>
                          <a:pt x="13" y="108"/>
                          <a:pt x="13" y="108"/>
                        </a:cubicBezTo>
                        <a:cubicBezTo>
                          <a:pt x="38" y="108"/>
                          <a:pt x="38" y="108"/>
                          <a:pt x="38" y="108"/>
                        </a:cubicBezTo>
                        <a:cubicBezTo>
                          <a:pt x="121" y="108"/>
                          <a:pt x="169" y="76"/>
                          <a:pt x="169" y="19"/>
                        </a:cubicBezTo>
                        <a:cubicBezTo>
                          <a:pt x="169" y="0"/>
                          <a:pt x="169" y="0"/>
                          <a:pt x="169" y="0"/>
                        </a:cubicBezTo>
                        <a:lnTo>
                          <a:pt x="150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" name="Group 194">
                  <a:extLst>
                    <a:ext uri="{FF2B5EF4-FFF2-40B4-BE49-F238E27FC236}">
                      <a16:creationId xmlns:a16="http://schemas.microsoft.com/office/drawing/2014/main" id="{3471CD07-B585-467E-B1F0-CF6F9BCEB9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3" y="5390"/>
                  <a:ext cx="5996" cy="189"/>
                  <a:chOff x="3553" y="5390"/>
                  <a:chExt cx="5996" cy="189"/>
                </a:xfrm>
              </p:grpSpPr>
              <p:sp>
                <p:nvSpPr>
                  <p:cNvPr id="13" name="Rectangle 195">
                    <a:extLst>
                      <a:ext uri="{FF2B5EF4-FFF2-40B4-BE49-F238E27FC236}">
                        <a16:creationId xmlns:a16="http://schemas.microsoft.com/office/drawing/2014/main" id="{00F286B7-24CD-472B-8611-D72A819BA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53" y="5467"/>
                    <a:ext cx="1530" cy="35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4" name="Rectangle 196">
                    <a:extLst>
                      <a:ext uri="{FF2B5EF4-FFF2-40B4-BE49-F238E27FC236}">
                        <a16:creationId xmlns:a16="http://schemas.microsoft.com/office/drawing/2014/main" id="{213353A5-6097-4A8A-8FD7-5294FAA14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019" y="5467"/>
                    <a:ext cx="1530" cy="35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5" name="Group 197">
                    <a:extLst>
                      <a:ext uri="{FF2B5EF4-FFF2-40B4-BE49-F238E27FC236}">
                        <a16:creationId xmlns:a16="http://schemas.microsoft.com/office/drawing/2014/main" id="{6424A046-69D1-48E3-9E00-60A9D901C9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95" y="5390"/>
                    <a:ext cx="2541" cy="189"/>
                    <a:chOff x="5295" y="10251"/>
                    <a:chExt cx="2541" cy="189"/>
                  </a:xfrm>
                </p:grpSpPr>
                <p:sp>
                  <p:nvSpPr>
                    <p:cNvPr id="16" name="WordArt 198">
                      <a:extLst>
                        <a:ext uri="{FF2B5EF4-FFF2-40B4-BE49-F238E27FC236}">
                          <a16:creationId xmlns:a16="http://schemas.microsoft.com/office/drawing/2014/main" id="{6D624B8F-321F-4D61-AE00-231847D659A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295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デ</a:t>
                      </a:r>
                    </a:p>
                  </p:txBody>
                </p:sp>
                <p:sp>
                  <p:nvSpPr>
                    <p:cNvPr id="17" name="WordArt 199">
                      <a:extLst>
                        <a:ext uri="{FF2B5EF4-FFF2-40B4-BE49-F238E27FC236}">
                          <a16:creationId xmlns:a16="http://schemas.microsoft.com/office/drawing/2014/main" id="{0FEDB2BA-A2C2-4098-A956-EF0D2669C878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508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ジ</a:t>
                      </a:r>
                    </a:p>
                  </p:txBody>
                </p:sp>
                <p:sp>
                  <p:nvSpPr>
                    <p:cNvPr id="18" name="WordArt 200">
                      <a:extLst>
                        <a:ext uri="{FF2B5EF4-FFF2-40B4-BE49-F238E27FC236}">
                          <a16:creationId xmlns:a16="http://schemas.microsoft.com/office/drawing/2014/main" id="{4025CD77-2B51-483A-9DA3-945B0116DA0C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721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タ</a:t>
                      </a:r>
                    </a:p>
                  </p:txBody>
                </p:sp>
                <p:sp>
                  <p:nvSpPr>
                    <p:cNvPr id="19" name="WordArt 201">
                      <a:extLst>
                        <a:ext uri="{FF2B5EF4-FFF2-40B4-BE49-F238E27FC236}">
                          <a16:creationId xmlns:a16="http://schemas.microsoft.com/office/drawing/2014/main" id="{4240F19C-0299-40D8-B2E8-7D3E2F4F0E9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925" y="10257"/>
                      <a:ext cx="194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ル</a:t>
                      </a:r>
                    </a:p>
                  </p:txBody>
                </p:sp>
                <p:sp>
                  <p:nvSpPr>
                    <p:cNvPr id="20" name="WordArt 202">
                      <a:extLst>
                        <a:ext uri="{FF2B5EF4-FFF2-40B4-BE49-F238E27FC236}">
                          <a16:creationId xmlns:a16="http://schemas.microsoft.com/office/drawing/2014/main" id="{EE8DAB11-58D4-4805-8D37-5C9493FFCC14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147" y="10254"/>
                      <a:ext cx="195" cy="186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丸</a:t>
                      </a:r>
                    </a:p>
                  </p:txBody>
                </p:sp>
                <p:sp>
                  <p:nvSpPr>
                    <p:cNvPr id="21" name="WordArt 203">
                      <a:extLst>
                        <a:ext uri="{FF2B5EF4-FFF2-40B4-BE49-F238E27FC236}">
                          <a16:creationId xmlns:a16="http://schemas.microsoft.com/office/drawing/2014/main" id="{A79C674F-A2B1-4940-91C3-486CEEFDA55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384" y="10266"/>
                      <a:ext cx="164" cy="174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ご</a:t>
                      </a:r>
                    </a:p>
                  </p:txBody>
                </p:sp>
                <p:sp>
                  <p:nvSpPr>
                    <p:cNvPr id="22" name="WordArt 204">
                      <a:extLst>
                        <a:ext uri="{FF2B5EF4-FFF2-40B4-BE49-F238E27FC236}">
                          <a16:creationId xmlns:a16="http://schemas.microsoft.com/office/drawing/2014/main" id="{C369A0D6-EAB9-4B33-A759-13C8F7920A93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585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と</a:t>
                      </a:r>
                    </a:p>
                  </p:txBody>
                </p:sp>
                <p:sp>
                  <p:nvSpPr>
                    <p:cNvPr id="23" name="WordArt 205">
                      <a:extLst>
                        <a:ext uri="{FF2B5EF4-FFF2-40B4-BE49-F238E27FC236}">
                          <a16:creationId xmlns:a16="http://schemas.microsoft.com/office/drawing/2014/main" id="{00BD321D-45A3-4389-AAF0-DEE609FE75C4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798" y="10257"/>
                      <a:ext cx="179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ア</a:t>
                      </a:r>
                    </a:p>
                  </p:txBody>
                </p:sp>
                <p:sp>
                  <p:nvSpPr>
                    <p:cNvPr id="24" name="WordArt 206">
                      <a:extLst>
                        <a:ext uri="{FF2B5EF4-FFF2-40B4-BE49-F238E27FC236}">
                          <a16:creationId xmlns:a16="http://schemas.microsoft.com/office/drawing/2014/main" id="{227AF7E3-B321-4936-85BA-80BE6B31B553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020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プ</a:t>
                      </a:r>
                    </a:p>
                  </p:txBody>
                </p:sp>
                <p:sp>
                  <p:nvSpPr>
                    <p:cNvPr id="25" name="WordArt 207">
                      <a:extLst>
                        <a:ext uri="{FF2B5EF4-FFF2-40B4-BE49-F238E27FC236}">
                          <a16:creationId xmlns:a16="http://schemas.microsoft.com/office/drawing/2014/main" id="{11B34EF5-2AFF-479B-8783-F836190CF9FA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237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ラ</a:t>
                      </a:r>
                    </a:p>
                  </p:txBody>
                </p:sp>
                <p:sp>
                  <p:nvSpPr>
                    <p:cNvPr id="26" name="WordArt 208">
                      <a:extLst>
                        <a:ext uri="{FF2B5EF4-FFF2-40B4-BE49-F238E27FC236}">
                          <a16:creationId xmlns:a16="http://schemas.microsoft.com/office/drawing/2014/main" id="{3E846782-9926-43C2-AFC4-F6A5F3F8A2ED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450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イ</a:t>
                      </a:r>
                    </a:p>
                  </p:txBody>
                </p:sp>
                <p:sp>
                  <p:nvSpPr>
                    <p:cNvPr id="27" name="WordArt 209">
                      <a:extLst>
                        <a:ext uri="{FF2B5EF4-FFF2-40B4-BE49-F238E27FC236}">
                          <a16:creationId xmlns:a16="http://schemas.microsoft.com/office/drawing/2014/main" id="{FE4314D0-8D0C-45ED-B3BB-A2999ABF154C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711" y="10251"/>
                      <a:ext cx="125" cy="189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ド</a:t>
                      </a:r>
                    </a:p>
                  </p:txBody>
                </p:sp>
              </p:grpSp>
            </p:grpSp>
            <p:sp>
              <p:nvSpPr>
                <p:cNvPr id="11" name="Freeform 210">
                  <a:extLst>
                    <a:ext uri="{FF2B5EF4-FFF2-40B4-BE49-F238E27FC236}">
                      <a16:creationId xmlns:a16="http://schemas.microsoft.com/office/drawing/2014/main" id="{2AA91A89-8C3E-472C-BC19-483D9537EBF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784" y="4378"/>
                  <a:ext cx="1213" cy="1012"/>
                </a:xfrm>
                <a:custGeom>
                  <a:avLst/>
                  <a:gdLst>
                    <a:gd name="T0" fmla="*/ 856 w 1711"/>
                    <a:gd name="T1" fmla="*/ 452 h 1336"/>
                    <a:gd name="T2" fmla="*/ 1009 w 1711"/>
                    <a:gd name="T3" fmla="*/ 798 h 1336"/>
                    <a:gd name="T4" fmla="*/ 702 w 1711"/>
                    <a:gd name="T5" fmla="*/ 798 h 1336"/>
                    <a:gd name="T6" fmla="*/ 856 w 1711"/>
                    <a:gd name="T7" fmla="*/ 452 h 1336"/>
                    <a:gd name="T8" fmla="*/ 1240 w 1711"/>
                    <a:gd name="T9" fmla="*/ 1336 h 1336"/>
                    <a:gd name="T10" fmla="*/ 1711 w 1711"/>
                    <a:gd name="T11" fmla="*/ 1336 h 1336"/>
                    <a:gd name="T12" fmla="*/ 1077 w 1711"/>
                    <a:gd name="T13" fmla="*/ 0 h 1336"/>
                    <a:gd name="T14" fmla="*/ 634 w 1711"/>
                    <a:gd name="T15" fmla="*/ 0 h 1336"/>
                    <a:gd name="T16" fmla="*/ 0 w 1711"/>
                    <a:gd name="T17" fmla="*/ 1336 h 1336"/>
                    <a:gd name="T18" fmla="*/ 471 w 1711"/>
                    <a:gd name="T19" fmla="*/ 1336 h 1336"/>
                    <a:gd name="T20" fmla="*/ 596 w 1711"/>
                    <a:gd name="T21" fmla="*/ 1105 h 1336"/>
                    <a:gd name="T22" fmla="*/ 1105 w 1711"/>
                    <a:gd name="T23" fmla="*/ 1105 h 1336"/>
                    <a:gd name="T24" fmla="*/ 1240 w 1711"/>
                    <a:gd name="T25" fmla="*/ 1336 h 1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11" h="1336">
                      <a:moveTo>
                        <a:pt x="856" y="452"/>
                      </a:moveTo>
                      <a:lnTo>
                        <a:pt x="1009" y="798"/>
                      </a:lnTo>
                      <a:lnTo>
                        <a:pt x="702" y="798"/>
                      </a:lnTo>
                      <a:lnTo>
                        <a:pt x="856" y="452"/>
                      </a:lnTo>
                      <a:close/>
                      <a:moveTo>
                        <a:pt x="1240" y="1336"/>
                      </a:moveTo>
                      <a:lnTo>
                        <a:pt x="1711" y="1336"/>
                      </a:lnTo>
                      <a:lnTo>
                        <a:pt x="1077" y="0"/>
                      </a:lnTo>
                      <a:lnTo>
                        <a:pt x="634" y="0"/>
                      </a:lnTo>
                      <a:lnTo>
                        <a:pt x="0" y="1336"/>
                      </a:lnTo>
                      <a:lnTo>
                        <a:pt x="471" y="1336"/>
                      </a:lnTo>
                      <a:lnTo>
                        <a:pt x="596" y="1105"/>
                      </a:lnTo>
                      <a:lnTo>
                        <a:pt x="1105" y="1105"/>
                      </a:lnTo>
                      <a:lnTo>
                        <a:pt x="1240" y="13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" name="Freeform 211">
                  <a:extLst>
                    <a:ext uri="{FF2B5EF4-FFF2-40B4-BE49-F238E27FC236}">
                      <a16:creationId xmlns:a16="http://schemas.microsoft.com/office/drawing/2014/main" id="{5F961573-E236-4D86-848D-1D9E14750C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09" y="4021"/>
                  <a:ext cx="704" cy="591"/>
                </a:xfrm>
                <a:custGeom>
                  <a:avLst/>
                  <a:gdLst>
                    <a:gd name="T0" fmla="*/ 0 w 980"/>
                    <a:gd name="T1" fmla="*/ 308 h 789"/>
                    <a:gd name="T2" fmla="*/ 375 w 980"/>
                    <a:gd name="T3" fmla="*/ 308 h 789"/>
                    <a:gd name="T4" fmla="*/ 490 w 980"/>
                    <a:gd name="T5" fmla="*/ 0 h 789"/>
                    <a:gd name="T6" fmla="*/ 605 w 980"/>
                    <a:gd name="T7" fmla="*/ 308 h 789"/>
                    <a:gd name="T8" fmla="*/ 980 w 980"/>
                    <a:gd name="T9" fmla="*/ 308 h 789"/>
                    <a:gd name="T10" fmla="*/ 673 w 980"/>
                    <a:gd name="T11" fmla="*/ 491 h 789"/>
                    <a:gd name="T12" fmla="*/ 788 w 980"/>
                    <a:gd name="T13" fmla="*/ 789 h 789"/>
                    <a:gd name="T14" fmla="*/ 490 w 980"/>
                    <a:gd name="T15" fmla="*/ 606 h 789"/>
                    <a:gd name="T16" fmla="*/ 192 w 980"/>
                    <a:gd name="T17" fmla="*/ 789 h 789"/>
                    <a:gd name="T18" fmla="*/ 307 w 980"/>
                    <a:gd name="T19" fmla="*/ 491 h 789"/>
                    <a:gd name="T20" fmla="*/ 0 w 980"/>
                    <a:gd name="T21" fmla="*/ 308 h 7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0" h="789">
                      <a:moveTo>
                        <a:pt x="0" y="308"/>
                      </a:moveTo>
                      <a:lnTo>
                        <a:pt x="375" y="308"/>
                      </a:lnTo>
                      <a:lnTo>
                        <a:pt x="490" y="0"/>
                      </a:lnTo>
                      <a:lnTo>
                        <a:pt x="605" y="308"/>
                      </a:lnTo>
                      <a:lnTo>
                        <a:pt x="980" y="308"/>
                      </a:lnTo>
                      <a:lnTo>
                        <a:pt x="673" y="491"/>
                      </a:lnTo>
                      <a:lnTo>
                        <a:pt x="788" y="789"/>
                      </a:lnTo>
                      <a:lnTo>
                        <a:pt x="490" y="606"/>
                      </a:lnTo>
                      <a:lnTo>
                        <a:pt x="192" y="789"/>
                      </a:lnTo>
                      <a:lnTo>
                        <a:pt x="307" y="491"/>
                      </a:lnTo>
                      <a:lnTo>
                        <a:pt x="0" y="3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FF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4D82A2B3-B864-3422-C5DC-3A814891D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1920" y="9899832"/>
              <a:ext cx="614826" cy="614826"/>
            </a:xfrm>
            <a:prstGeom prst="rect">
              <a:avLst/>
            </a:prstGeom>
          </p:spPr>
        </p:pic>
      </p:grpSp>
      <p:pic>
        <p:nvPicPr>
          <p:cNvPr id="122" name="図 121">
            <a:extLst>
              <a:ext uri="{FF2B5EF4-FFF2-40B4-BE49-F238E27FC236}">
                <a16:creationId xmlns:a16="http://schemas.microsoft.com/office/drawing/2014/main" id="{D2E86BC0-6182-C37B-1132-2449B25B6DD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68"/>
          <a:stretch/>
        </p:blipFill>
        <p:spPr>
          <a:xfrm>
            <a:off x="6154669" y="9835291"/>
            <a:ext cx="558784" cy="647619"/>
          </a:xfrm>
          <a:prstGeom prst="rect">
            <a:avLst/>
          </a:prstGeom>
        </p:spPr>
      </p:pic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D4CB5E6B-7D9B-B2C8-C093-2682397764A5}"/>
              </a:ext>
            </a:extLst>
          </p:cNvPr>
          <p:cNvSpPr txBox="1"/>
          <p:nvPr/>
        </p:nvSpPr>
        <p:spPr>
          <a:xfrm>
            <a:off x="3907596" y="2246814"/>
            <a:ext cx="3407599" cy="99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b="1" dirty="0" err="1">
                <a:solidFill>
                  <a:srgbClr val="002060"/>
                </a:solidFill>
                <a:latin typeface="+mn-ea"/>
              </a:rPr>
              <a:t>VizGlow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は、圧縮性流体モデルを採用しているため、様々な条件のプラズマ解析を行う事が可能です。</a:t>
            </a:r>
            <a:r>
              <a:rPr kumimoji="1" lang="en-US" altLang="ja-JP" sz="1000" b="1" dirty="0" err="1">
                <a:solidFill>
                  <a:srgbClr val="002060"/>
                </a:solidFill>
                <a:latin typeface="+mn-ea"/>
              </a:rPr>
              <a:t>VizGlow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は、最新の数値計算法とソフトウェア技術を</a:t>
            </a:r>
            <a:endParaRPr kumimoji="1" lang="en-US" altLang="ja-JP" sz="10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使用しており、計算速度が飛躍的に向上しています。 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AD014914-D662-FAA0-B460-6AFE99906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961" y="2340707"/>
            <a:ext cx="1349007" cy="785317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DA75E3D1-A073-7527-0DC2-7FBDB542C3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1590" y="2335312"/>
            <a:ext cx="1349007" cy="796990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id="{56691CBE-19D9-0FEA-3C9D-E1CBFFA2BC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75BBBAA-22E5-0C78-97C3-6CAA5DAA2E69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874C042C-60BF-0678-0CCA-C67455A4B5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174" y="4814676"/>
            <a:ext cx="3208894" cy="3208894"/>
          </a:xfrm>
          <a:prstGeom prst="rect">
            <a:avLst/>
          </a:prstGeom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6826CCBB-DAE1-0201-E27E-9ED6A35DCC57}"/>
              </a:ext>
            </a:extLst>
          </p:cNvPr>
          <p:cNvGrpSpPr/>
          <p:nvPr/>
        </p:nvGrpSpPr>
        <p:grpSpPr>
          <a:xfrm>
            <a:off x="3917047" y="3641780"/>
            <a:ext cx="3355190" cy="721879"/>
            <a:chOff x="3917047" y="3641780"/>
            <a:chExt cx="3355190" cy="721879"/>
          </a:xfrm>
        </p:grpSpPr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350692D4-711A-16E2-E04E-51C6FFBB1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5055" y="3655877"/>
              <a:ext cx="519040" cy="707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75501AB1-F93B-C811-1518-FCC776517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5806" y="3641780"/>
              <a:ext cx="720079" cy="721879"/>
            </a:xfrm>
            <a:prstGeom prst="rect">
              <a:avLst/>
            </a:prstGeom>
          </p:spPr>
        </p:pic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B30F0683-9A60-2F40-6E05-9BA8C70BC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1468" y="3641780"/>
              <a:ext cx="810769" cy="676214"/>
            </a:xfrm>
            <a:prstGeom prst="rect">
              <a:avLst/>
            </a:prstGeom>
          </p:spPr>
        </p:pic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0C9B4D82-064F-D39B-678B-2D15892D7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917047" y="3654711"/>
              <a:ext cx="813573" cy="686181"/>
            </a:xfrm>
            <a:prstGeom prst="rect">
              <a:avLst/>
            </a:prstGeom>
          </p:spPr>
        </p:pic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F6EB01F-3C06-A814-DCAA-FF49ED724179}"/>
              </a:ext>
            </a:extLst>
          </p:cNvPr>
          <p:cNvSpPr txBox="1"/>
          <p:nvPr/>
        </p:nvSpPr>
        <p:spPr>
          <a:xfrm>
            <a:off x="3497415" y="5010110"/>
            <a:ext cx="36683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Type-RT9PRO-9965WX</a:t>
            </a:r>
          </a:p>
          <a:p>
            <a:endParaRPr kumimoji="1" lang="en-US" altLang="ja-JP" sz="1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D5F3512-0968-91EE-E2B8-56C2E9077DE0}"/>
              </a:ext>
            </a:extLst>
          </p:cNvPr>
          <p:cNvSpPr txBox="1"/>
          <p:nvPr/>
        </p:nvSpPr>
        <p:spPr>
          <a:xfrm>
            <a:off x="3500618" y="5474107"/>
            <a:ext cx="4031713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9965WX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(24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4.2-5.4GHz/128MB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1TB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B.W. 16GB-GDDR7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CEC16E6-DCFF-6258-7508-4D746C7D6BFD}"/>
              </a:ext>
            </a:extLst>
          </p:cNvPr>
          <p:cNvSpPr txBox="1"/>
          <p:nvPr/>
        </p:nvSpPr>
        <p:spPr>
          <a:xfrm>
            <a:off x="161836" y="8417671"/>
            <a:ext cx="704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9965WX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EE6C51CD-AFEE-43A5-8499-56CAB5CE0B4A}"/>
              </a:ext>
            </a:extLst>
          </p:cNvPr>
          <p:cNvSpPr txBox="1"/>
          <p:nvPr/>
        </p:nvSpPr>
        <p:spPr>
          <a:xfrm>
            <a:off x="161837" y="8717306"/>
            <a:ext cx="401722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Type-RT9PRO-9965WX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AEC07174-6CEF-774F-92BE-CCAFDFC6C1AE}"/>
              </a:ext>
            </a:extLst>
          </p:cNvPr>
          <p:cNvSpPr txBox="1"/>
          <p:nvPr/>
        </p:nvSpPr>
        <p:spPr>
          <a:xfrm>
            <a:off x="4142389" y="8793250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86AA01D6-384D-EC27-F3F7-28CF8D3F2C75}"/>
              </a:ext>
            </a:extLst>
          </p:cNvPr>
          <p:cNvGrpSpPr/>
          <p:nvPr/>
        </p:nvGrpSpPr>
        <p:grpSpPr>
          <a:xfrm>
            <a:off x="4142389" y="9220965"/>
            <a:ext cx="3060000" cy="261610"/>
            <a:chOff x="4080188" y="9209063"/>
            <a:chExt cx="3060000" cy="261610"/>
          </a:xfrm>
        </p:grpSpPr>
        <p:sp>
          <p:nvSpPr>
            <p:cNvPr id="99" name="Rectangle 43">
              <a:extLst>
                <a:ext uri="{FF2B5EF4-FFF2-40B4-BE49-F238E27FC236}">
                  <a16:creationId xmlns:a16="http://schemas.microsoft.com/office/drawing/2014/main" id="{3A17DE8D-D252-03A5-91CB-D49E60910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188" y="9215455"/>
              <a:ext cx="3060000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BBAC0239-E734-91EC-DC6E-12D399F0660A}"/>
                </a:ext>
              </a:extLst>
            </p:cNvPr>
            <p:cNvSpPr txBox="1"/>
            <p:nvPr/>
          </p:nvSpPr>
          <p:spPr>
            <a:xfrm>
              <a:off x="4279849" y="9209063"/>
              <a:ext cx="266067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101" name="図 100">
            <a:extLst>
              <a:ext uri="{FF2B5EF4-FFF2-40B4-BE49-F238E27FC236}">
                <a16:creationId xmlns:a16="http://schemas.microsoft.com/office/drawing/2014/main" id="{FE16A724-0AEB-B06A-D73F-89B3E59B34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pic>
        <p:nvPicPr>
          <p:cNvPr id="102" name="図 101">
            <a:extLst>
              <a:ext uri="{FF2B5EF4-FFF2-40B4-BE49-F238E27FC236}">
                <a16:creationId xmlns:a16="http://schemas.microsoft.com/office/drawing/2014/main" id="{3FDC2F0D-DAC3-D10C-2883-5FE7569AA66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7837" y="4825953"/>
            <a:ext cx="371527" cy="12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317"/>
            <a:ext cx="7559675" cy="7853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5" y="190588"/>
            <a:ext cx="68451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プラズマシミュレーションソフトウェア 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VizGlow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®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36BE7F5A-3ED3-7D91-6DF9-C0DAE023086F}"/>
              </a:ext>
            </a:extLst>
          </p:cNvPr>
          <p:cNvGrpSpPr/>
          <p:nvPr/>
        </p:nvGrpSpPr>
        <p:grpSpPr>
          <a:xfrm>
            <a:off x="941223" y="9902308"/>
            <a:ext cx="5190078" cy="682198"/>
            <a:chOff x="1276668" y="9899832"/>
            <a:chExt cx="5190078" cy="682198"/>
          </a:xfrm>
        </p:grpSpPr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87C6D206-C1FF-96A2-C878-DD275EF6539F}"/>
                </a:ext>
              </a:extLst>
            </p:cNvPr>
            <p:cNvGrpSpPr/>
            <p:nvPr/>
          </p:nvGrpSpPr>
          <p:grpSpPr>
            <a:xfrm>
              <a:off x="1276668" y="9929209"/>
              <a:ext cx="4522470" cy="652821"/>
              <a:chOff x="1276668" y="9916754"/>
              <a:chExt cx="4522470" cy="652821"/>
            </a:xfrm>
          </p:grpSpPr>
          <p:sp>
            <p:nvSpPr>
              <p:cNvPr id="2" name="WordArt 177">
                <a:extLst>
                  <a:ext uri="{FF2B5EF4-FFF2-40B4-BE49-F238E27FC236}">
                    <a16:creationId xmlns:a16="http://schemas.microsoft.com/office/drawing/2014/main" id="{EB8F218D-1E4C-4351-A89A-21FC7282CCD7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395028" y="9916754"/>
                <a:ext cx="2272030" cy="1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571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3600" kern="10" spc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https://bto.applied.ne.jp/</a:t>
                </a:r>
                <a:endParaRPr lang="ja-JP" altLang="en-US" sz="3600" kern="10" spc="0" dirty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endParaRPr>
              </a:p>
            </p:txBody>
          </p:sp>
          <p:sp>
            <p:nvSpPr>
              <p:cNvPr id="3" name="WordArt 178">
                <a:extLst>
                  <a:ext uri="{FF2B5EF4-FFF2-40B4-BE49-F238E27FC236}">
                    <a16:creationId xmlns:a16="http://schemas.microsoft.com/office/drawing/2014/main" id="{30F85EE9-A86B-41F2-9820-0E36FEF00569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395028" y="10132033"/>
                <a:ext cx="443865" cy="13907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76200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1000" kern="10" spc="0">
                    <a:ln>
                      <a:noFill/>
                    </a:ln>
                    <a:solidFill>
                      <a:srgbClr val="40404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または</a:t>
                </a:r>
              </a:p>
            </p:txBody>
          </p:sp>
          <p:pic>
            <p:nvPicPr>
              <p:cNvPr id="4" name="Picture 179">
                <a:extLst>
                  <a:ext uri="{FF2B5EF4-FFF2-40B4-BE49-F238E27FC236}">
                    <a16:creationId xmlns:a16="http://schemas.microsoft.com/office/drawing/2014/main" id="{6BCF9073-6DBD-4BD7-89CE-838453D6EB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06838" y="10095200"/>
                <a:ext cx="1892300" cy="474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WordArt 180">
                <a:extLst>
                  <a:ext uri="{FF2B5EF4-FFF2-40B4-BE49-F238E27FC236}">
                    <a16:creationId xmlns:a16="http://schemas.microsoft.com/office/drawing/2014/main" id="{2F5342A9-0830-482F-A044-863DB9F05946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282123" y="10165690"/>
                <a:ext cx="834390" cy="10859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76200">
                    <a:solidFill>
                      <a:srgbClr val="FF00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1800" kern="10" spc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アプライド </a:t>
                </a:r>
                <a:r>
                  <a:rPr lang="en-US" altLang="ja-JP" sz="1800" kern="10" spc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HPC</a:t>
                </a:r>
                <a:endParaRPr lang="ja-JP" altLang="en-US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7" name="Group 182">
                <a:extLst>
                  <a:ext uri="{FF2B5EF4-FFF2-40B4-BE49-F238E27FC236}">
                    <a16:creationId xmlns:a16="http://schemas.microsoft.com/office/drawing/2014/main" id="{22602972-7967-449B-9CFC-7B5CE3CC9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6668" y="9936440"/>
                <a:ext cx="1924050" cy="370863"/>
                <a:chOff x="1415" y="3999"/>
                <a:chExt cx="8197" cy="1580"/>
              </a:xfrm>
            </p:grpSpPr>
            <p:sp>
              <p:nvSpPr>
                <p:cNvPr id="8" name="AutoShape 183">
                  <a:extLst>
                    <a:ext uri="{FF2B5EF4-FFF2-40B4-BE49-F238E27FC236}">
                      <a16:creationId xmlns:a16="http://schemas.microsoft.com/office/drawing/2014/main" id="{C79EFC9A-ADF1-408E-8A68-3954A7C542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5" y="3999"/>
                  <a:ext cx="1749" cy="1553"/>
                </a:xfrm>
                <a:prstGeom prst="roundRect">
                  <a:avLst>
                    <a:gd name="adj" fmla="val 14167"/>
                  </a:avLst>
                </a:prstGeom>
                <a:solidFill>
                  <a:srgbClr val="00206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74295" tIns="8890" rIns="74295" bIns="88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9" name="Group 184">
                  <a:extLst>
                    <a:ext uri="{FF2B5EF4-FFF2-40B4-BE49-F238E27FC236}">
                      <a16:creationId xmlns:a16="http://schemas.microsoft.com/office/drawing/2014/main" id="{182386CA-494F-44B4-9C41-F8B07E95D2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84" y="4007"/>
                  <a:ext cx="6028" cy="1179"/>
                  <a:chOff x="3528" y="3992"/>
                  <a:chExt cx="6256" cy="1224"/>
                </a:xfrm>
              </p:grpSpPr>
              <p:sp>
                <p:nvSpPr>
                  <p:cNvPr id="28" name="Freeform 185">
                    <a:extLst>
                      <a:ext uri="{FF2B5EF4-FFF2-40B4-BE49-F238E27FC236}">
                        <a16:creationId xmlns:a16="http://schemas.microsoft.com/office/drawing/2014/main" id="{079E0FE4-9732-4A0F-9DE1-1BE0326E01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528" y="4087"/>
                    <a:ext cx="1166" cy="1117"/>
                  </a:xfrm>
                  <a:custGeom>
                    <a:avLst/>
                    <a:gdLst>
                      <a:gd name="T0" fmla="*/ 171 w 171"/>
                      <a:gd name="T1" fmla="*/ 0 h 164"/>
                      <a:gd name="T2" fmla="*/ 152 w 171"/>
                      <a:gd name="T3" fmla="*/ 0 h 164"/>
                      <a:gd name="T4" fmla="*/ 1 w 171"/>
                      <a:gd name="T5" fmla="*/ 0 h 164"/>
                      <a:gd name="T6" fmla="*/ 1 w 171"/>
                      <a:gd name="T7" fmla="*/ 38 h 164"/>
                      <a:gd name="T8" fmla="*/ 131 w 171"/>
                      <a:gd name="T9" fmla="*/ 38 h 164"/>
                      <a:gd name="T10" fmla="*/ 88 w 171"/>
                      <a:gd name="T11" fmla="*/ 80 h 164"/>
                      <a:gd name="T12" fmla="*/ 90 w 171"/>
                      <a:gd name="T13" fmla="*/ 50 h 164"/>
                      <a:gd name="T14" fmla="*/ 50 w 171"/>
                      <a:gd name="T15" fmla="*/ 50 h 164"/>
                      <a:gd name="T16" fmla="*/ 31 w 171"/>
                      <a:gd name="T17" fmla="*/ 112 h 164"/>
                      <a:gd name="T18" fmla="*/ 0 w 171"/>
                      <a:gd name="T19" fmla="*/ 124 h 164"/>
                      <a:gd name="T20" fmla="*/ 0 w 171"/>
                      <a:gd name="T21" fmla="*/ 164 h 164"/>
                      <a:gd name="T22" fmla="*/ 60 w 171"/>
                      <a:gd name="T23" fmla="*/ 140 h 164"/>
                      <a:gd name="T24" fmla="*/ 76 w 171"/>
                      <a:gd name="T25" fmla="*/ 117 h 164"/>
                      <a:gd name="T26" fmla="*/ 76 w 171"/>
                      <a:gd name="T27" fmla="*/ 119 h 164"/>
                      <a:gd name="T28" fmla="*/ 142 w 171"/>
                      <a:gd name="T29" fmla="*/ 93 h 164"/>
                      <a:gd name="T30" fmla="*/ 171 w 171"/>
                      <a:gd name="T31" fmla="*/ 18 h 164"/>
                      <a:gd name="T32" fmla="*/ 171 w 171"/>
                      <a:gd name="T33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71" h="164">
                        <a:moveTo>
                          <a:pt x="171" y="0"/>
                        </a:moveTo>
                        <a:cubicBezTo>
                          <a:pt x="152" y="0"/>
                          <a:pt x="152" y="0"/>
                          <a:pt x="15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38"/>
                          <a:pt x="1" y="38"/>
                          <a:pt x="1" y="38"/>
                        </a:cubicBezTo>
                        <a:cubicBezTo>
                          <a:pt x="1" y="38"/>
                          <a:pt x="99" y="38"/>
                          <a:pt x="131" y="38"/>
                        </a:cubicBezTo>
                        <a:cubicBezTo>
                          <a:pt x="127" y="54"/>
                          <a:pt x="116" y="75"/>
                          <a:pt x="88" y="80"/>
                        </a:cubicBezTo>
                        <a:cubicBezTo>
                          <a:pt x="90" y="63"/>
                          <a:pt x="90" y="51"/>
                          <a:pt x="90" y="50"/>
                        </a:cubicBezTo>
                        <a:cubicBezTo>
                          <a:pt x="50" y="50"/>
                          <a:pt x="50" y="50"/>
                          <a:pt x="50" y="50"/>
                        </a:cubicBezTo>
                        <a:cubicBezTo>
                          <a:pt x="50" y="61"/>
                          <a:pt x="47" y="95"/>
                          <a:pt x="31" y="112"/>
                        </a:cubicBezTo>
                        <a:cubicBezTo>
                          <a:pt x="23" y="120"/>
                          <a:pt x="13" y="124"/>
                          <a:pt x="0" y="124"/>
                        </a:cubicBezTo>
                        <a:cubicBezTo>
                          <a:pt x="0" y="164"/>
                          <a:pt x="0" y="164"/>
                          <a:pt x="0" y="164"/>
                        </a:cubicBezTo>
                        <a:cubicBezTo>
                          <a:pt x="24" y="164"/>
                          <a:pt x="45" y="156"/>
                          <a:pt x="60" y="140"/>
                        </a:cubicBezTo>
                        <a:cubicBezTo>
                          <a:pt x="67" y="133"/>
                          <a:pt x="72" y="125"/>
                          <a:pt x="76" y="117"/>
                        </a:cubicBezTo>
                        <a:cubicBezTo>
                          <a:pt x="76" y="119"/>
                          <a:pt x="76" y="119"/>
                          <a:pt x="76" y="119"/>
                        </a:cubicBezTo>
                        <a:cubicBezTo>
                          <a:pt x="103" y="119"/>
                          <a:pt x="125" y="110"/>
                          <a:pt x="142" y="93"/>
                        </a:cubicBezTo>
                        <a:cubicBezTo>
                          <a:pt x="171" y="64"/>
                          <a:pt x="171" y="20"/>
                          <a:pt x="171" y="18"/>
                        </a:cubicBezTo>
                        <a:lnTo>
                          <a:pt x="171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9" name="Freeform 186">
                    <a:extLst>
                      <a:ext uri="{FF2B5EF4-FFF2-40B4-BE49-F238E27FC236}">
                        <a16:creationId xmlns:a16="http://schemas.microsoft.com/office/drawing/2014/main" id="{117081D7-EDD8-472D-A092-C518714B20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809" y="4121"/>
                    <a:ext cx="1139" cy="1076"/>
                  </a:xfrm>
                  <a:custGeom>
                    <a:avLst/>
                    <a:gdLst>
                      <a:gd name="T0" fmla="*/ 153 w 167"/>
                      <a:gd name="T1" fmla="*/ 38 h 158"/>
                      <a:gd name="T2" fmla="*/ 124 w 167"/>
                      <a:gd name="T3" fmla="*/ 8 h 158"/>
                      <a:gd name="T4" fmla="*/ 125 w 167"/>
                      <a:gd name="T5" fmla="*/ 0 h 158"/>
                      <a:gd name="T6" fmla="*/ 0 w 167"/>
                      <a:gd name="T7" fmla="*/ 0 h 158"/>
                      <a:gd name="T8" fmla="*/ 0 w 167"/>
                      <a:gd name="T9" fmla="*/ 38 h 158"/>
                      <a:gd name="T10" fmla="*/ 129 w 167"/>
                      <a:gd name="T11" fmla="*/ 38 h 158"/>
                      <a:gd name="T12" fmla="*/ 109 w 167"/>
                      <a:gd name="T13" fmla="*/ 86 h 158"/>
                      <a:gd name="T14" fmla="*/ 17 w 167"/>
                      <a:gd name="T15" fmla="*/ 120 h 158"/>
                      <a:gd name="T16" fmla="*/ 17 w 167"/>
                      <a:gd name="T17" fmla="*/ 158 h 158"/>
                      <a:gd name="T18" fmla="*/ 138 w 167"/>
                      <a:gd name="T19" fmla="*/ 110 h 158"/>
                      <a:gd name="T20" fmla="*/ 167 w 167"/>
                      <a:gd name="T21" fmla="*/ 34 h 158"/>
                      <a:gd name="T22" fmla="*/ 153 w 167"/>
                      <a:gd name="T23" fmla="*/ 38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7" h="158">
                        <a:moveTo>
                          <a:pt x="153" y="38"/>
                        </a:moveTo>
                        <a:cubicBezTo>
                          <a:pt x="137" y="38"/>
                          <a:pt x="124" y="24"/>
                          <a:pt x="124" y="8"/>
                        </a:cubicBezTo>
                        <a:cubicBezTo>
                          <a:pt x="124" y="5"/>
                          <a:pt x="124" y="3"/>
                          <a:pt x="125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99" y="38"/>
                          <a:pt x="129" y="38"/>
                        </a:cubicBezTo>
                        <a:cubicBezTo>
                          <a:pt x="127" y="51"/>
                          <a:pt x="122" y="70"/>
                          <a:pt x="109" y="86"/>
                        </a:cubicBezTo>
                        <a:cubicBezTo>
                          <a:pt x="91" y="108"/>
                          <a:pt x="59" y="120"/>
                          <a:pt x="17" y="120"/>
                        </a:cubicBezTo>
                        <a:cubicBezTo>
                          <a:pt x="17" y="158"/>
                          <a:pt x="17" y="158"/>
                          <a:pt x="17" y="158"/>
                        </a:cubicBezTo>
                        <a:cubicBezTo>
                          <a:pt x="70" y="158"/>
                          <a:pt x="113" y="141"/>
                          <a:pt x="138" y="110"/>
                        </a:cubicBezTo>
                        <a:cubicBezTo>
                          <a:pt x="160" y="84"/>
                          <a:pt x="166" y="53"/>
                          <a:pt x="167" y="34"/>
                        </a:cubicBezTo>
                        <a:cubicBezTo>
                          <a:pt x="163" y="36"/>
                          <a:pt x="158" y="38"/>
                          <a:pt x="153" y="38"/>
                        </a:cubicBez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0" name="Freeform 187">
                    <a:extLst>
                      <a:ext uri="{FF2B5EF4-FFF2-40B4-BE49-F238E27FC236}">
                        <a16:creationId xmlns:a16="http://schemas.microsoft.com/office/drawing/2014/main" id="{18BA46A4-5CCF-4F11-88B8-6C6221441E19}"/>
                      </a:ext>
                    </a:extLst>
                  </p:cNvPr>
                  <p:cNvSpPr>
                    <a:spLocks noChangeAspect="1" noEditPoints="1"/>
                  </p:cNvSpPr>
                  <p:nvPr/>
                </p:nvSpPr>
                <p:spPr bwMode="auto">
                  <a:xfrm>
                    <a:off x="5680" y="3992"/>
                    <a:ext cx="364" cy="353"/>
                  </a:xfrm>
                  <a:custGeom>
                    <a:avLst/>
                    <a:gdLst>
                      <a:gd name="T0" fmla="*/ 27 w 53"/>
                      <a:gd name="T1" fmla="*/ 0 h 52"/>
                      <a:gd name="T2" fmla="*/ 0 w 53"/>
                      <a:gd name="T3" fmla="*/ 26 h 52"/>
                      <a:gd name="T4" fmla="*/ 27 w 53"/>
                      <a:gd name="T5" fmla="*/ 52 h 52"/>
                      <a:gd name="T6" fmla="*/ 53 w 53"/>
                      <a:gd name="T7" fmla="*/ 26 h 52"/>
                      <a:gd name="T8" fmla="*/ 27 w 53"/>
                      <a:gd name="T9" fmla="*/ 0 h 52"/>
                      <a:gd name="T10" fmla="*/ 27 w 53"/>
                      <a:gd name="T11" fmla="*/ 41 h 52"/>
                      <a:gd name="T12" fmla="*/ 11 w 53"/>
                      <a:gd name="T13" fmla="*/ 26 h 52"/>
                      <a:gd name="T14" fmla="*/ 27 w 53"/>
                      <a:gd name="T15" fmla="*/ 10 h 52"/>
                      <a:gd name="T16" fmla="*/ 42 w 53"/>
                      <a:gd name="T17" fmla="*/ 26 h 52"/>
                      <a:gd name="T18" fmla="*/ 27 w 53"/>
                      <a:gd name="T19" fmla="*/ 41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3" h="52">
                        <a:moveTo>
                          <a:pt x="27" y="0"/>
                        </a:moveTo>
                        <a:cubicBezTo>
                          <a:pt x="12" y="0"/>
                          <a:pt x="0" y="11"/>
                          <a:pt x="0" y="26"/>
                        </a:cubicBezTo>
                        <a:cubicBezTo>
                          <a:pt x="0" y="40"/>
                          <a:pt x="12" y="52"/>
                          <a:pt x="27" y="52"/>
                        </a:cubicBezTo>
                        <a:cubicBezTo>
                          <a:pt x="41" y="52"/>
                          <a:pt x="53" y="40"/>
                          <a:pt x="53" y="26"/>
                        </a:cubicBezTo>
                        <a:cubicBezTo>
                          <a:pt x="53" y="11"/>
                          <a:pt x="41" y="0"/>
                          <a:pt x="27" y="0"/>
                        </a:cubicBezTo>
                        <a:close/>
                        <a:moveTo>
                          <a:pt x="27" y="41"/>
                        </a:moveTo>
                        <a:cubicBezTo>
                          <a:pt x="18" y="41"/>
                          <a:pt x="11" y="34"/>
                          <a:pt x="11" y="26"/>
                        </a:cubicBezTo>
                        <a:cubicBezTo>
                          <a:pt x="11" y="17"/>
                          <a:pt x="18" y="10"/>
                          <a:pt x="27" y="10"/>
                        </a:cubicBezTo>
                        <a:cubicBezTo>
                          <a:pt x="35" y="10"/>
                          <a:pt x="42" y="17"/>
                          <a:pt x="42" y="26"/>
                        </a:cubicBezTo>
                        <a:cubicBezTo>
                          <a:pt x="42" y="34"/>
                          <a:pt x="35" y="41"/>
                          <a:pt x="27" y="41"/>
                        </a:cubicBez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1" name="Freeform 188">
                    <a:extLst>
                      <a:ext uri="{FF2B5EF4-FFF2-40B4-BE49-F238E27FC236}">
                        <a16:creationId xmlns:a16="http://schemas.microsoft.com/office/drawing/2014/main" id="{78A1F823-ED3C-4B48-A5B1-683DB6FF95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1" y="4093"/>
                    <a:ext cx="1182" cy="1123"/>
                  </a:xfrm>
                  <a:custGeom>
                    <a:avLst/>
                    <a:gdLst>
                      <a:gd name="T0" fmla="*/ 134 w 173"/>
                      <a:gd name="T1" fmla="*/ 0 h 165"/>
                      <a:gd name="T2" fmla="*/ 75 w 173"/>
                      <a:gd name="T3" fmla="*/ 25 h 165"/>
                      <a:gd name="T4" fmla="*/ 34 w 173"/>
                      <a:gd name="T5" fmla="*/ 44 h 165"/>
                      <a:gd name="T6" fmla="*/ 0 w 173"/>
                      <a:gd name="T7" fmla="*/ 44 h 165"/>
                      <a:gd name="T8" fmla="*/ 0 w 173"/>
                      <a:gd name="T9" fmla="*/ 84 h 165"/>
                      <a:gd name="T10" fmla="*/ 39 w 173"/>
                      <a:gd name="T11" fmla="*/ 84 h 165"/>
                      <a:gd name="T12" fmla="*/ 72 w 173"/>
                      <a:gd name="T13" fmla="*/ 73 h 165"/>
                      <a:gd name="T14" fmla="*/ 72 w 173"/>
                      <a:gd name="T15" fmla="*/ 165 h 165"/>
                      <a:gd name="T16" fmla="*/ 112 w 173"/>
                      <a:gd name="T17" fmla="*/ 165 h 165"/>
                      <a:gd name="T18" fmla="*/ 112 w 173"/>
                      <a:gd name="T19" fmla="*/ 51 h 165"/>
                      <a:gd name="T20" fmla="*/ 140 w 173"/>
                      <a:gd name="T21" fmla="*/ 40 h 165"/>
                      <a:gd name="T22" fmla="*/ 173 w 173"/>
                      <a:gd name="T23" fmla="*/ 40 h 165"/>
                      <a:gd name="T24" fmla="*/ 173 w 173"/>
                      <a:gd name="T25" fmla="*/ 0 h 165"/>
                      <a:gd name="T26" fmla="*/ 134 w 173"/>
                      <a:gd name="T27" fmla="*/ 0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73" h="165">
                        <a:moveTo>
                          <a:pt x="134" y="0"/>
                        </a:moveTo>
                        <a:cubicBezTo>
                          <a:pt x="123" y="0"/>
                          <a:pt x="109" y="7"/>
                          <a:pt x="75" y="25"/>
                        </a:cubicBezTo>
                        <a:cubicBezTo>
                          <a:pt x="62" y="32"/>
                          <a:pt x="42" y="44"/>
                          <a:pt x="34" y="44"/>
                        </a:cubicBezTo>
                        <a:cubicBezTo>
                          <a:pt x="26" y="44"/>
                          <a:pt x="0" y="44"/>
                          <a:pt x="0" y="44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39" y="84"/>
                          <a:pt x="39" y="84"/>
                          <a:pt x="39" y="84"/>
                        </a:cubicBezTo>
                        <a:cubicBezTo>
                          <a:pt x="47" y="84"/>
                          <a:pt x="55" y="81"/>
                          <a:pt x="72" y="73"/>
                        </a:cubicBezTo>
                        <a:cubicBezTo>
                          <a:pt x="72" y="165"/>
                          <a:pt x="72" y="165"/>
                          <a:pt x="72" y="165"/>
                        </a:cubicBezTo>
                        <a:cubicBezTo>
                          <a:pt x="112" y="165"/>
                          <a:pt x="112" y="165"/>
                          <a:pt x="112" y="165"/>
                        </a:cubicBezTo>
                        <a:cubicBezTo>
                          <a:pt x="112" y="51"/>
                          <a:pt x="112" y="51"/>
                          <a:pt x="112" y="51"/>
                        </a:cubicBezTo>
                        <a:cubicBezTo>
                          <a:pt x="122" y="46"/>
                          <a:pt x="133" y="40"/>
                          <a:pt x="140" y="40"/>
                        </a:cubicBezTo>
                        <a:cubicBezTo>
                          <a:pt x="147" y="40"/>
                          <a:pt x="173" y="40"/>
                          <a:pt x="173" y="40"/>
                        </a:cubicBezTo>
                        <a:cubicBezTo>
                          <a:pt x="173" y="0"/>
                          <a:pt x="173" y="0"/>
                          <a:pt x="173" y="0"/>
                        </a:cubicBezTo>
                        <a:lnTo>
                          <a:pt x="134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2" name="Freeform 189">
                    <a:extLst>
                      <a:ext uri="{FF2B5EF4-FFF2-40B4-BE49-F238E27FC236}">
                        <a16:creationId xmlns:a16="http://schemas.microsoft.com/office/drawing/2014/main" id="{549297AD-D108-4D4C-9B48-FD06F3ECD9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777" y="4059"/>
                    <a:ext cx="906" cy="1157"/>
                  </a:xfrm>
                  <a:custGeom>
                    <a:avLst/>
                    <a:gdLst>
                      <a:gd name="T0" fmla="*/ 394 w 1278"/>
                      <a:gd name="T1" fmla="*/ 0 h 1635"/>
                      <a:gd name="T2" fmla="*/ 0 w 1278"/>
                      <a:gd name="T3" fmla="*/ 0 h 1635"/>
                      <a:gd name="T4" fmla="*/ 0 w 1278"/>
                      <a:gd name="T5" fmla="*/ 1635 h 1635"/>
                      <a:gd name="T6" fmla="*/ 394 w 1278"/>
                      <a:gd name="T7" fmla="*/ 1635 h 1635"/>
                      <a:gd name="T8" fmla="*/ 394 w 1278"/>
                      <a:gd name="T9" fmla="*/ 865 h 1635"/>
                      <a:gd name="T10" fmla="*/ 1278 w 1278"/>
                      <a:gd name="T11" fmla="*/ 981 h 1635"/>
                      <a:gd name="T12" fmla="*/ 1278 w 1278"/>
                      <a:gd name="T13" fmla="*/ 596 h 1635"/>
                      <a:gd name="T14" fmla="*/ 394 w 1278"/>
                      <a:gd name="T15" fmla="*/ 481 h 1635"/>
                      <a:gd name="T16" fmla="*/ 394 w 1278"/>
                      <a:gd name="T17" fmla="*/ 0 h 1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78" h="1635">
                        <a:moveTo>
                          <a:pt x="394" y="0"/>
                        </a:moveTo>
                        <a:lnTo>
                          <a:pt x="0" y="0"/>
                        </a:lnTo>
                        <a:lnTo>
                          <a:pt x="0" y="1635"/>
                        </a:lnTo>
                        <a:lnTo>
                          <a:pt x="394" y="1635"/>
                        </a:lnTo>
                        <a:lnTo>
                          <a:pt x="394" y="865"/>
                        </a:lnTo>
                        <a:lnTo>
                          <a:pt x="1278" y="981"/>
                        </a:lnTo>
                        <a:lnTo>
                          <a:pt x="1278" y="596"/>
                        </a:lnTo>
                        <a:lnTo>
                          <a:pt x="394" y="481"/>
                        </a:lnTo>
                        <a:lnTo>
                          <a:pt x="394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3" name="Rectangle 190">
                    <a:extLst>
                      <a:ext uri="{FF2B5EF4-FFF2-40B4-BE49-F238E27FC236}">
                        <a16:creationId xmlns:a16="http://schemas.microsoft.com/office/drawing/2014/main" id="{913FB8DE-A897-49DD-A3B3-D8CBF73C949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314" y="4039"/>
                    <a:ext cx="218" cy="184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4" name="Rectangle 191">
                    <a:extLst>
                      <a:ext uri="{FF2B5EF4-FFF2-40B4-BE49-F238E27FC236}">
                        <a16:creationId xmlns:a16="http://schemas.microsoft.com/office/drawing/2014/main" id="{9CA380A6-A548-463E-83DC-90B32A29232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572" y="4039"/>
                    <a:ext cx="212" cy="184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5" name="Rectangle 192">
                    <a:extLst>
                      <a:ext uri="{FF2B5EF4-FFF2-40B4-BE49-F238E27FC236}">
                        <a16:creationId xmlns:a16="http://schemas.microsoft.com/office/drawing/2014/main" id="{6F46113B-38EF-4B19-8317-2787C8B80A3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94" y="4073"/>
                    <a:ext cx="1014" cy="260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6" name="Freeform 193">
                    <a:extLst>
                      <a:ext uri="{FF2B5EF4-FFF2-40B4-BE49-F238E27FC236}">
                        <a16:creationId xmlns:a16="http://schemas.microsoft.com/office/drawing/2014/main" id="{6E0A7466-E633-4545-8AEB-3CF51655ED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118" y="4447"/>
                    <a:ext cx="1152" cy="736"/>
                  </a:xfrm>
                  <a:custGeom>
                    <a:avLst/>
                    <a:gdLst>
                      <a:gd name="T0" fmla="*/ 150 w 169"/>
                      <a:gd name="T1" fmla="*/ 0 h 108"/>
                      <a:gd name="T2" fmla="*/ 0 w 169"/>
                      <a:gd name="T3" fmla="*/ 0 h 108"/>
                      <a:gd name="T4" fmla="*/ 0 w 169"/>
                      <a:gd name="T5" fmla="*/ 38 h 108"/>
                      <a:gd name="T6" fmla="*/ 127 w 169"/>
                      <a:gd name="T7" fmla="*/ 38 h 108"/>
                      <a:gd name="T8" fmla="*/ 38 w 169"/>
                      <a:gd name="T9" fmla="*/ 71 h 108"/>
                      <a:gd name="T10" fmla="*/ 13 w 169"/>
                      <a:gd name="T11" fmla="*/ 71 h 108"/>
                      <a:gd name="T12" fmla="*/ 13 w 169"/>
                      <a:gd name="T13" fmla="*/ 108 h 108"/>
                      <a:gd name="T14" fmla="*/ 38 w 169"/>
                      <a:gd name="T15" fmla="*/ 108 h 108"/>
                      <a:gd name="T16" fmla="*/ 169 w 169"/>
                      <a:gd name="T17" fmla="*/ 19 h 108"/>
                      <a:gd name="T18" fmla="*/ 169 w 169"/>
                      <a:gd name="T19" fmla="*/ 0 h 108"/>
                      <a:gd name="T20" fmla="*/ 150 w 169"/>
                      <a:gd name="T21" fmla="*/ 0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9" h="108">
                        <a:moveTo>
                          <a:pt x="15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93" y="38"/>
                          <a:pt x="127" y="38"/>
                        </a:cubicBezTo>
                        <a:cubicBezTo>
                          <a:pt x="116" y="60"/>
                          <a:pt x="87" y="71"/>
                          <a:pt x="38" y="71"/>
                        </a:cubicBezTo>
                        <a:cubicBezTo>
                          <a:pt x="13" y="71"/>
                          <a:pt x="13" y="71"/>
                          <a:pt x="13" y="71"/>
                        </a:cubicBezTo>
                        <a:cubicBezTo>
                          <a:pt x="13" y="108"/>
                          <a:pt x="13" y="108"/>
                          <a:pt x="13" y="108"/>
                        </a:cubicBezTo>
                        <a:cubicBezTo>
                          <a:pt x="38" y="108"/>
                          <a:pt x="38" y="108"/>
                          <a:pt x="38" y="108"/>
                        </a:cubicBezTo>
                        <a:cubicBezTo>
                          <a:pt x="121" y="108"/>
                          <a:pt x="169" y="76"/>
                          <a:pt x="169" y="19"/>
                        </a:cubicBezTo>
                        <a:cubicBezTo>
                          <a:pt x="169" y="0"/>
                          <a:pt x="169" y="0"/>
                          <a:pt x="169" y="0"/>
                        </a:cubicBezTo>
                        <a:lnTo>
                          <a:pt x="150" y="0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0" name="Group 194">
                  <a:extLst>
                    <a:ext uri="{FF2B5EF4-FFF2-40B4-BE49-F238E27FC236}">
                      <a16:creationId xmlns:a16="http://schemas.microsoft.com/office/drawing/2014/main" id="{3471CD07-B585-467E-B1F0-CF6F9BCEB9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3" y="5390"/>
                  <a:ext cx="5996" cy="189"/>
                  <a:chOff x="3553" y="5390"/>
                  <a:chExt cx="5996" cy="189"/>
                </a:xfrm>
              </p:grpSpPr>
              <p:sp>
                <p:nvSpPr>
                  <p:cNvPr id="13" name="Rectangle 195">
                    <a:extLst>
                      <a:ext uri="{FF2B5EF4-FFF2-40B4-BE49-F238E27FC236}">
                        <a16:creationId xmlns:a16="http://schemas.microsoft.com/office/drawing/2014/main" id="{00F286B7-24CD-472B-8611-D72A819BA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53" y="5467"/>
                    <a:ext cx="1530" cy="35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14" name="Rectangle 196">
                    <a:extLst>
                      <a:ext uri="{FF2B5EF4-FFF2-40B4-BE49-F238E27FC236}">
                        <a16:creationId xmlns:a16="http://schemas.microsoft.com/office/drawing/2014/main" id="{213353A5-6097-4A8A-8FD7-5294FAA14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019" y="5467"/>
                    <a:ext cx="1530" cy="35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5" name="Group 197">
                    <a:extLst>
                      <a:ext uri="{FF2B5EF4-FFF2-40B4-BE49-F238E27FC236}">
                        <a16:creationId xmlns:a16="http://schemas.microsoft.com/office/drawing/2014/main" id="{6424A046-69D1-48E3-9E00-60A9D901C9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95" y="5390"/>
                    <a:ext cx="2541" cy="189"/>
                    <a:chOff x="5295" y="10251"/>
                    <a:chExt cx="2541" cy="189"/>
                  </a:xfrm>
                </p:grpSpPr>
                <p:sp>
                  <p:nvSpPr>
                    <p:cNvPr id="16" name="WordArt 198">
                      <a:extLst>
                        <a:ext uri="{FF2B5EF4-FFF2-40B4-BE49-F238E27FC236}">
                          <a16:creationId xmlns:a16="http://schemas.microsoft.com/office/drawing/2014/main" id="{6D624B8F-321F-4D61-AE00-231847D659A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295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デ</a:t>
                      </a:r>
                    </a:p>
                  </p:txBody>
                </p:sp>
                <p:sp>
                  <p:nvSpPr>
                    <p:cNvPr id="17" name="WordArt 199">
                      <a:extLst>
                        <a:ext uri="{FF2B5EF4-FFF2-40B4-BE49-F238E27FC236}">
                          <a16:creationId xmlns:a16="http://schemas.microsoft.com/office/drawing/2014/main" id="{0FEDB2BA-A2C2-4098-A956-EF0D2669C878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508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ジ</a:t>
                      </a:r>
                    </a:p>
                  </p:txBody>
                </p:sp>
                <p:sp>
                  <p:nvSpPr>
                    <p:cNvPr id="18" name="WordArt 200">
                      <a:extLst>
                        <a:ext uri="{FF2B5EF4-FFF2-40B4-BE49-F238E27FC236}">
                          <a16:creationId xmlns:a16="http://schemas.microsoft.com/office/drawing/2014/main" id="{4025CD77-2B51-483A-9DA3-945B0116DA0C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721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タ</a:t>
                      </a:r>
                    </a:p>
                  </p:txBody>
                </p:sp>
                <p:sp>
                  <p:nvSpPr>
                    <p:cNvPr id="19" name="WordArt 201">
                      <a:extLst>
                        <a:ext uri="{FF2B5EF4-FFF2-40B4-BE49-F238E27FC236}">
                          <a16:creationId xmlns:a16="http://schemas.microsoft.com/office/drawing/2014/main" id="{4240F19C-0299-40D8-B2E8-7D3E2F4F0E9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5925" y="10257"/>
                      <a:ext cx="194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ル</a:t>
                      </a:r>
                    </a:p>
                  </p:txBody>
                </p:sp>
                <p:sp>
                  <p:nvSpPr>
                    <p:cNvPr id="20" name="WordArt 202">
                      <a:extLst>
                        <a:ext uri="{FF2B5EF4-FFF2-40B4-BE49-F238E27FC236}">
                          <a16:creationId xmlns:a16="http://schemas.microsoft.com/office/drawing/2014/main" id="{EE8DAB11-58D4-4805-8D37-5C9493FFCC14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147" y="10254"/>
                      <a:ext cx="195" cy="186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丸</a:t>
                      </a:r>
                    </a:p>
                  </p:txBody>
                </p:sp>
                <p:sp>
                  <p:nvSpPr>
                    <p:cNvPr id="21" name="WordArt 203">
                      <a:extLst>
                        <a:ext uri="{FF2B5EF4-FFF2-40B4-BE49-F238E27FC236}">
                          <a16:creationId xmlns:a16="http://schemas.microsoft.com/office/drawing/2014/main" id="{A79C674F-A2B1-4940-91C3-486CEEFDA550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384" y="10266"/>
                      <a:ext cx="164" cy="174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ご</a:t>
                      </a:r>
                    </a:p>
                  </p:txBody>
                </p:sp>
                <p:sp>
                  <p:nvSpPr>
                    <p:cNvPr id="22" name="WordArt 204">
                      <a:extLst>
                        <a:ext uri="{FF2B5EF4-FFF2-40B4-BE49-F238E27FC236}">
                          <a16:creationId xmlns:a16="http://schemas.microsoft.com/office/drawing/2014/main" id="{C369A0D6-EAB9-4B33-A759-13C8F7920A93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585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と</a:t>
                      </a:r>
                    </a:p>
                  </p:txBody>
                </p:sp>
                <p:sp>
                  <p:nvSpPr>
                    <p:cNvPr id="23" name="WordArt 205">
                      <a:extLst>
                        <a:ext uri="{FF2B5EF4-FFF2-40B4-BE49-F238E27FC236}">
                          <a16:creationId xmlns:a16="http://schemas.microsoft.com/office/drawing/2014/main" id="{00BD321D-45A3-4389-AAF0-DEE609FE75C4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6798" y="10257"/>
                      <a:ext cx="179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ア</a:t>
                      </a:r>
                    </a:p>
                  </p:txBody>
                </p:sp>
                <p:sp>
                  <p:nvSpPr>
                    <p:cNvPr id="24" name="WordArt 206">
                      <a:extLst>
                        <a:ext uri="{FF2B5EF4-FFF2-40B4-BE49-F238E27FC236}">
                          <a16:creationId xmlns:a16="http://schemas.microsoft.com/office/drawing/2014/main" id="{227AF7E3-B321-4936-85BA-80BE6B31B553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020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プ</a:t>
                      </a:r>
                    </a:p>
                  </p:txBody>
                </p:sp>
                <p:sp>
                  <p:nvSpPr>
                    <p:cNvPr id="25" name="WordArt 207">
                      <a:extLst>
                        <a:ext uri="{FF2B5EF4-FFF2-40B4-BE49-F238E27FC236}">
                          <a16:creationId xmlns:a16="http://schemas.microsoft.com/office/drawing/2014/main" id="{11B34EF5-2AFF-479B-8783-F836190CF9FA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237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ラ</a:t>
                      </a:r>
                    </a:p>
                  </p:txBody>
                </p:sp>
                <p:sp>
                  <p:nvSpPr>
                    <p:cNvPr id="26" name="WordArt 208">
                      <a:extLst>
                        <a:ext uri="{FF2B5EF4-FFF2-40B4-BE49-F238E27FC236}">
                          <a16:creationId xmlns:a16="http://schemas.microsoft.com/office/drawing/2014/main" id="{3E846782-9926-43C2-AFC4-F6A5F3F8A2ED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450" y="10257"/>
                      <a:ext cx="170" cy="183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イ</a:t>
                      </a:r>
                    </a:p>
                  </p:txBody>
                </p:sp>
                <p:sp>
                  <p:nvSpPr>
                    <p:cNvPr id="27" name="WordArt 209">
                      <a:extLst>
                        <a:ext uri="{FF2B5EF4-FFF2-40B4-BE49-F238E27FC236}">
                          <a16:creationId xmlns:a16="http://schemas.microsoft.com/office/drawing/2014/main" id="{FE4314D0-8D0C-45ED-B3BB-A2999ABF154C}"/>
                        </a:ext>
                      </a:extLst>
                    </p:cNvPr>
                    <p:cNvSpPr>
                      <a:spLocks noChangeArrowheads="1" noChangeShapeType="1" noTextEdit="1"/>
                    </p:cNvSpPr>
                    <p:nvPr/>
                  </p:nvSpPr>
                  <p:spPr bwMode="auto">
                    <a:xfrm>
                      <a:off x="7711" y="10251"/>
                      <a:ext cx="125" cy="189"/>
                    </a:xfrm>
                    <a:prstGeom prst="rect">
                      <a:avLst/>
                    </a:prstGeom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/>
                        </a14:hiddenEffects>
                      </a:ext>
                    </a:extLst>
                  </p:spPr>
                  <p:txBody>
                    <a:bodyPr wrap="none" fromWordArt="1">
                      <a:prstTxWarp prst="textPlain">
                        <a:avLst>
                          <a:gd name="adj" fmla="val 50000"/>
                        </a:avLst>
                      </a:prstTxWarp>
                    </a:bodyPr>
                    <a:lstStyle/>
                    <a:p>
                      <a:pPr algn="l" rtl="0">
                        <a:buNone/>
                      </a:pPr>
                      <a:r>
                        <a:rPr lang="ja-JP" altLang="en-US" sz="1000" kern="10" spc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ヒラギノ角ゴ7" panose="020B0700000000000000" pitchFamily="50" charset="-128"/>
                          <a:ea typeface="ヒラギノ角ゴ7" panose="020B0700000000000000" pitchFamily="50" charset="-128"/>
                        </a:rPr>
                        <a:t>ド</a:t>
                      </a:r>
                    </a:p>
                  </p:txBody>
                </p:sp>
              </p:grpSp>
            </p:grpSp>
            <p:sp>
              <p:nvSpPr>
                <p:cNvPr id="11" name="Freeform 210">
                  <a:extLst>
                    <a:ext uri="{FF2B5EF4-FFF2-40B4-BE49-F238E27FC236}">
                      <a16:creationId xmlns:a16="http://schemas.microsoft.com/office/drawing/2014/main" id="{2AA91A89-8C3E-472C-BC19-483D9537EBF8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1784" y="4378"/>
                  <a:ext cx="1213" cy="1012"/>
                </a:xfrm>
                <a:custGeom>
                  <a:avLst/>
                  <a:gdLst>
                    <a:gd name="T0" fmla="*/ 856 w 1711"/>
                    <a:gd name="T1" fmla="*/ 452 h 1336"/>
                    <a:gd name="T2" fmla="*/ 1009 w 1711"/>
                    <a:gd name="T3" fmla="*/ 798 h 1336"/>
                    <a:gd name="T4" fmla="*/ 702 w 1711"/>
                    <a:gd name="T5" fmla="*/ 798 h 1336"/>
                    <a:gd name="T6" fmla="*/ 856 w 1711"/>
                    <a:gd name="T7" fmla="*/ 452 h 1336"/>
                    <a:gd name="T8" fmla="*/ 1240 w 1711"/>
                    <a:gd name="T9" fmla="*/ 1336 h 1336"/>
                    <a:gd name="T10" fmla="*/ 1711 w 1711"/>
                    <a:gd name="T11" fmla="*/ 1336 h 1336"/>
                    <a:gd name="T12" fmla="*/ 1077 w 1711"/>
                    <a:gd name="T13" fmla="*/ 0 h 1336"/>
                    <a:gd name="T14" fmla="*/ 634 w 1711"/>
                    <a:gd name="T15" fmla="*/ 0 h 1336"/>
                    <a:gd name="T16" fmla="*/ 0 w 1711"/>
                    <a:gd name="T17" fmla="*/ 1336 h 1336"/>
                    <a:gd name="T18" fmla="*/ 471 w 1711"/>
                    <a:gd name="T19" fmla="*/ 1336 h 1336"/>
                    <a:gd name="T20" fmla="*/ 596 w 1711"/>
                    <a:gd name="T21" fmla="*/ 1105 h 1336"/>
                    <a:gd name="T22" fmla="*/ 1105 w 1711"/>
                    <a:gd name="T23" fmla="*/ 1105 h 1336"/>
                    <a:gd name="T24" fmla="*/ 1240 w 1711"/>
                    <a:gd name="T25" fmla="*/ 1336 h 1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11" h="1336">
                      <a:moveTo>
                        <a:pt x="856" y="452"/>
                      </a:moveTo>
                      <a:lnTo>
                        <a:pt x="1009" y="798"/>
                      </a:lnTo>
                      <a:lnTo>
                        <a:pt x="702" y="798"/>
                      </a:lnTo>
                      <a:lnTo>
                        <a:pt x="856" y="452"/>
                      </a:lnTo>
                      <a:close/>
                      <a:moveTo>
                        <a:pt x="1240" y="1336"/>
                      </a:moveTo>
                      <a:lnTo>
                        <a:pt x="1711" y="1336"/>
                      </a:lnTo>
                      <a:lnTo>
                        <a:pt x="1077" y="0"/>
                      </a:lnTo>
                      <a:lnTo>
                        <a:pt x="634" y="0"/>
                      </a:lnTo>
                      <a:lnTo>
                        <a:pt x="0" y="1336"/>
                      </a:lnTo>
                      <a:lnTo>
                        <a:pt x="471" y="1336"/>
                      </a:lnTo>
                      <a:lnTo>
                        <a:pt x="596" y="1105"/>
                      </a:lnTo>
                      <a:lnTo>
                        <a:pt x="1105" y="1105"/>
                      </a:lnTo>
                      <a:lnTo>
                        <a:pt x="1240" y="13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12" name="Freeform 211">
                  <a:extLst>
                    <a:ext uri="{FF2B5EF4-FFF2-40B4-BE49-F238E27FC236}">
                      <a16:creationId xmlns:a16="http://schemas.microsoft.com/office/drawing/2014/main" id="{5F961573-E236-4D86-848D-1D9E14750C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09" y="4021"/>
                  <a:ext cx="704" cy="591"/>
                </a:xfrm>
                <a:custGeom>
                  <a:avLst/>
                  <a:gdLst>
                    <a:gd name="T0" fmla="*/ 0 w 980"/>
                    <a:gd name="T1" fmla="*/ 308 h 789"/>
                    <a:gd name="T2" fmla="*/ 375 w 980"/>
                    <a:gd name="T3" fmla="*/ 308 h 789"/>
                    <a:gd name="T4" fmla="*/ 490 w 980"/>
                    <a:gd name="T5" fmla="*/ 0 h 789"/>
                    <a:gd name="T6" fmla="*/ 605 w 980"/>
                    <a:gd name="T7" fmla="*/ 308 h 789"/>
                    <a:gd name="T8" fmla="*/ 980 w 980"/>
                    <a:gd name="T9" fmla="*/ 308 h 789"/>
                    <a:gd name="T10" fmla="*/ 673 w 980"/>
                    <a:gd name="T11" fmla="*/ 491 h 789"/>
                    <a:gd name="T12" fmla="*/ 788 w 980"/>
                    <a:gd name="T13" fmla="*/ 789 h 789"/>
                    <a:gd name="T14" fmla="*/ 490 w 980"/>
                    <a:gd name="T15" fmla="*/ 606 h 789"/>
                    <a:gd name="T16" fmla="*/ 192 w 980"/>
                    <a:gd name="T17" fmla="*/ 789 h 789"/>
                    <a:gd name="T18" fmla="*/ 307 w 980"/>
                    <a:gd name="T19" fmla="*/ 491 h 789"/>
                    <a:gd name="T20" fmla="*/ 0 w 980"/>
                    <a:gd name="T21" fmla="*/ 308 h 7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0" h="789">
                      <a:moveTo>
                        <a:pt x="0" y="308"/>
                      </a:moveTo>
                      <a:lnTo>
                        <a:pt x="375" y="308"/>
                      </a:lnTo>
                      <a:lnTo>
                        <a:pt x="490" y="0"/>
                      </a:lnTo>
                      <a:lnTo>
                        <a:pt x="605" y="308"/>
                      </a:lnTo>
                      <a:lnTo>
                        <a:pt x="980" y="308"/>
                      </a:lnTo>
                      <a:lnTo>
                        <a:pt x="673" y="491"/>
                      </a:lnTo>
                      <a:lnTo>
                        <a:pt x="788" y="789"/>
                      </a:lnTo>
                      <a:lnTo>
                        <a:pt x="490" y="606"/>
                      </a:lnTo>
                      <a:lnTo>
                        <a:pt x="192" y="789"/>
                      </a:lnTo>
                      <a:lnTo>
                        <a:pt x="307" y="491"/>
                      </a:lnTo>
                      <a:lnTo>
                        <a:pt x="0" y="3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FF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</p:grp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4D82A2B3-B864-3422-C5DC-3A814891D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1920" y="9899832"/>
              <a:ext cx="614826" cy="614826"/>
            </a:xfrm>
            <a:prstGeom prst="rect">
              <a:avLst/>
            </a:prstGeom>
          </p:spPr>
        </p:pic>
      </p:grpSp>
      <p:pic>
        <p:nvPicPr>
          <p:cNvPr id="122" name="図 121">
            <a:extLst>
              <a:ext uri="{FF2B5EF4-FFF2-40B4-BE49-F238E27FC236}">
                <a16:creationId xmlns:a16="http://schemas.microsoft.com/office/drawing/2014/main" id="{D2E86BC0-6182-C37B-1132-2449B25B6D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68"/>
          <a:stretch/>
        </p:blipFill>
        <p:spPr>
          <a:xfrm>
            <a:off x="6154669" y="9835291"/>
            <a:ext cx="558784" cy="647619"/>
          </a:xfrm>
          <a:prstGeom prst="rect">
            <a:avLst/>
          </a:prstGeom>
        </p:spPr>
      </p:pic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85179"/>
            <a:ext cx="7559675" cy="8489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D41AB31-4E27-4DE9-AD3B-B8B32A015C9E}"/>
              </a:ext>
            </a:extLst>
          </p:cNvPr>
          <p:cNvSpPr txBox="1"/>
          <p:nvPr/>
        </p:nvSpPr>
        <p:spPr>
          <a:xfrm>
            <a:off x="4043406" y="1176160"/>
            <a:ext cx="3407599" cy="89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200" b="1" dirty="0" err="1">
                <a:solidFill>
                  <a:srgbClr val="002060"/>
                </a:solidFill>
                <a:latin typeface="+mn-ea"/>
              </a:rPr>
              <a:t>VizGlow</a:t>
            </a:r>
            <a:r>
              <a:rPr kumimoji="1" lang="ja-JP" altLang="en-US" sz="1200" b="1" dirty="0">
                <a:solidFill>
                  <a:srgbClr val="002060"/>
                </a:solidFill>
                <a:latin typeface="+mn-ea"/>
              </a:rPr>
              <a:t>は圧縮性流体モデルを採用しており、様々な条件のプラズマ解析を行う事が可能！</a:t>
            </a:r>
          </a:p>
          <a:p>
            <a:pPr>
              <a:lnSpc>
                <a:spcPct val="150000"/>
              </a:lnSpc>
            </a:pPr>
            <a:endParaRPr kumimoji="1" lang="ja-JP" altLang="en-US" sz="1200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E3162F8-4704-9215-0367-441D3732E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44" y="1125590"/>
            <a:ext cx="1349007" cy="785317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132ADAFE-DF9B-792F-FF15-D8D5D008EE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3773" y="1120195"/>
            <a:ext cx="1349007" cy="796990"/>
          </a:xfrm>
          <a:prstGeom prst="rect">
            <a:avLst/>
          </a:prstGeom>
        </p:spPr>
      </p:pic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83F2AB8C-B533-E79C-1A9E-C3B799B4C6E5}"/>
              </a:ext>
            </a:extLst>
          </p:cNvPr>
          <p:cNvCxnSpPr>
            <a:cxnSpLocks/>
          </p:cNvCxnSpPr>
          <p:nvPr/>
        </p:nvCxnSpPr>
        <p:spPr>
          <a:xfrm>
            <a:off x="161837" y="834937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3D7F0DD7-6874-B25F-100D-B22708CC738C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AF06CCC7-46B0-2A4F-ADF8-8E0C678D3436}"/>
              </a:ext>
            </a:extLst>
          </p:cNvPr>
          <p:cNvSpPr txBox="1"/>
          <p:nvPr/>
        </p:nvSpPr>
        <p:spPr>
          <a:xfrm>
            <a:off x="3663504" y="1958526"/>
            <a:ext cx="378750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1C1C1C"/>
                </a:solidFill>
                <a:latin typeface="+mn-ea"/>
                <a:cs typeface="Segoe UI" panose="020B0502040204020203" pitchFamily="34" charset="0"/>
              </a:rPr>
              <a:t>&lt;</a:t>
            </a:r>
            <a:r>
              <a:rPr kumimoji="1" lang="ja-JP" altLang="en-US" sz="1100" b="1" dirty="0">
                <a:solidFill>
                  <a:srgbClr val="1C1C1C"/>
                </a:solidFill>
                <a:latin typeface="+mn-ea"/>
                <a:cs typeface="Segoe UI" panose="020B0502040204020203" pitchFamily="34" charset="0"/>
              </a:rPr>
              <a:t>解析例</a:t>
            </a:r>
            <a:r>
              <a:rPr kumimoji="1" lang="en-US" altLang="ja-JP" sz="1100" b="1" dirty="0">
                <a:solidFill>
                  <a:srgbClr val="1C1C1C"/>
                </a:solidFill>
                <a:latin typeface="+mn-ea"/>
                <a:cs typeface="Segoe UI" panose="020B0502040204020203" pitchFamily="34" charset="0"/>
              </a:rPr>
              <a:t>&gt;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直流、誘導結合、容量結合および電磁波加熱の放電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大気圧グロー放電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マイクロ放電、</a:t>
            </a:r>
            <a:r>
              <a:rPr lang="en-US" altLang="ja-JP" sz="1100" b="1" i="0" dirty="0">
                <a:solidFill>
                  <a:srgbClr val="000000"/>
                </a:solidFill>
                <a:effectLst/>
                <a:latin typeface="+mn-ea"/>
              </a:rPr>
              <a:t>PDP</a:t>
            </a: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、照明用プラズマ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燃焼着火（スパークプラグ、ナノセカンドパルス）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プラズマアクチュエータ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化学プロセスにおける非平衡プラズマ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100" b="1" i="0" dirty="0">
                <a:solidFill>
                  <a:srgbClr val="000000"/>
                </a:solidFill>
                <a:effectLst/>
                <a:latin typeface="+mn-ea"/>
              </a:rPr>
              <a:t>ストリーマー放電、誘電体バリア放電</a:t>
            </a:r>
            <a:r>
              <a:rPr lang="en-US" altLang="ja-JP" sz="1100" b="1" i="0" dirty="0">
                <a:solidFill>
                  <a:srgbClr val="000000"/>
                </a:solidFill>
                <a:effectLst/>
                <a:latin typeface="+mn-ea"/>
              </a:rPr>
              <a:t>(DBD)</a:t>
            </a:r>
          </a:p>
        </p:txBody>
      </p:sp>
      <p:pic>
        <p:nvPicPr>
          <p:cNvPr id="99" name="図 98">
            <a:extLst>
              <a:ext uri="{FF2B5EF4-FFF2-40B4-BE49-F238E27FC236}">
                <a16:creationId xmlns:a16="http://schemas.microsoft.com/office/drawing/2014/main" id="{4DD0E7D2-588A-D6AC-C0DF-D24798954C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137" y="2167402"/>
            <a:ext cx="2095982" cy="1274556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2C11650-5298-AA72-94D5-7FC9CFD01A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0294860-5FC5-6FC7-6ADD-0975AC4757E3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ED91ABB4-DC7F-C840-86DF-849F8DC9DC0B}"/>
              </a:ext>
            </a:extLst>
          </p:cNvPr>
          <p:cNvGrpSpPr/>
          <p:nvPr/>
        </p:nvGrpSpPr>
        <p:grpSpPr>
          <a:xfrm>
            <a:off x="3849685" y="3641780"/>
            <a:ext cx="3422552" cy="749336"/>
            <a:chOff x="3849685" y="3641780"/>
            <a:chExt cx="3422552" cy="749336"/>
          </a:xfrm>
        </p:grpSpPr>
        <p:pic>
          <p:nvPicPr>
            <p:cNvPr id="43" name="Picture 3">
              <a:extLst>
                <a:ext uri="{FF2B5EF4-FFF2-40B4-BE49-F238E27FC236}">
                  <a16:creationId xmlns:a16="http://schemas.microsoft.com/office/drawing/2014/main" id="{28A7E7C0-64E6-ECB0-4DAF-68F86EDE60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5055" y="3655877"/>
              <a:ext cx="519040" cy="707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86438EE7-ABA6-0B76-210F-ACA5152F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5806" y="3641780"/>
              <a:ext cx="720079" cy="721879"/>
            </a:xfrm>
            <a:prstGeom prst="rect">
              <a:avLst/>
            </a:prstGeom>
          </p:spPr>
        </p:pic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5CA6FE2E-23E6-51B0-627B-5AA8FD717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1468" y="3641780"/>
              <a:ext cx="810769" cy="676214"/>
            </a:xfrm>
            <a:prstGeom prst="rect">
              <a:avLst/>
            </a:prstGeom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3B3DF5FE-FEB1-9F19-1877-523DDACD3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9685" y="3641780"/>
              <a:ext cx="838176" cy="749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7B74D641-9C21-E09D-2483-D4F107D268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FB3F32B2-521F-B527-02D6-C564E4EAD21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12967" r="15531" b="11484"/>
          <a:stretch/>
        </p:blipFill>
        <p:spPr>
          <a:xfrm>
            <a:off x="600579" y="5070182"/>
            <a:ext cx="2602186" cy="2996327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DFB805B-501D-879E-495F-399495C0888F}"/>
              </a:ext>
            </a:extLst>
          </p:cNvPr>
          <p:cNvSpPr txBox="1"/>
          <p:nvPr/>
        </p:nvSpPr>
        <p:spPr>
          <a:xfrm>
            <a:off x="3670953" y="5165572"/>
            <a:ext cx="330408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34553CB-8532-B3A2-87C7-C642BA4D1F39}"/>
              </a:ext>
            </a:extLst>
          </p:cNvPr>
          <p:cNvSpPr txBox="1"/>
          <p:nvPr/>
        </p:nvSpPr>
        <p:spPr>
          <a:xfrm>
            <a:off x="3290901" y="5526807"/>
            <a:ext cx="4298566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(32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4.0-5.4GHz/128MB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)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1TB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B.W. 16GB-GDDR7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F29A805-9543-6F8B-0D0B-ACD9480F42E8}"/>
              </a:ext>
            </a:extLst>
          </p:cNvPr>
          <p:cNvSpPr txBox="1"/>
          <p:nvPr/>
        </p:nvSpPr>
        <p:spPr>
          <a:xfrm>
            <a:off x="161837" y="8417671"/>
            <a:ext cx="572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4E7F882-6830-EDD0-1DBD-369A264587BD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C06F02E-C5C1-5A06-EDFC-8516DDFB162F}"/>
              </a:ext>
            </a:extLst>
          </p:cNvPr>
          <p:cNvSpPr txBox="1"/>
          <p:nvPr/>
        </p:nvSpPr>
        <p:spPr>
          <a:xfrm>
            <a:off x="4142389" y="8793250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EB45169-579F-E51A-7313-319B9D97DAA7}"/>
              </a:ext>
            </a:extLst>
          </p:cNvPr>
          <p:cNvSpPr txBox="1"/>
          <p:nvPr/>
        </p:nvSpPr>
        <p:spPr>
          <a:xfrm>
            <a:off x="4342050" y="9220965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7" name="Rectangle 43">
            <a:extLst>
              <a:ext uri="{FF2B5EF4-FFF2-40B4-BE49-F238E27FC236}">
                <a16:creationId xmlns:a16="http://schemas.microsoft.com/office/drawing/2014/main" id="{B3D7C4B3-C8D1-B6BD-A5D7-D7BA3D5A4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389" y="9227357"/>
            <a:ext cx="3060000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3C4CA16-644F-F5B5-4634-FFB1F65CB01C}"/>
              </a:ext>
            </a:extLst>
          </p:cNvPr>
          <p:cNvSpPr txBox="1"/>
          <p:nvPr/>
        </p:nvSpPr>
        <p:spPr>
          <a:xfrm>
            <a:off x="4301196" y="92429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551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4160</TotalTime>
  <Pages>0</Pages>
  <Words>494</Words>
  <Characters>0</Characters>
  <Application>Microsoft Office PowerPoint</Application>
  <DocSecurity>0</DocSecurity>
  <PresentationFormat>ユーザー設定</PresentationFormat>
  <Lines>0</Lines>
  <Paragraphs>92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ヒラギノ角ゴ5</vt:lpstr>
      <vt:lpstr>ヒラギノ角ゴ6</vt:lpstr>
      <vt:lpstr>ヒラギノ角ゴ7</vt:lpstr>
      <vt:lpstr>メイリオ</vt:lpstr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1453</cp:revision>
  <cp:lastPrinted>2024-07-06T14:20:42Z</cp:lastPrinted>
  <dcterms:created xsi:type="dcterms:W3CDTF">2015-08-26T04:11:00Z</dcterms:created>
  <dcterms:modified xsi:type="dcterms:W3CDTF">2026-08-31T05:14:16Z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