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3FB"/>
    <a:srgbClr val="F5F9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4660"/>
  </p:normalViewPr>
  <p:slideViewPr>
    <p:cSldViewPr snapToGrid="0">
      <p:cViewPr>
        <p:scale>
          <a:sx n="100" d="100"/>
          <a:sy n="100" d="100"/>
        </p:scale>
        <p:origin x="156" y="-1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正浩 秋山" userId="b3b91676e1d06a5f" providerId="LiveId" clId="{114B97DD-E6E3-489B-89B0-0F14553BF5FA}"/>
    <pc:docChg chg="modSld">
      <pc:chgData name="正浩 秋山" userId="b3b91676e1d06a5f" providerId="LiveId" clId="{114B97DD-E6E3-489B-89B0-0F14553BF5FA}" dt="2026-09-12T02:02:22.234" v="10" actId="20577"/>
      <pc:docMkLst>
        <pc:docMk/>
      </pc:docMkLst>
      <pc:sldChg chg="modSp mod">
        <pc:chgData name="正浩 秋山" userId="b3b91676e1d06a5f" providerId="LiveId" clId="{114B97DD-E6E3-489B-89B0-0F14553BF5FA}" dt="2026-09-12T02:02:22.234" v="10" actId="20577"/>
        <pc:sldMkLst>
          <pc:docMk/>
          <pc:sldMk cId="1984213889" sldId="257"/>
        </pc:sldMkLst>
        <pc:spChg chg="mod">
          <ac:chgData name="正浩 秋山" userId="b3b91676e1d06a5f" providerId="LiveId" clId="{114B97DD-E6E3-489B-89B0-0F14553BF5FA}" dt="2026-09-12T02:02:22.234" v="10" actId="20577"/>
          <ac:spMkLst>
            <pc:docMk/>
            <pc:sldMk cId="1984213889" sldId="257"/>
            <ac:spMk id="7" creationId="{92DA69B4-E1F9-D9D9-30B2-2B480AA296E4}"/>
          </ac:spMkLst>
        </pc:spChg>
        <pc:spChg chg="mod">
          <ac:chgData name="正浩 秋山" userId="b3b91676e1d06a5f" providerId="LiveId" clId="{114B97DD-E6E3-489B-89B0-0F14553BF5FA}" dt="2026-09-12T02:02:17.666" v="6" actId="20577"/>
          <ac:spMkLst>
            <pc:docMk/>
            <pc:sldMk cId="1984213889" sldId="257"/>
            <ac:spMk id="280" creationId="{4E9EB73B-A5D5-4172-AF9B-FBCD4D346E7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2026/9/12</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jpg"/><Relationship Id="rId3" Type="http://schemas.microsoft.com/office/2007/relationships/hdphoto" Target="../media/hdphoto1.wdp"/><Relationship Id="rId7" Type="http://schemas.openxmlformats.org/officeDocument/2006/relationships/image" Target="../media/image5.jpg"/><Relationship Id="rId12"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eg"/><Relationship Id="rId5" Type="http://schemas.openxmlformats.org/officeDocument/2006/relationships/image" Target="../media/image3.jpg"/><Relationship Id="rId10" Type="http://schemas.openxmlformats.org/officeDocument/2006/relationships/image" Target="../media/image8.jpeg"/><Relationship Id="rId4" Type="http://schemas.openxmlformats.org/officeDocument/2006/relationships/image" Target="../media/image2.jp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B3DD53B2-0D15-C365-82EC-00C8AE801E38}"/>
              </a:ext>
            </a:extLst>
          </p:cNvPr>
          <p:cNvSpPr/>
          <p:nvPr/>
        </p:nvSpPr>
        <p:spPr>
          <a:xfrm>
            <a:off x="410371" y="3162901"/>
            <a:ext cx="6796877" cy="157009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6ED04B88-6AFA-C984-8FA5-1AE6D4DDFE9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4489"/>
          <a:stretch>
            <a:fillRect/>
          </a:stretch>
        </p:blipFill>
        <p:spPr>
          <a:xfrm>
            <a:off x="0" y="0"/>
            <a:ext cx="7559675" cy="3005434"/>
          </a:xfrm>
          <a:prstGeom prst="rect">
            <a:avLst/>
          </a:prstGeom>
        </p:spPr>
      </p:pic>
      <p:sp>
        <p:nvSpPr>
          <p:cNvPr id="11" name="テキスト ボックス 10">
            <a:extLst>
              <a:ext uri="{FF2B5EF4-FFF2-40B4-BE49-F238E27FC236}">
                <a16:creationId xmlns:a16="http://schemas.microsoft.com/office/drawing/2014/main" id="{AB77EAB6-5A52-003C-7B5D-9C96760CC769}"/>
              </a:ext>
            </a:extLst>
          </p:cNvPr>
          <p:cNvSpPr txBox="1"/>
          <p:nvPr/>
        </p:nvSpPr>
        <p:spPr>
          <a:xfrm>
            <a:off x="692496" y="742464"/>
            <a:ext cx="6174682" cy="635087"/>
          </a:xfrm>
          <a:custGeom>
            <a:avLst/>
            <a:gdLst/>
            <a:ahLst/>
            <a:cxnLst/>
            <a:rect l="l" t="t" r="r" b="b"/>
            <a:pathLst>
              <a:path w="5814014" h="597991">
                <a:moveTo>
                  <a:pt x="5069204" y="116532"/>
                </a:moveTo>
                <a:lnTo>
                  <a:pt x="4981023" y="358006"/>
                </a:lnTo>
                <a:lnTo>
                  <a:pt x="5152175" y="358006"/>
                </a:lnTo>
                <a:close/>
                <a:moveTo>
                  <a:pt x="2749122" y="99045"/>
                </a:moveTo>
                <a:lnTo>
                  <a:pt x="2749122" y="518740"/>
                </a:lnTo>
                <a:lnTo>
                  <a:pt x="2881207" y="518740"/>
                </a:lnTo>
                <a:cubicBezTo>
                  <a:pt x="2906260" y="518740"/>
                  <a:pt x="2926847" y="516136"/>
                  <a:pt x="2942970" y="510927"/>
                </a:cubicBezTo>
                <a:cubicBezTo>
                  <a:pt x="2971744" y="501253"/>
                  <a:pt x="2995308" y="482649"/>
                  <a:pt x="3013664" y="455116"/>
                </a:cubicBezTo>
                <a:cubicBezTo>
                  <a:pt x="3028299" y="433040"/>
                  <a:pt x="3038840" y="404763"/>
                  <a:pt x="3045290" y="370284"/>
                </a:cubicBezTo>
                <a:cubicBezTo>
                  <a:pt x="3049010" y="349696"/>
                  <a:pt x="3050871" y="330597"/>
                  <a:pt x="3050871" y="312985"/>
                </a:cubicBezTo>
                <a:cubicBezTo>
                  <a:pt x="3050871" y="245268"/>
                  <a:pt x="3037414" y="192682"/>
                  <a:pt x="3010501" y="155227"/>
                </a:cubicBezTo>
                <a:cubicBezTo>
                  <a:pt x="2983588" y="117772"/>
                  <a:pt x="2940242" y="99045"/>
                  <a:pt x="2880463" y="99045"/>
                </a:cubicBezTo>
                <a:close/>
                <a:moveTo>
                  <a:pt x="3673717" y="86394"/>
                </a:moveTo>
                <a:cubicBezTo>
                  <a:pt x="3617162" y="86394"/>
                  <a:pt x="3571025" y="105804"/>
                  <a:pt x="3535306" y="144623"/>
                </a:cubicBezTo>
                <a:cubicBezTo>
                  <a:pt x="3499588" y="183443"/>
                  <a:pt x="3481728" y="240680"/>
                  <a:pt x="3481728" y="316334"/>
                </a:cubicBezTo>
                <a:cubicBezTo>
                  <a:pt x="3481728" y="376857"/>
                  <a:pt x="3497045" y="427893"/>
                  <a:pt x="3527679" y="469441"/>
                </a:cubicBezTo>
                <a:cubicBezTo>
                  <a:pt x="3558313" y="510989"/>
                  <a:pt x="3607984" y="531763"/>
                  <a:pt x="3676693" y="531763"/>
                </a:cubicBezTo>
                <a:cubicBezTo>
                  <a:pt x="3741930" y="531763"/>
                  <a:pt x="3789120" y="508384"/>
                  <a:pt x="3818266" y="461627"/>
                </a:cubicBezTo>
                <a:cubicBezTo>
                  <a:pt x="3847411" y="414870"/>
                  <a:pt x="3861984" y="361106"/>
                  <a:pt x="3861984" y="300335"/>
                </a:cubicBezTo>
                <a:cubicBezTo>
                  <a:pt x="3861984" y="236091"/>
                  <a:pt x="3845179" y="184373"/>
                  <a:pt x="3811569" y="145182"/>
                </a:cubicBezTo>
                <a:cubicBezTo>
                  <a:pt x="3777958" y="105990"/>
                  <a:pt x="3732007" y="86394"/>
                  <a:pt x="3673717" y="86394"/>
                </a:cubicBezTo>
                <a:close/>
                <a:moveTo>
                  <a:pt x="5346322" y="35421"/>
                </a:moveTo>
                <a:lnTo>
                  <a:pt x="5438967" y="35421"/>
                </a:lnTo>
                <a:lnTo>
                  <a:pt x="5578493" y="244524"/>
                </a:lnTo>
                <a:lnTo>
                  <a:pt x="5716904" y="35421"/>
                </a:lnTo>
                <a:lnTo>
                  <a:pt x="5805084" y="35421"/>
                </a:lnTo>
                <a:lnTo>
                  <a:pt x="5621654" y="301823"/>
                </a:lnTo>
                <a:lnTo>
                  <a:pt x="5814014" y="581992"/>
                </a:lnTo>
                <a:lnTo>
                  <a:pt x="5722113" y="581992"/>
                </a:lnTo>
                <a:lnTo>
                  <a:pt x="5574773" y="357262"/>
                </a:lnTo>
                <a:lnTo>
                  <a:pt x="5423340" y="581992"/>
                </a:lnTo>
                <a:lnTo>
                  <a:pt x="5334043" y="581992"/>
                </a:lnTo>
                <a:lnTo>
                  <a:pt x="5529752" y="301823"/>
                </a:lnTo>
                <a:close/>
                <a:moveTo>
                  <a:pt x="5030508" y="35421"/>
                </a:moveTo>
                <a:lnTo>
                  <a:pt x="5114224" y="35421"/>
                </a:lnTo>
                <a:lnTo>
                  <a:pt x="5312538" y="581992"/>
                </a:lnTo>
                <a:lnTo>
                  <a:pt x="5231426" y="581992"/>
                </a:lnTo>
                <a:lnTo>
                  <a:pt x="5175988" y="418281"/>
                </a:lnTo>
                <a:lnTo>
                  <a:pt x="4959815" y="418281"/>
                </a:lnTo>
                <a:lnTo>
                  <a:pt x="4900656" y="581992"/>
                </a:lnTo>
                <a:lnTo>
                  <a:pt x="4824753" y="581992"/>
                </a:lnTo>
                <a:close/>
                <a:moveTo>
                  <a:pt x="4231599" y="35421"/>
                </a:moveTo>
                <a:lnTo>
                  <a:pt x="4337639" y="35421"/>
                </a:lnTo>
                <a:lnTo>
                  <a:pt x="4494652" y="497532"/>
                </a:lnTo>
                <a:lnTo>
                  <a:pt x="4650550" y="35421"/>
                </a:lnTo>
                <a:lnTo>
                  <a:pt x="4755474" y="35421"/>
                </a:lnTo>
                <a:lnTo>
                  <a:pt x="4755474" y="581992"/>
                </a:lnTo>
                <a:lnTo>
                  <a:pt x="4685152" y="581992"/>
                </a:lnTo>
                <a:lnTo>
                  <a:pt x="4685152" y="259407"/>
                </a:lnTo>
                <a:cubicBezTo>
                  <a:pt x="4685152" y="248245"/>
                  <a:pt x="4685400" y="229765"/>
                  <a:pt x="4685897" y="203969"/>
                </a:cubicBezTo>
                <a:cubicBezTo>
                  <a:pt x="4686393" y="178172"/>
                  <a:pt x="4686641" y="150515"/>
                  <a:pt x="4686641" y="120997"/>
                </a:cubicBezTo>
                <a:lnTo>
                  <a:pt x="4530743" y="581992"/>
                </a:lnTo>
                <a:lnTo>
                  <a:pt x="4457445" y="581992"/>
                </a:lnTo>
                <a:lnTo>
                  <a:pt x="4300432" y="120997"/>
                </a:lnTo>
                <a:lnTo>
                  <a:pt x="4300432" y="137740"/>
                </a:lnTo>
                <a:cubicBezTo>
                  <a:pt x="4300432" y="151135"/>
                  <a:pt x="4300742" y="171537"/>
                  <a:pt x="4301362" y="198946"/>
                </a:cubicBezTo>
                <a:cubicBezTo>
                  <a:pt x="4301982" y="226355"/>
                  <a:pt x="4302292" y="246509"/>
                  <a:pt x="4302292" y="259407"/>
                </a:cubicBezTo>
                <a:lnTo>
                  <a:pt x="4302292" y="581992"/>
                </a:lnTo>
                <a:lnTo>
                  <a:pt x="4231599" y="581992"/>
                </a:lnTo>
                <a:close/>
                <a:moveTo>
                  <a:pt x="3240552" y="35421"/>
                </a:moveTo>
                <a:lnTo>
                  <a:pt x="3315338" y="35421"/>
                </a:lnTo>
                <a:lnTo>
                  <a:pt x="3315338" y="581992"/>
                </a:lnTo>
                <a:lnTo>
                  <a:pt x="3240552" y="581992"/>
                </a:lnTo>
                <a:close/>
                <a:moveTo>
                  <a:pt x="2674708" y="35421"/>
                </a:moveTo>
                <a:lnTo>
                  <a:pt x="2896090" y="35421"/>
                </a:lnTo>
                <a:cubicBezTo>
                  <a:pt x="2971248" y="35421"/>
                  <a:pt x="3029539" y="62086"/>
                  <a:pt x="3070963" y="115416"/>
                </a:cubicBezTo>
                <a:cubicBezTo>
                  <a:pt x="3107922" y="163537"/>
                  <a:pt x="3126401" y="225177"/>
                  <a:pt x="3126401" y="300335"/>
                </a:cubicBezTo>
                <a:cubicBezTo>
                  <a:pt x="3126401" y="358378"/>
                  <a:pt x="3115487" y="410840"/>
                  <a:pt x="3093659" y="457721"/>
                </a:cubicBezTo>
                <a:cubicBezTo>
                  <a:pt x="3055212" y="540568"/>
                  <a:pt x="2989107" y="581992"/>
                  <a:pt x="2895345" y="581992"/>
                </a:cubicBezTo>
                <a:lnTo>
                  <a:pt x="2674708" y="581992"/>
                </a:lnTo>
                <a:close/>
                <a:moveTo>
                  <a:pt x="2124118" y="35421"/>
                </a:moveTo>
                <a:lnTo>
                  <a:pt x="2199276" y="35421"/>
                </a:lnTo>
                <a:lnTo>
                  <a:pt x="2199276" y="373261"/>
                </a:lnTo>
                <a:cubicBezTo>
                  <a:pt x="2199276" y="412948"/>
                  <a:pt x="2206718" y="445938"/>
                  <a:pt x="2221601" y="472231"/>
                </a:cubicBezTo>
                <a:cubicBezTo>
                  <a:pt x="2243677" y="511919"/>
                  <a:pt x="2280884" y="531763"/>
                  <a:pt x="2333222" y="531763"/>
                </a:cubicBezTo>
                <a:cubicBezTo>
                  <a:pt x="2395978" y="531763"/>
                  <a:pt x="2438642" y="510307"/>
                  <a:pt x="2461214" y="467394"/>
                </a:cubicBezTo>
                <a:cubicBezTo>
                  <a:pt x="2473368" y="444078"/>
                  <a:pt x="2479445" y="412700"/>
                  <a:pt x="2479445" y="373261"/>
                </a:cubicBezTo>
                <a:lnTo>
                  <a:pt x="2479445" y="35421"/>
                </a:lnTo>
                <a:lnTo>
                  <a:pt x="2554604" y="35421"/>
                </a:lnTo>
                <a:lnTo>
                  <a:pt x="2554604" y="342379"/>
                </a:lnTo>
                <a:cubicBezTo>
                  <a:pt x="2554604" y="409600"/>
                  <a:pt x="2545550" y="461317"/>
                  <a:pt x="2527442" y="497532"/>
                </a:cubicBezTo>
                <a:cubicBezTo>
                  <a:pt x="2494204" y="563513"/>
                  <a:pt x="2431448" y="596503"/>
                  <a:pt x="2339175" y="596503"/>
                </a:cubicBezTo>
                <a:cubicBezTo>
                  <a:pt x="2246901" y="596503"/>
                  <a:pt x="2184270" y="563513"/>
                  <a:pt x="2151279" y="497532"/>
                </a:cubicBezTo>
                <a:cubicBezTo>
                  <a:pt x="2133172" y="461317"/>
                  <a:pt x="2124118" y="409600"/>
                  <a:pt x="2124118" y="342379"/>
                </a:cubicBezTo>
                <a:close/>
                <a:moveTo>
                  <a:pt x="1606420" y="35421"/>
                </a:moveTo>
                <a:lnTo>
                  <a:pt x="2049927" y="35421"/>
                </a:lnTo>
                <a:lnTo>
                  <a:pt x="2049927" y="100533"/>
                </a:lnTo>
                <a:lnTo>
                  <a:pt x="1865753" y="100533"/>
                </a:lnTo>
                <a:lnTo>
                  <a:pt x="1865753" y="581992"/>
                </a:lnTo>
                <a:lnTo>
                  <a:pt x="1790594" y="581992"/>
                </a:lnTo>
                <a:lnTo>
                  <a:pt x="1790594" y="100533"/>
                </a:lnTo>
                <a:lnTo>
                  <a:pt x="1606420" y="100533"/>
                </a:lnTo>
                <a:close/>
                <a:moveTo>
                  <a:pt x="1339720" y="21654"/>
                </a:moveTo>
                <a:cubicBezTo>
                  <a:pt x="1397018" y="21654"/>
                  <a:pt x="1445698" y="35483"/>
                  <a:pt x="1485757" y="63140"/>
                </a:cubicBezTo>
                <a:cubicBezTo>
                  <a:pt x="1525817" y="90797"/>
                  <a:pt x="1545847" y="135012"/>
                  <a:pt x="1545847" y="195783"/>
                </a:cubicBezTo>
                <a:lnTo>
                  <a:pt x="1476269" y="195783"/>
                </a:lnTo>
                <a:cubicBezTo>
                  <a:pt x="1472549" y="166514"/>
                  <a:pt x="1464611" y="144065"/>
                  <a:pt x="1452457" y="128438"/>
                </a:cubicBezTo>
                <a:cubicBezTo>
                  <a:pt x="1429885" y="99913"/>
                  <a:pt x="1391561" y="85650"/>
                  <a:pt x="1337487" y="85650"/>
                </a:cubicBezTo>
                <a:cubicBezTo>
                  <a:pt x="1293831" y="85650"/>
                  <a:pt x="1262453" y="94828"/>
                  <a:pt x="1243353" y="113183"/>
                </a:cubicBezTo>
                <a:cubicBezTo>
                  <a:pt x="1224254" y="131539"/>
                  <a:pt x="1214704" y="152871"/>
                  <a:pt x="1214704" y="177180"/>
                </a:cubicBezTo>
                <a:cubicBezTo>
                  <a:pt x="1214704" y="203969"/>
                  <a:pt x="1225866" y="223564"/>
                  <a:pt x="1248190" y="235967"/>
                </a:cubicBezTo>
                <a:cubicBezTo>
                  <a:pt x="1262825" y="243904"/>
                  <a:pt x="1295939" y="253826"/>
                  <a:pt x="1347533" y="265732"/>
                </a:cubicBezTo>
                <a:lnTo>
                  <a:pt x="1424180" y="283220"/>
                </a:lnTo>
                <a:cubicBezTo>
                  <a:pt x="1461138" y="291653"/>
                  <a:pt x="1489664" y="303187"/>
                  <a:pt x="1509756" y="317822"/>
                </a:cubicBezTo>
                <a:cubicBezTo>
                  <a:pt x="1544482" y="343371"/>
                  <a:pt x="1561846" y="380454"/>
                  <a:pt x="1561846" y="429071"/>
                </a:cubicBezTo>
                <a:cubicBezTo>
                  <a:pt x="1561846" y="489595"/>
                  <a:pt x="1539831" y="532879"/>
                  <a:pt x="1495803" y="558924"/>
                </a:cubicBezTo>
                <a:cubicBezTo>
                  <a:pt x="1451775" y="584969"/>
                  <a:pt x="1400615" y="597991"/>
                  <a:pt x="1342324" y="597991"/>
                </a:cubicBezTo>
                <a:cubicBezTo>
                  <a:pt x="1274359" y="597991"/>
                  <a:pt x="1221153" y="580628"/>
                  <a:pt x="1182706" y="545901"/>
                </a:cubicBezTo>
                <a:cubicBezTo>
                  <a:pt x="1144259" y="511423"/>
                  <a:pt x="1125407" y="464666"/>
                  <a:pt x="1126151" y="405631"/>
                </a:cubicBezTo>
                <a:lnTo>
                  <a:pt x="1195728" y="405631"/>
                </a:lnTo>
                <a:cubicBezTo>
                  <a:pt x="1197465" y="436637"/>
                  <a:pt x="1204782" y="461813"/>
                  <a:pt x="1217680" y="481161"/>
                </a:cubicBezTo>
                <a:cubicBezTo>
                  <a:pt x="1242237" y="517376"/>
                  <a:pt x="1285521" y="535483"/>
                  <a:pt x="1347533" y="535483"/>
                </a:cubicBezTo>
                <a:cubicBezTo>
                  <a:pt x="1375314" y="535483"/>
                  <a:pt x="1400615" y="531515"/>
                  <a:pt x="1423435" y="523577"/>
                </a:cubicBezTo>
                <a:cubicBezTo>
                  <a:pt x="1467588" y="508198"/>
                  <a:pt x="1489664" y="480665"/>
                  <a:pt x="1489664" y="440977"/>
                </a:cubicBezTo>
                <a:cubicBezTo>
                  <a:pt x="1489664" y="411212"/>
                  <a:pt x="1480362" y="390004"/>
                  <a:pt x="1461759" y="377353"/>
                </a:cubicBezTo>
                <a:cubicBezTo>
                  <a:pt x="1442907" y="364951"/>
                  <a:pt x="1413389" y="354161"/>
                  <a:pt x="1373206" y="344983"/>
                </a:cubicBezTo>
                <a:lnTo>
                  <a:pt x="1299164" y="328240"/>
                </a:lnTo>
                <a:cubicBezTo>
                  <a:pt x="1250795" y="317326"/>
                  <a:pt x="1216564" y="305296"/>
                  <a:pt x="1196472" y="292149"/>
                </a:cubicBezTo>
                <a:cubicBezTo>
                  <a:pt x="1161746" y="269329"/>
                  <a:pt x="1144383" y="235223"/>
                  <a:pt x="1144383" y="189830"/>
                </a:cubicBezTo>
                <a:cubicBezTo>
                  <a:pt x="1144383" y="140717"/>
                  <a:pt x="1161374" y="100409"/>
                  <a:pt x="1195356" y="68907"/>
                </a:cubicBezTo>
                <a:cubicBezTo>
                  <a:pt x="1229339" y="37405"/>
                  <a:pt x="1277460" y="21654"/>
                  <a:pt x="1339720" y="21654"/>
                </a:cubicBezTo>
                <a:close/>
                <a:moveTo>
                  <a:pt x="3669252" y="20538"/>
                </a:moveTo>
                <a:cubicBezTo>
                  <a:pt x="3765742" y="20538"/>
                  <a:pt x="3837180" y="51544"/>
                  <a:pt x="3883564" y="113556"/>
                </a:cubicBezTo>
                <a:cubicBezTo>
                  <a:pt x="3919779" y="161925"/>
                  <a:pt x="3937886" y="223812"/>
                  <a:pt x="3937886" y="299219"/>
                </a:cubicBezTo>
                <a:cubicBezTo>
                  <a:pt x="3937886" y="380826"/>
                  <a:pt x="3917175" y="448667"/>
                  <a:pt x="3875751" y="502741"/>
                </a:cubicBezTo>
                <a:cubicBezTo>
                  <a:pt x="3827134" y="566241"/>
                  <a:pt x="3757804" y="597991"/>
                  <a:pt x="3667763" y="597991"/>
                </a:cubicBezTo>
                <a:cubicBezTo>
                  <a:pt x="3583676" y="597991"/>
                  <a:pt x="3517571" y="570210"/>
                  <a:pt x="3469450" y="514647"/>
                </a:cubicBezTo>
                <a:cubicBezTo>
                  <a:pt x="3426538" y="461069"/>
                  <a:pt x="3405082" y="393352"/>
                  <a:pt x="3405082" y="311497"/>
                </a:cubicBezTo>
                <a:cubicBezTo>
                  <a:pt x="3405082" y="237579"/>
                  <a:pt x="3423437" y="174327"/>
                  <a:pt x="3460148" y="121741"/>
                </a:cubicBezTo>
                <a:cubicBezTo>
                  <a:pt x="3507277" y="54272"/>
                  <a:pt x="3576978" y="20538"/>
                  <a:pt x="3669252" y="20538"/>
                </a:cubicBezTo>
                <a:close/>
                <a:moveTo>
                  <a:pt x="0" y="14510"/>
                </a:moveTo>
                <a:lnTo>
                  <a:pt x="52246" y="14510"/>
                </a:lnTo>
                <a:lnTo>
                  <a:pt x="212585" y="501958"/>
                </a:lnTo>
                <a:lnTo>
                  <a:pt x="371843" y="14510"/>
                </a:lnTo>
                <a:lnTo>
                  <a:pt x="424090" y="14510"/>
                </a:lnTo>
                <a:lnTo>
                  <a:pt x="239607" y="562942"/>
                </a:lnTo>
                <a:lnTo>
                  <a:pt x="184477" y="562942"/>
                </a:lnTo>
                <a:close/>
                <a:moveTo>
                  <a:pt x="737522" y="0"/>
                </a:moveTo>
                <a:cubicBezTo>
                  <a:pt x="794805" y="0"/>
                  <a:pt x="843424" y="14156"/>
                  <a:pt x="883379" y="42468"/>
                </a:cubicBezTo>
                <a:cubicBezTo>
                  <a:pt x="922854" y="71524"/>
                  <a:pt x="948488" y="115357"/>
                  <a:pt x="960282" y="173966"/>
                </a:cubicBezTo>
                <a:lnTo>
                  <a:pt x="908791" y="173966"/>
                </a:lnTo>
                <a:cubicBezTo>
                  <a:pt x="899427" y="132216"/>
                  <a:pt x="879500" y="100158"/>
                  <a:pt x="849009" y="77791"/>
                </a:cubicBezTo>
                <a:cubicBezTo>
                  <a:pt x="818523" y="55177"/>
                  <a:pt x="782874" y="43869"/>
                  <a:pt x="742062" y="43869"/>
                </a:cubicBezTo>
                <a:cubicBezTo>
                  <a:pt x="672683" y="44365"/>
                  <a:pt x="622029" y="68571"/>
                  <a:pt x="590101" y="116487"/>
                </a:cubicBezTo>
                <a:cubicBezTo>
                  <a:pt x="558157" y="164154"/>
                  <a:pt x="542433" y="227464"/>
                  <a:pt x="542929" y="306417"/>
                </a:cubicBezTo>
                <a:cubicBezTo>
                  <a:pt x="542929" y="368483"/>
                  <a:pt x="559874" y="421364"/>
                  <a:pt x="593763" y="465059"/>
                </a:cubicBezTo>
                <a:cubicBezTo>
                  <a:pt x="627168" y="509750"/>
                  <a:pt x="674394" y="532591"/>
                  <a:pt x="735441" y="533584"/>
                </a:cubicBezTo>
                <a:cubicBezTo>
                  <a:pt x="765485" y="533584"/>
                  <a:pt x="795288" y="526251"/>
                  <a:pt x="824848" y="511585"/>
                </a:cubicBezTo>
                <a:cubicBezTo>
                  <a:pt x="853928" y="496671"/>
                  <a:pt x="877601" y="471938"/>
                  <a:pt x="895867" y="437386"/>
                </a:cubicBezTo>
                <a:cubicBezTo>
                  <a:pt x="911506" y="402834"/>
                  <a:pt x="919077" y="364927"/>
                  <a:pt x="918581" y="323666"/>
                </a:cubicBezTo>
                <a:lnTo>
                  <a:pt x="739406" y="323666"/>
                </a:lnTo>
                <a:lnTo>
                  <a:pt x="739406" y="279831"/>
                </a:lnTo>
                <a:lnTo>
                  <a:pt x="965973" y="279831"/>
                </a:lnTo>
                <a:lnTo>
                  <a:pt x="965973" y="562942"/>
                </a:lnTo>
                <a:lnTo>
                  <a:pt x="923627" y="562942"/>
                </a:lnTo>
                <a:lnTo>
                  <a:pt x="923627" y="469436"/>
                </a:lnTo>
                <a:cubicBezTo>
                  <a:pt x="906035" y="502349"/>
                  <a:pt x="881695" y="528456"/>
                  <a:pt x="850608" y="547757"/>
                </a:cubicBezTo>
                <a:cubicBezTo>
                  <a:pt x="818556" y="567058"/>
                  <a:pt x="776624" y="576957"/>
                  <a:pt x="724813" y="577453"/>
                </a:cubicBezTo>
                <a:cubicBezTo>
                  <a:pt x="656128" y="577453"/>
                  <a:pt x="600579" y="553020"/>
                  <a:pt x="558167" y="504155"/>
                </a:cubicBezTo>
                <a:cubicBezTo>
                  <a:pt x="514305" y="455538"/>
                  <a:pt x="492134" y="382736"/>
                  <a:pt x="491653" y="285750"/>
                </a:cubicBezTo>
                <a:cubicBezTo>
                  <a:pt x="491653" y="202902"/>
                  <a:pt x="511751" y="135061"/>
                  <a:pt x="551946" y="82227"/>
                </a:cubicBezTo>
                <a:cubicBezTo>
                  <a:pt x="592382" y="28401"/>
                  <a:pt x="654240" y="992"/>
                  <a:pt x="737522" y="0"/>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altLang="en-US" sz="6000" kern="100" dirty="0">
              <a:solidFill>
                <a:schemeClr val="bg1"/>
              </a:solidFill>
              <a:effectLst/>
              <a:latin typeface="Helvetica" pitchFamily="2" charset="0"/>
              <a:ea typeface="A-OTF 新ゴ Pro H" panose="020B0800000000000000" pitchFamily="50" charset="-128"/>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38BC7B00-4B08-64AF-2F3A-D5F8EC8D1730}"/>
              </a:ext>
            </a:extLst>
          </p:cNvPr>
          <p:cNvSpPr txBox="1"/>
          <p:nvPr/>
        </p:nvSpPr>
        <p:spPr>
          <a:xfrm>
            <a:off x="-1" y="363118"/>
            <a:ext cx="7559675" cy="307777"/>
          </a:xfrm>
          <a:prstGeom prst="rect">
            <a:avLst/>
          </a:prstGeom>
          <a:noFill/>
          <a:ln>
            <a:noFill/>
          </a:ln>
        </p:spPr>
        <p:txBody>
          <a:bodyPr wrap="square" rtlCol="0">
            <a:spAutoFit/>
          </a:bodyPr>
          <a:lstStyle/>
          <a:p>
            <a:pPr algn="ctr"/>
            <a:r>
              <a:rPr lang="ja-JP" altLang="en-US" sz="1400" kern="1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cs typeface="Times New Roman" panose="02020603050405020304" pitchFamily="18" charset="0"/>
              </a:rPr>
              <a:t>産業用</a:t>
            </a:r>
            <a:r>
              <a:rPr lang="en-US" altLang="ja-JP" sz="1400" kern="1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cs typeface="Times New Roman" panose="02020603050405020304" pitchFamily="18" charset="0"/>
              </a:rPr>
              <a:t>CT</a:t>
            </a:r>
            <a:r>
              <a:rPr lang="ja-JP" altLang="en-US" sz="1400" kern="1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cs typeface="Times New Roman" panose="02020603050405020304" pitchFamily="18" charset="0"/>
              </a:rPr>
              <a:t>データの解析・可視化を行う</a:t>
            </a:r>
            <a:r>
              <a:rPr lang="en-US" altLang="ja-JP" sz="1400" kern="1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cs typeface="Times New Roman" panose="02020603050405020304" pitchFamily="18" charset="0"/>
              </a:rPr>
              <a:t>3</a:t>
            </a:r>
            <a:r>
              <a:rPr lang="ja-JP" altLang="en-US" sz="1400" kern="1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cs typeface="Times New Roman" panose="02020603050405020304" pitchFamily="18" charset="0"/>
              </a:rPr>
              <a:t>次元画像解析ソフトソフト</a:t>
            </a:r>
          </a:p>
        </p:txBody>
      </p:sp>
      <p:sp>
        <p:nvSpPr>
          <p:cNvPr id="13" name="正方形/長方形 12">
            <a:extLst>
              <a:ext uri="{FF2B5EF4-FFF2-40B4-BE49-F238E27FC236}">
                <a16:creationId xmlns:a16="http://schemas.microsoft.com/office/drawing/2014/main" id="{89B95E4B-2246-7E01-0224-C250EE912A2B}"/>
              </a:ext>
            </a:extLst>
          </p:cNvPr>
          <p:cNvSpPr/>
          <p:nvPr/>
        </p:nvSpPr>
        <p:spPr>
          <a:xfrm>
            <a:off x="484920" y="1491172"/>
            <a:ext cx="6536979" cy="977049"/>
          </a:xfrm>
          <a:prstGeom prst="rect">
            <a:avLst/>
          </a:prstGeom>
          <a:solidFill>
            <a:schemeClr val="bg1">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FF2F86C0-D9EA-8665-B521-1F87D4FA4FD7}"/>
              </a:ext>
            </a:extLst>
          </p:cNvPr>
          <p:cNvSpPr txBox="1"/>
          <p:nvPr/>
        </p:nvSpPr>
        <p:spPr>
          <a:xfrm>
            <a:off x="559961" y="1533962"/>
            <a:ext cx="6434564" cy="900246"/>
          </a:xfrm>
          <a:prstGeom prst="rect">
            <a:avLst/>
          </a:prstGeom>
          <a:noFill/>
          <a:ln>
            <a:noFill/>
          </a:ln>
        </p:spPr>
        <p:txBody>
          <a:bodyPr wrap="square" rtlCol="0">
            <a:spAutoFit/>
          </a:bodyPr>
          <a:lstStyle/>
          <a:p>
            <a:pPr algn="ctr"/>
            <a:r>
              <a:rPr lang="en-US" altLang="ja-JP"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VGSTUDIO MAX </a:t>
            </a:r>
            <a:r>
              <a:rPr lang="ja-JP" altLang="en-US"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は、産業用 </a:t>
            </a:r>
            <a:r>
              <a:rPr lang="en-US" altLang="ja-JP"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CT </a:t>
            </a:r>
            <a:r>
              <a:rPr lang="ja-JP" altLang="en-US"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データの解析・可視化を行う最高品質のソフトウェアです。</a:t>
            </a:r>
            <a:r>
              <a:rPr lang="en-US" altLang="ja-JP"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3D </a:t>
            </a:r>
            <a:r>
              <a:rPr lang="ja-JP" altLang="en-US"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回転のオプション機能で任意の断面を可視化できます。また、座標計測モジュールを用いた精度の高い面や </a:t>
            </a:r>
            <a:r>
              <a:rPr lang="en-US" altLang="ja-JP"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ROI </a:t>
            </a:r>
            <a:r>
              <a:rPr lang="ja-JP" altLang="en-US"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の定義、ボリュームデータを領域ごとに素早く分割するセグメンテーション機能、複数の </a:t>
            </a:r>
            <a:r>
              <a:rPr lang="en-US" altLang="ja-JP"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ROI </a:t>
            </a:r>
            <a:r>
              <a:rPr lang="ja-JP" altLang="en-US" sz="1050" b="1" kern="100" dirty="0">
                <a:effectLst/>
                <a:latin typeface="A-OTF 新ゴ Pro DB" panose="020B0600000000000000" pitchFamily="50" charset="-128"/>
                <a:ea typeface="A-OTF 新ゴ Pro DB" panose="020B0600000000000000" pitchFamily="50" charset="-128"/>
                <a:cs typeface="Times New Roman" panose="02020603050405020304" pitchFamily="18" charset="0"/>
              </a:rPr>
              <a:t>における密度・体積の数値化が可能です。オプションモジュールとして、「欠陥・介在物解析」機能が付属しており、試料中のボイドの位置や数、径を簡単に把握することが出来ます。</a:t>
            </a:r>
          </a:p>
        </p:txBody>
      </p:sp>
      <p:sp>
        <p:nvSpPr>
          <p:cNvPr id="16" name="テキスト ボックス 15">
            <a:extLst>
              <a:ext uri="{FF2B5EF4-FFF2-40B4-BE49-F238E27FC236}">
                <a16:creationId xmlns:a16="http://schemas.microsoft.com/office/drawing/2014/main" id="{4DD542C8-0558-048F-6465-7B0EE4B641B0}"/>
              </a:ext>
            </a:extLst>
          </p:cNvPr>
          <p:cNvSpPr txBox="1"/>
          <p:nvPr/>
        </p:nvSpPr>
        <p:spPr>
          <a:xfrm>
            <a:off x="-1" y="2484702"/>
            <a:ext cx="7559675" cy="307777"/>
          </a:xfrm>
          <a:prstGeom prst="rect">
            <a:avLst/>
          </a:prstGeom>
          <a:noFill/>
          <a:ln>
            <a:noFill/>
          </a:ln>
        </p:spPr>
        <p:txBody>
          <a:bodyPr wrap="square" rtlCol="0">
            <a:spAutoFit/>
          </a:bodyPr>
          <a:lstStyle/>
          <a:p>
            <a:pPr algn="ctr"/>
            <a:r>
              <a:rPr lang="ja-JP" altLang="en-US" sz="1400" kern="1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cs typeface="Times New Roman" panose="02020603050405020304" pitchFamily="18" charset="0"/>
              </a:rPr>
              <a:t>ソフトウェアの詳細とご利用にお勧めのワークステーションのご案内</a:t>
            </a:r>
          </a:p>
        </p:txBody>
      </p:sp>
      <p:pic>
        <p:nvPicPr>
          <p:cNvPr id="33" name="図 32">
            <a:extLst>
              <a:ext uri="{FF2B5EF4-FFF2-40B4-BE49-F238E27FC236}">
                <a16:creationId xmlns:a16="http://schemas.microsoft.com/office/drawing/2014/main" id="{5A827CB1-E114-1AF6-5E6B-8C469CB503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0285" y="6873440"/>
            <a:ext cx="1096963" cy="804897"/>
          </a:xfrm>
          <a:prstGeom prst="rect">
            <a:avLst/>
          </a:prstGeom>
        </p:spPr>
      </p:pic>
      <p:pic>
        <p:nvPicPr>
          <p:cNvPr id="34" name="図 33">
            <a:extLst>
              <a:ext uri="{FF2B5EF4-FFF2-40B4-BE49-F238E27FC236}">
                <a16:creationId xmlns:a16="http://schemas.microsoft.com/office/drawing/2014/main" id="{0E076CF3-4DA7-3638-8E00-293AECDC1E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6674" y="6873440"/>
            <a:ext cx="1096963" cy="804897"/>
          </a:xfrm>
          <a:prstGeom prst="rect">
            <a:avLst/>
          </a:prstGeom>
        </p:spPr>
      </p:pic>
      <p:pic>
        <p:nvPicPr>
          <p:cNvPr id="35" name="図 34">
            <a:extLst>
              <a:ext uri="{FF2B5EF4-FFF2-40B4-BE49-F238E27FC236}">
                <a16:creationId xmlns:a16="http://schemas.microsoft.com/office/drawing/2014/main" id="{2AC45E40-0FC0-1185-472C-9016719D13AC}"/>
              </a:ext>
            </a:extLst>
          </p:cNvPr>
          <p:cNvPicPr>
            <a:picLocks noChangeAspect="1"/>
          </p:cNvPicPr>
          <p:nvPr/>
        </p:nvPicPr>
        <p:blipFill>
          <a:blip r:embed="rId6">
            <a:extLst>
              <a:ext uri="{28A0092B-C50C-407E-A947-70E740481C1C}">
                <a14:useLocalDpi xmlns:a14="http://schemas.microsoft.com/office/drawing/2010/main" val="0"/>
              </a:ext>
            </a:extLst>
          </a:blip>
          <a:srcRect b="17250"/>
          <a:stretch>
            <a:fillRect/>
          </a:stretch>
        </p:blipFill>
        <p:spPr>
          <a:xfrm>
            <a:off x="6110285" y="5839893"/>
            <a:ext cx="1096963" cy="907737"/>
          </a:xfrm>
          <a:prstGeom prst="rect">
            <a:avLst/>
          </a:prstGeom>
        </p:spPr>
      </p:pic>
      <p:pic>
        <p:nvPicPr>
          <p:cNvPr id="36" name="図 35">
            <a:extLst>
              <a:ext uri="{FF2B5EF4-FFF2-40B4-BE49-F238E27FC236}">
                <a16:creationId xmlns:a16="http://schemas.microsoft.com/office/drawing/2014/main" id="{8AAA5A76-E14B-B31C-F49D-50E0D9767E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06674" y="5839893"/>
            <a:ext cx="1096963" cy="907737"/>
          </a:xfrm>
          <a:prstGeom prst="rect">
            <a:avLst/>
          </a:prstGeom>
        </p:spPr>
      </p:pic>
      <p:pic>
        <p:nvPicPr>
          <p:cNvPr id="37" name="図 36">
            <a:extLst>
              <a:ext uri="{FF2B5EF4-FFF2-40B4-BE49-F238E27FC236}">
                <a16:creationId xmlns:a16="http://schemas.microsoft.com/office/drawing/2014/main" id="{C72A01A3-BBDD-9A09-1ED2-2E432106A9F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10285" y="4916288"/>
            <a:ext cx="1096963" cy="804897"/>
          </a:xfrm>
          <a:prstGeom prst="rect">
            <a:avLst/>
          </a:prstGeom>
        </p:spPr>
      </p:pic>
      <p:pic>
        <p:nvPicPr>
          <p:cNvPr id="38" name="図 37">
            <a:extLst>
              <a:ext uri="{FF2B5EF4-FFF2-40B4-BE49-F238E27FC236}">
                <a16:creationId xmlns:a16="http://schemas.microsoft.com/office/drawing/2014/main" id="{81D09081-96F4-34F1-A290-B279394BB10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06674" y="4918393"/>
            <a:ext cx="1096963" cy="804897"/>
          </a:xfrm>
          <a:prstGeom prst="rect">
            <a:avLst/>
          </a:prstGeom>
        </p:spPr>
      </p:pic>
      <p:sp>
        <p:nvSpPr>
          <p:cNvPr id="43" name="テキスト ボックス 42">
            <a:extLst>
              <a:ext uri="{FF2B5EF4-FFF2-40B4-BE49-F238E27FC236}">
                <a16:creationId xmlns:a16="http://schemas.microsoft.com/office/drawing/2014/main" id="{8F1BB9CB-2F80-C514-D84D-6BB3C1878BE5}"/>
              </a:ext>
            </a:extLst>
          </p:cNvPr>
          <p:cNvSpPr txBox="1"/>
          <p:nvPr/>
        </p:nvSpPr>
        <p:spPr>
          <a:xfrm>
            <a:off x="276226" y="5186672"/>
            <a:ext cx="2330448" cy="523220"/>
          </a:xfrm>
          <a:prstGeom prst="rect">
            <a:avLst/>
          </a:prstGeom>
          <a:noFill/>
          <a:ln>
            <a:noFill/>
          </a:ln>
        </p:spPr>
        <p:txBody>
          <a:bodyPr wrap="square" rtlCol="0">
            <a:spAutoFit/>
          </a:bodyPr>
          <a:lstStyle/>
          <a:p>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空間分解能とグレイバリューコントラスト分解能をモニタリングすることで、長期間にわたる</a:t>
            </a:r>
            <a:r>
              <a:rPr lang="en-US" altLang="ja-JP"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CT</a:t>
            </a:r>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スキャンのデータ品質を監視します。これにより、解析結果と計測結果で一貫して品質を高く保てるようになります。</a:t>
            </a:r>
          </a:p>
        </p:txBody>
      </p:sp>
      <p:sp>
        <p:nvSpPr>
          <p:cNvPr id="44" name="テキスト ボックス 43">
            <a:extLst>
              <a:ext uri="{FF2B5EF4-FFF2-40B4-BE49-F238E27FC236}">
                <a16:creationId xmlns:a16="http://schemas.microsoft.com/office/drawing/2014/main" id="{A6C033EE-C4C2-2EC3-CE54-234885213121}"/>
              </a:ext>
            </a:extLst>
          </p:cNvPr>
          <p:cNvSpPr txBox="1"/>
          <p:nvPr/>
        </p:nvSpPr>
        <p:spPr>
          <a:xfrm>
            <a:off x="276226" y="4904237"/>
            <a:ext cx="2330448" cy="276999"/>
          </a:xfrm>
          <a:prstGeom prst="rect">
            <a:avLst/>
          </a:prstGeom>
          <a:noFill/>
          <a:ln>
            <a:noFill/>
          </a:ln>
        </p:spPr>
        <p:txBody>
          <a:bodyPr wrap="square" rtlCol="0">
            <a:spAutoFit/>
          </a:bodyPr>
          <a:lstStyle/>
          <a:p>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データ品質解析</a:t>
            </a:r>
          </a:p>
        </p:txBody>
      </p:sp>
      <p:sp>
        <p:nvSpPr>
          <p:cNvPr id="45" name="テキスト ボックス 44">
            <a:extLst>
              <a:ext uri="{FF2B5EF4-FFF2-40B4-BE49-F238E27FC236}">
                <a16:creationId xmlns:a16="http://schemas.microsoft.com/office/drawing/2014/main" id="{B71BC9EA-2616-050B-A474-75E0A34CACEF}"/>
              </a:ext>
            </a:extLst>
          </p:cNvPr>
          <p:cNvSpPr txBox="1"/>
          <p:nvPr/>
        </p:nvSpPr>
        <p:spPr>
          <a:xfrm>
            <a:off x="3779837" y="5186672"/>
            <a:ext cx="2330448" cy="523220"/>
          </a:xfrm>
          <a:prstGeom prst="rect">
            <a:avLst/>
          </a:prstGeom>
          <a:noFill/>
          <a:ln>
            <a:noFill/>
          </a:ln>
        </p:spPr>
        <p:txBody>
          <a:bodyPr wrap="square" rtlCol="0">
            <a:spAutoFit/>
          </a:bodyPr>
          <a:lstStyle/>
          <a:p>
            <a:r>
              <a:rPr lang="en-US" altLang="ja-JP"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VG</a:t>
            </a:r>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ソフトウェアでデータを魅力的な</a:t>
            </a:r>
            <a:r>
              <a:rPr lang="en-US" altLang="ja-JP"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3D</a:t>
            </a:r>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および</a:t>
            </a:r>
            <a:r>
              <a:rPr lang="en-US" altLang="ja-JP"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2D</a:t>
            </a:r>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の可視化に変換します。魅力的なアニメーションと展開ビューで同僚、意思決定者、一般ユーザーに印象的な影響を与えましょう。制限は</a:t>
            </a:r>
            <a:r>
              <a:rPr lang="en-US" altLang="ja-JP"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RAM</a:t>
            </a:r>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だけです。</a:t>
            </a:r>
          </a:p>
        </p:txBody>
      </p:sp>
      <p:sp>
        <p:nvSpPr>
          <p:cNvPr id="46" name="テキスト ボックス 45">
            <a:extLst>
              <a:ext uri="{FF2B5EF4-FFF2-40B4-BE49-F238E27FC236}">
                <a16:creationId xmlns:a16="http://schemas.microsoft.com/office/drawing/2014/main" id="{FA34FB26-57E1-EF77-F42C-3CC19BEEEFD4}"/>
              </a:ext>
            </a:extLst>
          </p:cNvPr>
          <p:cNvSpPr txBox="1"/>
          <p:nvPr/>
        </p:nvSpPr>
        <p:spPr>
          <a:xfrm>
            <a:off x="3779837" y="4904237"/>
            <a:ext cx="2330448" cy="276999"/>
          </a:xfrm>
          <a:prstGeom prst="rect">
            <a:avLst/>
          </a:prstGeom>
          <a:noFill/>
          <a:ln>
            <a:noFill/>
          </a:ln>
        </p:spPr>
        <p:txBody>
          <a:bodyPr wrap="square" rtlCol="0">
            <a:spAutoFit/>
          </a:bodyPr>
          <a:lstStyle/>
          <a:p>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可視化とアニメーション</a:t>
            </a:r>
          </a:p>
        </p:txBody>
      </p:sp>
      <p:sp>
        <p:nvSpPr>
          <p:cNvPr id="47" name="テキスト ボックス 46">
            <a:extLst>
              <a:ext uri="{FF2B5EF4-FFF2-40B4-BE49-F238E27FC236}">
                <a16:creationId xmlns:a16="http://schemas.microsoft.com/office/drawing/2014/main" id="{1A8C84C1-EE2E-CD90-27B6-55B05BE10266}"/>
              </a:ext>
            </a:extLst>
          </p:cNvPr>
          <p:cNvSpPr txBox="1"/>
          <p:nvPr/>
        </p:nvSpPr>
        <p:spPr>
          <a:xfrm>
            <a:off x="276226" y="6149793"/>
            <a:ext cx="2330448" cy="630942"/>
          </a:xfrm>
          <a:prstGeom prst="rect">
            <a:avLst/>
          </a:prstGeom>
          <a:noFill/>
          <a:ln>
            <a:noFill/>
          </a:ln>
        </p:spPr>
        <p:txBody>
          <a:bodyPr wrap="square" rtlCol="0">
            <a:spAutoFit/>
          </a:bodyPr>
          <a:lstStyle/>
          <a:p>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全ての</a:t>
            </a:r>
            <a:r>
              <a:rPr lang="en-US" altLang="ja-JP"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CT</a:t>
            </a:r>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ベースの計測は、ボクセルモデルでの正確な面の定義に依存し、測定の不確かさを低減します。面の定義機能により、サブボクセル精度で局所的に適応することにより測定の不確かさを最小限に抑え、ボクセルよりも小さい詳細を測定できるようになります。</a:t>
            </a:r>
          </a:p>
        </p:txBody>
      </p:sp>
      <p:sp>
        <p:nvSpPr>
          <p:cNvPr id="48" name="テキスト ボックス 47">
            <a:extLst>
              <a:ext uri="{FF2B5EF4-FFF2-40B4-BE49-F238E27FC236}">
                <a16:creationId xmlns:a16="http://schemas.microsoft.com/office/drawing/2014/main" id="{0A0AC77F-E6F4-8839-9CA8-863CED302D4B}"/>
              </a:ext>
            </a:extLst>
          </p:cNvPr>
          <p:cNvSpPr txBox="1"/>
          <p:nvPr/>
        </p:nvSpPr>
        <p:spPr>
          <a:xfrm>
            <a:off x="276226" y="5867358"/>
            <a:ext cx="2330448" cy="276999"/>
          </a:xfrm>
          <a:prstGeom prst="rect">
            <a:avLst/>
          </a:prstGeom>
          <a:noFill/>
          <a:ln>
            <a:noFill/>
          </a:ln>
        </p:spPr>
        <p:txBody>
          <a:bodyPr wrap="square" rtlCol="0">
            <a:spAutoFit/>
          </a:bodyPr>
          <a:lstStyle/>
          <a:p>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面の定義</a:t>
            </a:r>
          </a:p>
        </p:txBody>
      </p:sp>
      <p:sp>
        <p:nvSpPr>
          <p:cNvPr id="49" name="テキスト ボックス 48">
            <a:extLst>
              <a:ext uri="{FF2B5EF4-FFF2-40B4-BE49-F238E27FC236}">
                <a16:creationId xmlns:a16="http://schemas.microsoft.com/office/drawing/2014/main" id="{A933E81E-A166-5F46-B8AC-854659EFCE78}"/>
              </a:ext>
            </a:extLst>
          </p:cNvPr>
          <p:cNvSpPr txBox="1"/>
          <p:nvPr/>
        </p:nvSpPr>
        <p:spPr>
          <a:xfrm>
            <a:off x="3741737" y="6149793"/>
            <a:ext cx="2330448" cy="630942"/>
          </a:xfrm>
          <a:prstGeom prst="rect">
            <a:avLst/>
          </a:prstGeom>
          <a:noFill/>
          <a:ln>
            <a:noFill/>
          </a:ln>
        </p:spPr>
        <p:txBody>
          <a:bodyPr wrap="square" rtlCol="0">
            <a:spAutoFit/>
          </a:bodyPr>
          <a:lstStyle/>
          <a:p>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シンプル</a:t>
            </a:r>
            <a:r>
              <a:rPr lang="en-US" altLang="ja-JP"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3-2-1</a:t>
            </a:r>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アライメントやシンプルアライメントを含む基本的なアライメント機能を提供し、正確に位置を決められるようにします。また、距離、ポリラインの長さ、角度の計測インスツルメントなどの基本的なリファレンス計測ツールを提供します。</a:t>
            </a:r>
          </a:p>
        </p:txBody>
      </p:sp>
      <p:sp>
        <p:nvSpPr>
          <p:cNvPr id="50" name="テキスト ボックス 49">
            <a:extLst>
              <a:ext uri="{FF2B5EF4-FFF2-40B4-BE49-F238E27FC236}">
                <a16:creationId xmlns:a16="http://schemas.microsoft.com/office/drawing/2014/main" id="{76D4384D-C34F-739B-A00B-46DFA3220062}"/>
              </a:ext>
            </a:extLst>
          </p:cNvPr>
          <p:cNvSpPr txBox="1"/>
          <p:nvPr/>
        </p:nvSpPr>
        <p:spPr>
          <a:xfrm>
            <a:off x="3741737" y="5867358"/>
            <a:ext cx="2330448" cy="276999"/>
          </a:xfrm>
          <a:prstGeom prst="rect">
            <a:avLst/>
          </a:prstGeom>
          <a:noFill/>
          <a:ln>
            <a:noFill/>
          </a:ln>
        </p:spPr>
        <p:txBody>
          <a:bodyPr wrap="square" rtlCol="0">
            <a:spAutoFit/>
          </a:bodyPr>
          <a:lstStyle/>
          <a:p>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基本アライメント・ツール</a:t>
            </a:r>
          </a:p>
        </p:txBody>
      </p:sp>
      <p:sp>
        <p:nvSpPr>
          <p:cNvPr id="54" name="テキスト ボックス 53">
            <a:extLst>
              <a:ext uri="{FF2B5EF4-FFF2-40B4-BE49-F238E27FC236}">
                <a16:creationId xmlns:a16="http://schemas.microsoft.com/office/drawing/2014/main" id="{5FBB17C3-2793-0A9F-B176-9383A9F1722D}"/>
              </a:ext>
            </a:extLst>
          </p:cNvPr>
          <p:cNvSpPr txBox="1"/>
          <p:nvPr/>
        </p:nvSpPr>
        <p:spPr>
          <a:xfrm>
            <a:off x="276226" y="7142381"/>
            <a:ext cx="2330448" cy="523220"/>
          </a:xfrm>
          <a:prstGeom prst="rect">
            <a:avLst/>
          </a:prstGeom>
          <a:noFill/>
          <a:ln>
            <a:noFill/>
          </a:ln>
        </p:spPr>
        <p:txBody>
          <a:bodyPr wrap="square" rtlCol="0">
            <a:spAutoFit/>
          </a:bodyPr>
          <a:lstStyle/>
          <a:p>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手動選択やドローツール、ならびに半自動ツールを使い、さまざまなコンポーネントやマテリアルで構成される関心領域（</a:t>
            </a:r>
            <a:r>
              <a:rPr lang="en-US" altLang="ja-JP"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ROI</a:t>
            </a:r>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）ごとにデータセットを分解します。</a:t>
            </a:r>
          </a:p>
        </p:txBody>
      </p:sp>
      <p:sp>
        <p:nvSpPr>
          <p:cNvPr id="55" name="テキスト ボックス 54">
            <a:extLst>
              <a:ext uri="{FF2B5EF4-FFF2-40B4-BE49-F238E27FC236}">
                <a16:creationId xmlns:a16="http://schemas.microsoft.com/office/drawing/2014/main" id="{7C2D1DA7-4A6C-05A5-1777-08A78F0B174D}"/>
              </a:ext>
            </a:extLst>
          </p:cNvPr>
          <p:cNvSpPr txBox="1"/>
          <p:nvPr/>
        </p:nvSpPr>
        <p:spPr>
          <a:xfrm>
            <a:off x="276226" y="6859946"/>
            <a:ext cx="2330448" cy="276999"/>
          </a:xfrm>
          <a:prstGeom prst="rect">
            <a:avLst/>
          </a:prstGeom>
          <a:noFill/>
          <a:ln>
            <a:noFill/>
          </a:ln>
        </p:spPr>
        <p:txBody>
          <a:bodyPr wrap="square" rtlCol="0">
            <a:spAutoFit/>
          </a:bodyPr>
          <a:lstStyle/>
          <a:p>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セグメンテーション</a:t>
            </a:r>
          </a:p>
        </p:txBody>
      </p:sp>
      <p:sp>
        <p:nvSpPr>
          <p:cNvPr id="56" name="テキスト ボックス 55">
            <a:extLst>
              <a:ext uri="{FF2B5EF4-FFF2-40B4-BE49-F238E27FC236}">
                <a16:creationId xmlns:a16="http://schemas.microsoft.com/office/drawing/2014/main" id="{6948FA1B-3194-5CAB-3A4D-84C32A8EF7C2}"/>
              </a:ext>
            </a:extLst>
          </p:cNvPr>
          <p:cNvSpPr txBox="1"/>
          <p:nvPr/>
        </p:nvSpPr>
        <p:spPr>
          <a:xfrm>
            <a:off x="3741737" y="7142381"/>
            <a:ext cx="2330448" cy="630942"/>
          </a:xfrm>
          <a:prstGeom prst="rect">
            <a:avLst/>
          </a:prstGeom>
          <a:noFill/>
          <a:ln>
            <a:noFill/>
          </a:ln>
        </p:spPr>
        <p:txBody>
          <a:bodyPr wrap="square" rtlCol="0">
            <a:spAutoFit/>
          </a:bodyPr>
          <a:lstStyle/>
          <a:p>
            <a:r>
              <a:rPr lang="en-US" altLang="ja-JP"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VG</a:t>
            </a:r>
            <a:r>
              <a:rPr lang="ja-JP" altLang="en-US" sz="700" b="1"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ソフトウェアではインサイトに富んだグラフィックや詳細なレポートを含む、即時に実行可能な結果を提供します。標準形式で画像、ヒストグラム、データテーブルを書き出し、カスタマイズできる検査レポートを作成します。</a:t>
            </a:r>
          </a:p>
        </p:txBody>
      </p:sp>
      <p:sp>
        <p:nvSpPr>
          <p:cNvPr id="57" name="テキスト ボックス 56">
            <a:extLst>
              <a:ext uri="{FF2B5EF4-FFF2-40B4-BE49-F238E27FC236}">
                <a16:creationId xmlns:a16="http://schemas.microsoft.com/office/drawing/2014/main" id="{3BB6A239-898C-6A51-0137-FC100D98FC32}"/>
              </a:ext>
            </a:extLst>
          </p:cNvPr>
          <p:cNvSpPr txBox="1"/>
          <p:nvPr/>
        </p:nvSpPr>
        <p:spPr>
          <a:xfrm>
            <a:off x="3741737" y="6859946"/>
            <a:ext cx="2330448" cy="276999"/>
          </a:xfrm>
          <a:prstGeom prst="rect">
            <a:avLst/>
          </a:prstGeom>
          <a:noFill/>
          <a:ln>
            <a:noFill/>
          </a:ln>
        </p:spPr>
        <p:txBody>
          <a:bodyPr wrap="square" rtlCol="0">
            <a:spAutoFit/>
          </a:bodyPr>
          <a:lstStyle/>
          <a:p>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レポート</a:t>
            </a:r>
          </a:p>
        </p:txBody>
      </p:sp>
      <p:sp>
        <p:nvSpPr>
          <p:cNvPr id="10" name="正方形/長方形 9">
            <a:extLst>
              <a:ext uri="{FF2B5EF4-FFF2-40B4-BE49-F238E27FC236}">
                <a16:creationId xmlns:a16="http://schemas.microsoft.com/office/drawing/2014/main" id="{7B0BAF4D-5140-D876-DB23-90C2D1728D76}"/>
              </a:ext>
            </a:extLst>
          </p:cNvPr>
          <p:cNvSpPr/>
          <p:nvPr/>
        </p:nvSpPr>
        <p:spPr>
          <a:xfrm>
            <a:off x="3892550" y="3249920"/>
            <a:ext cx="3256754" cy="13672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6B15847-633D-A1FD-3B21-4C760BBB5993}"/>
              </a:ext>
            </a:extLst>
          </p:cNvPr>
          <p:cNvSpPr txBox="1"/>
          <p:nvPr/>
        </p:nvSpPr>
        <p:spPr>
          <a:xfrm>
            <a:off x="4177507" y="3409663"/>
            <a:ext cx="2759074" cy="276999"/>
          </a:xfrm>
          <a:prstGeom prst="rect">
            <a:avLst/>
          </a:prstGeom>
          <a:solidFill>
            <a:schemeClr val="accent6">
              <a:lumMod val="20000"/>
              <a:lumOff val="80000"/>
            </a:schemeClr>
          </a:solidFill>
          <a:ln>
            <a:noFill/>
          </a:ln>
        </p:spPr>
        <p:txBody>
          <a:bodyPr wrap="square" rtlCol="0">
            <a:spAutoFit/>
          </a:bodyPr>
          <a:lstStyle/>
          <a:p>
            <a:pPr algn="ctr"/>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バイオ（生物・医療・創薬）</a:t>
            </a:r>
          </a:p>
        </p:txBody>
      </p:sp>
      <p:sp>
        <p:nvSpPr>
          <p:cNvPr id="6" name="テキスト ボックス 5">
            <a:extLst>
              <a:ext uri="{FF2B5EF4-FFF2-40B4-BE49-F238E27FC236}">
                <a16:creationId xmlns:a16="http://schemas.microsoft.com/office/drawing/2014/main" id="{2446B392-3861-53F4-FD80-D2D21D3E22D1}"/>
              </a:ext>
            </a:extLst>
          </p:cNvPr>
          <p:cNvSpPr txBox="1"/>
          <p:nvPr/>
        </p:nvSpPr>
        <p:spPr>
          <a:xfrm>
            <a:off x="4177507" y="3790119"/>
            <a:ext cx="2759074" cy="276999"/>
          </a:xfrm>
          <a:prstGeom prst="rect">
            <a:avLst/>
          </a:prstGeom>
          <a:solidFill>
            <a:schemeClr val="accent2">
              <a:lumMod val="20000"/>
              <a:lumOff val="80000"/>
            </a:schemeClr>
          </a:solidFill>
          <a:ln>
            <a:noFill/>
          </a:ln>
        </p:spPr>
        <p:txBody>
          <a:bodyPr wrap="square" rtlCol="0">
            <a:spAutoFit/>
          </a:bodyPr>
          <a:lstStyle/>
          <a:p>
            <a:pPr algn="ctr"/>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マテリアル（科学・材料・素材）</a:t>
            </a:r>
          </a:p>
        </p:txBody>
      </p:sp>
      <p:sp>
        <p:nvSpPr>
          <p:cNvPr id="7" name="テキスト ボックス 6">
            <a:extLst>
              <a:ext uri="{FF2B5EF4-FFF2-40B4-BE49-F238E27FC236}">
                <a16:creationId xmlns:a16="http://schemas.microsoft.com/office/drawing/2014/main" id="{A954093B-9D90-D4B4-B50F-65B758AA9161}"/>
              </a:ext>
            </a:extLst>
          </p:cNvPr>
          <p:cNvSpPr txBox="1"/>
          <p:nvPr/>
        </p:nvSpPr>
        <p:spPr>
          <a:xfrm>
            <a:off x="4177507" y="4155113"/>
            <a:ext cx="2759074" cy="276999"/>
          </a:xfrm>
          <a:prstGeom prst="rect">
            <a:avLst/>
          </a:prstGeom>
          <a:solidFill>
            <a:schemeClr val="accent5">
              <a:lumMod val="20000"/>
              <a:lumOff val="80000"/>
            </a:schemeClr>
          </a:solidFill>
          <a:ln>
            <a:noFill/>
          </a:ln>
        </p:spPr>
        <p:txBody>
          <a:bodyPr wrap="square" rtlCol="0">
            <a:spAutoFit/>
          </a:bodyPr>
          <a:lstStyle/>
          <a:p>
            <a:pPr algn="ctr"/>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工業（電池・自動車・鋳造）</a:t>
            </a:r>
          </a:p>
        </p:txBody>
      </p:sp>
      <p:sp>
        <p:nvSpPr>
          <p:cNvPr id="8" name="正方形/長方形 7">
            <a:extLst>
              <a:ext uri="{FF2B5EF4-FFF2-40B4-BE49-F238E27FC236}">
                <a16:creationId xmlns:a16="http://schemas.microsoft.com/office/drawing/2014/main" id="{3DEDDAED-FAFF-3AF7-459A-DF45AA9DF2BB}"/>
              </a:ext>
            </a:extLst>
          </p:cNvPr>
          <p:cNvSpPr/>
          <p:nvPr/>
        </p:nvSpPr>
        <p:spPr>
          <a:xfrm>
            <a:off x="4120356" y="4112316"/>
            <a:ext cx="2874169" cy="36314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FBBB746E-C35D-9F0E-1FCC-097A63C3DC4E}"/>
              </a:ext>
            </a:extLst>
          </p:cNvPr>
          <p:cNvSpPr txBox="1"/>
          <p:nvPr/>
        </p:nvSpPr>
        <p:spPr>
          <a:xfrm>
            <a:off x="481413" y="3229036"/>
            <a:ext cx="3353193" cy="461665"/>
          </a:xfrm>
          <a:prstGeom prst="rect">
            <a:avLst/>
          </a:prstGeom>
          <a:noFill/>
          <a:ln>
            <a:noFill/>
          </a:ln>
        </p:spPr>
        <p:txBody>
          <a:bodyPr wrap="square" rtlCol="0">
            <a:spAutoFit/>
          </a:bodyPr>
          <a:lstStyle/>
          <a:p>
            <a:r>
              <a:rPr lang="en-US" altLang="ja-JP"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VG Studio</a:t>
            </a:r>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は、主に工業製品の</a:t>
            </a:r>
            <a:r>
              <a:rPr lang="en-US" altLang="ja-JP"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3D</a:t>
            </a:r>
            <a:r>
              <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計測など生産ラインに近い場所で活用されています</a:t>
            </a:r>
            <a:r>
              <a:rPr lang="ja-JP" altLang="en-US" sz="1200" kern="100" dirty="0">
                <a:latin typeface="A-OTF 新ゴ Pro B" panose="020B0700000000000000" pitchFamily="50" charset="-128"/>
                <a:ea typeface="A-OTF 新ゴ Pro B" panose="020B0700000000000000" pitchFamily="50" charset="-128"/>
                <a:cs typeface="Times New Roman" panose="02020603050405020304" pitchFamily="18" charset="0"/>
              </a:rPr>
              <a:t>。</a:t>
            </a:r>
            <a:endParaRPr lang="ja-JP" altLang="en-US" sz="1200" kern="100" dirty="0">
              <a:effectLst/>
              <a:latin typeface="A-OTF 新ゴ Pro B" panose="020B0700000000000000" pitchFamily="50" charset="-128"/>
              <a:ea typeface="A-OTF 新ゴ Pro B" panose="020B0700000000000000" pitchFamily="50" charset="-128"/>
              <a:cs typeface="Times New Roman" panose="02020603050405020304" pitchFamily="18" charset="0"/>
            </a:endParaRPr>
          </a:p>
        </p:txBody>
      </p:sp>
      <p:cxnSp>
        <p:nvCxnSpPr>
          <p:cNvPr id="18" name="直線コネクタ 17">
            <a:extLst>
              <a:ext uri="{FF2B5EF4-FFF2-40B4-BE49-F238E27FC236}">
                <a16:creationId xmlns:a16="http://schemas.microsoft.com/office/drawing/2014/main" id="{A4A2E730-6C6A-F124-A349-DF3BE9F56D95}"/>
              </a:ext>
            </a:extLst>
          </p:cNvPr>
          <p:cNvCxnSpPr/>
          <p:nvPr/>
        </p:nvCxnSpPr>
        <p:spPr>
          <a:xfrm>
            <a:off x="568129" y="3707592"/>
            <a:ext cx="31797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A4F55B07-A804-A1BC-D7B8-1C9EE0A8CB4A}"/>
              </a:ext>
            </a:extLst>
          </p:cNvPr>
          <p:cNvSpPr txBox="1"/>
          <p:nvPr/>
        </p:nvSpPr>
        <p:spPr>
          <a:xfrm>
            <a:off x="482205" y="3759142"/>
            <a:ext cx="3297631" cy="923330"/>
          </a:xfrm>
          <a:prstGeom prst="rect">
            <a:avLst/>
          </a:prstGeom>
          <a:noFill/>
          <a:ln>
            <a:noFill/>
          </a:ln>
        </p:spPr>
        <p:txBody>
          <a:bodyPr wrap="square" rtlCol="0">
            <a:spAutoFit/>
          </a:bodyPr>
          <a:lstStyle/>
          <a:p>
            <a:r>
              <a:rPr lang="ja-JP" altLang="en-US" sz="900" kern="100" dirty="0">
                <a:latin typeface="A-OTF 新ゴ Pro M" panose="020B0500000000000000" pitchFamily="50" charset="-128"/>
                <a:ea typeface="A-OTF 新ゴ Pro M" panose="020B0500000000000000" pitchFamily="50" charset="-128"/>
                <a:cs typeface="Times New Roman" panose="02020603050405020304" pitchFamily="18" charset="0"/>
              </a:rPr>
              <a:t>同じ</a:t>
            </a:r>
            <a:r>
              <a:rPr lang="en-US" altLang="ja-JP" sz="900" kern="100" dirty="0">
                <a:latin typeface="A-OTF 新ゴ Pro M" panose="020B0500000000000000" pitchFamily="50" charset="-128"/>
                <a:ea typeface="A-OTF 新ゴ Pro M" panose="020B0500000000000000" pitchFamily="50" charset="-128"/>
                <a:cs typeface="Times New Roman" panose="02020603050405020304" pitchFamily="18" charset="0"/>
              </a:rPr>
              <a:t>3D</a:t>
            </a:r>
            <a:r>
              <a:rPr lang="ja-JP" altLang="en-US" sz="900" kern="100" dirty="0">
                <a:latin typeface="A-OTF 新ゴ Pro M" panose="020B0500000000000000" pitchFamily="50" charset="-128"/>
                <a:ea typeface="A-OTF 新ゴ Pro M" panose="020B0500000000000000" pitchFamily="50" charset="-128"/>
                <a:cs typeface="Times New Roman" panose="02020603050405020304" pitchFamily="18" charset="0"/>
              </a:rPr>
              <a:t>画像解析ソフトでも、研究開発寄りでバイオやマテリアルを得意としている</a:t>
            </a:r>
            <a:r>
              <a:rPr lang="en-US" altLang="ja-JP" sz="900" kern="100" dirty="0">
                <a:latin typeface="A-OTF 新ゴ Pro M" panose="020B0500000000000000" pitchFamily="50" charset="-128"/>
                <a:ea typeface="A-OTF 新ゴ Pro M" panose="020B0500000000000000" pitchFamily="50" charset="-128"/>
                <a:cs typeface="Times New Roman" panose="02020603050405020304" pitchFamily="18" charset="0"/>
              </a:rPr>
              <a:t>Dragonfly</a:t>
            </a:r>
            <a:r>
              <a:rPr lang="ja-JP" altLang="en-US" sz="900" kern="100" dirty="0">
                <a:latin typeface="A-OTF 新ゴ Pro M" panose="020B0500000000000000" pitchFamily="50" charset="-128"/>
                <a:ea typeface="A-OTF 新ゴ Pro M" panose="020B0500000000000000" pitchFamily="50" charset="-128"/>
                <a:cs typeface="Times New Roman" panose="02020603050405020304" pitchFamily="18" charset="0"/>
              </a:rPr>
              <a:t>や、</a:t>
            </a:r>
            <a:r>
              <a:rPr lang="en-US" altLang="ja-JP" sz="900" kern="100" dirty="0">
                <a:latin typeface="A-OTF 新ゴ Pro M" panose="020B0500000000000000" pitchFamily="50" charset="-128"/>
                <a:ea typeface="A-OTF 新ゴ Pro M" panose="020B0500000000000000" pitchFamily="50" charset="-128"/>
                <a:cs typeface="Times New Roman" panose="02020603050405020304" pitchFamily="18" charset="0"/>
              </a:rPr>
              <a:t>Amira</a:t>
            </a:r>
            <a:r>
              <a:rPr lang="ja-JP" altLang="en-US" sz="900" kern="100" dirty="0">
                <a:latin typeface="A-OTF 新ゴ Pro M" panose="020B0500000000000000" pitchFamily="50" charset="-128"/>
                <a:ea typeface="A-OTF 新ゴ Pro M" panose="020B0500000000000000" pitchFamily="50" charset="-128"/>
                <a:cs typeface="Times New Roman" panose="02020603050405020304" pitchFamily="18" charset="0"/>
              </a:rPr>
              <a:t>、</a:t>
            </a:r>
            <a:r>
              <a:rPr lang="en-US" altLang="ja-JP" sz="900" kern="100" dirty="0">
                <a:latin typeface="A-OTF 新ゴ Pro M" panose="020B0500000000000000" pitchFamily="50" charset="-128"/>
                <a:ea typeface="A-OTF 新ゴ Pro M" panose="020B0500000000000000" pitchFamily="50" charset="-128"/>
                <a:cs typeface="Times New Roman" panose="02020603050405020304" pitchFamily="18" charset="0"/>
              </a:rPr>
              <a:t>3D Slicer</a:t>
            </a:r>
            <a:r>
              <a:rPr lang="ja-JP" altLang="en-US" sz="900" kern="100" dirty="0">
                <a:latin typeface="A-OTF 新ゴ Pro M" panose="020B0500000000000000" pitchFamily="50" charset="-128"/>
                <a:ea typeface="A-OTF 新ゴ Pro M" panose="020B0500000000000000" pitchFamily="50" charset="-128"/>
                <a:cs typeface="Times New Roman" panose="02020603050405020304" pitchFamily="18" charset="0"/>
              </a:rPr>
              <a:t>などのソフトがある中で、</a:t>
            </a:r>
            <a:r>
              <a:rPr lang="en-US" altLang="ja-JP" sz="900" kern="100" dirty="0">
                <a:latin typeface="A-OTF 新ゴ Pro M" panose="020B0500000000000000" pitchFamily="50" charset="-128"/>
                <a:ea typeface="A-OTF 新ゴ Pro M" panose="020B0500000000000000" pitchFamily="50" charset="-128"/>
                <a:cs typeface="Times New Roman" panose="02020603050405020304" pitchFamily="18" charset="0"/>
              </a:rPr>
              <a:t>VG Studio</a:t>
            </a:r>
            <a:r>
              <a:rPr lang="ja-JP" altLang="en-US" sz="900" kern="100" dirty="0">
                <a:latin typeface="A-OTF 新ゴ Pro M" panose="020B0500000000000000" pitchFamily="50" charset="-128"/>
                <a:ea typeface="A-OTF 新ゴ Pro M" panose="020B0500000000000000" pitchFamily="50" charset="-128"/>
                <a:cs typeface="Times New Roman" panose="02020603050405020304" pitchFamily="18" charset="0"/>
              </a:rPr>
              <a:t>は産業向けのソフトウェアです。産業用アプリケーションの広い範囲をカバーする多様なモジュールを提供しており、あらゆる産業用</a:t>
            </a:r>
            <a:r>
              <a:rPr lang="en-US" altLang="ja-JP" sz="900" kern="100" dirty="0">
                <a:latin typeface="A-OTF 新ゴ Pro M" panose="020B0500000000000000" pitchFamily="50" charset="-128"/>
                <a:ea typeface="A-OTF 新ゴ Pro M" panose="020B0500000000000000" pitchFamily="50" charset="-128"/>
                <a:cs typeface="Times New Roman" panose="02020603050405020304" pitchFamily="18" charset="0"/>
              </a:rPr>
              <a:t>CT</a:t>
            </a:r>
            <a:r>
              <a:rPr lang="ja-JP" altLang="en-US" sz="900" kern="100" dirty="0">
                <a:latin typeface="A-OTF 新ゴ Pro M" panose="020B0500000000000000" pitchFamily="50" charset="-128"/>
                <a:ea typeface="A-OTF 新ゴ Pro M" panose="020B0500000000000000" pitchFamily="50" charset="-128"/>
                <a:cs typeface="Times New Roman" panose="02020603050405020304" pitchFamily="18" charset="0"/>
              </a:rPr>
              <a:t>の出力を処理することができます。</a:t>
            </a:r>
            <a:endParaRPr lang="ja-JP" altLang="en-US" sz="900" kern="100" dirty="0">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117" name="四角形: 角を丸くする 116">
            <a:extLst>
              <a:ext uri="{FF2B5EF4-FFF2-40B4-BE49-F238E27FC236}">
                <a16:creationId xmlns:a16="http://schemas.microsoft.com/office/drawing/2014/main" id="{DECC8360-3215-5298-6433-A8E264FCFBB4}"/>
              </a:ext>
            </a:extLst>
          </p:cNvPr>
          <p:cNvSpPr/>
          <p:nvPr/>
        </p:nvSpPr>
        <p:spPr>
          <a:xfrm>
            <a:off x="441385" y="8598995"/>
            <a:ext cx="350159" cy="262348"/>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8" name="グループ化 117">
            <a:extLst>
              <a:ext uri="{FF2B5EF4-FFF2-40B4-BE49-F238E27FC236}">
                <a16:creationId xmlns:a16="http://schemas.microsoft.com/office/drawing/2014/main" id="{419CEB69-4BB9-2F39-BE3F-E87DB8D83E5A}"/>
              </a:ext>
            </a:extLst>
          </p:cNvPr>
          <p:cNvGrpSpPr/>
          <p:nvPr/>
        </p:nvGrpSpPr>
        <p:grpSpPr>
          <a:xfrm>
            <a:off x="511487" y="8647546"/>
            <a:ext cx="212539" cy="160653"/>
            <a:chOff x="1802295" y="957660"/>
            <a:chExt cx="2195716" cy="1659691"/>
          </a:xfrm>
          <a:solidFill>
            <a:schemeClr val="bg1"/>
          </a:solidFill>
        </p:grpSpPr>
        <p:sp>
          <p:nvSpPr>
            <p:cNvPr id="119" name="テキスト ボックス 118">
              <a:extLst>
                <a:ext uri="{FF2B5EF4-FFF2-40B4-BE49-F238E27FC236}">
                  <a16:creationId xmlns:a16="http://schemas.microsoft.com/office/drawing/2014/main" id="{EC0D3607-B352-6B06-1A4D-A09700B0695B}"/>
                </a:ext>
              </a:extLst>
            </p:cNvPr>
            <p:cNvSpPr txBox="1"/>
            <p:nvPr/>
          </p:nvSpPr>
          <p:spPr>
            <a:xfrm>
              <a:off x="1802295"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20" name="テキスト ボックス 119">
              <a:extLst>
                <a:ext uri="{FF2B5EF4-FFF2-40B4-BE49-F238E27FC236}">
                  <a16:creationId xmlns:a16="http://schemas.microsoft.com/office/drawing/2014/main" id="{A79CD6F4-511E-FF49-D0CF-77CCFC143235}"/>
                </a:ext>
              </a:extLst>
            </p:cNvPr>
            <p:cNvSpPr txBox="1"/>
            <p:nvPr/>
          </p:nvSpPr>
          <p:spPr>
            <a:xfrm>
              <a:off x="2040741" y="1547626"/>
              <a:ext cx="1692134" cy="1069725"/>
            </a:xfrm>
            <a:custGeom>
              <a:avLst/>
              <a:gdLst/>
              <a:ahLst/>
              <a:cxnLst/>
              <a:rect l="l" t="t" r="r" b="b"/>
              <a:pathLst>
                <a:path w="788194" h="498277">
                  <a:moveTo>
                    <a:pt x="183356" y="94655"/>
                  </a:moveTo>
                  <a:cubicBezTo>
                    <a:pt x="130175" y="95052"/>
                    <a:pt x="103585" y="125809"/>
                    <a:pt x="103585" y="186928"/>
                  </a:cubicBezTo>
                  <a:cubicBezTo>
                    <a:pt x="103585" y="207566"/>
                    <a:pt x="103585" y="228203"/>
                    <a:pt x="103585" y="248841"/>
                  </a:cubicBezTo>
                  <a:cubicBezTo>
                    <a:pt x="103585" y="269478"/>
                    <a:pt x="103585" y="290116"/>
                    <a:pt x="103585" y="310753"/>
                  </a:cubicBezTo>
                  <a:cubicBezTo>
                    <a:pt x="103585" y="372666"/>
                    <a:pt x="130373" y="403622"/>
                    <a:pt x="183952" y="403622"/>
                  </a:cubicBezTo>
                  <a:cubicBezTo>
                    <a:pt x="201811" y="403622"/>
                    <a:pt x="219670"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6" y="94655"/>
                    <a:pt x="254596" y="94655"/>
                    <a:pt x="237530" y="94655"/>
                  </a:cubicBezTo>
                  <a:cubicBezTo>
                    <a:pt x="219273" y="94655"/>
                    <a:pt x="201216" y="94655"/>
                    <a:pt x="183356" y="94655"/>
                  </a:cubicBezTo>
                  <a:close/>
                  <a:moveTo>
                    <a:pt x="575072" y="0"/>
                  </a:moveTo>
                  <a:lnTo>
                    <a:pt x="684609" y="0"/>
                  </a:lnTo>
                  <a:lnTo>
                    <a:pt x="788194" y="0"/>
                  </a:lnTo>
                  <a:lnTo>
                    <a:pt x="788194" y="498277"/>
                  </a:lnTo>
                  <a:lnTo>
                    <a:pt x="684609" y="498277"/>
                  </a:lnTo>
                  <a:lnTo>
                    <a:pt x="684609" y="94655"/>
                  </a:lnTo>
                  <a:lnTo>
                    <a:pt x="575072" y="94655"/>
                  </a:ln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5" y="498277"/>
                    <a:pt x="268883" y="498277"/>
                    <a:pt x="237530" y="498277"/>
                  </a:cubicBezTo>
                  <a:cubicBezTo>
                    <a:pt x="205383" y="498277"/>
                    <a:pt x="173633" y="498277"/>
                    <a:pt x="142280" y="498277"/>
                  </a:cubicBezTo>
                  <a:cubicBezTo>
                    <a:pt x="47427" y="498277"/>
                    <a:pt x="0" y="448270"/>
                    <a:pt x="0" y="348258"/>
                  </a:cubicBezTo>
                  <a:cubicBezTo>
                    <a:pt x="0" y="314523"/>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sp>
        <p:nvSpPr>
          <p:cNvPr id="121" name="四角形: 角を丸くする 120">
            <a:extLst>
              <a:ext uri="{FF2B5EF4-FFF2-40B4-BE49-F238E27FC236}">
                <a16:creationId xmlns:a16="http://schemas.microsoft.com/office/drawing/2014/main" id="{86A4E83B-34A2-7291-BDF6-DAC3E65A0D6D}"/>
              </a:ext>
            </a:extLst>
          </p:cNvPr>
          <p:cNvSpPr/>
          <p:nvPr/>
        </p:nvSpPr>
        <p:spPr>
          <a:xfrm>
            <a:off x="2162208" y="8598995"/>
            <a:ext cx="350159" cy="262348"/>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2" name="グループ化 121">
            <a:extLst>
              <a:ext uri="{FF2B5EF4-FFF2-40B4-BE49-F238E27FC236}">
                <a16:creationId xmlns:a16="http://schemas.microsoft.com/office/drawing/2014/main" id="{8D2133B0-EC25-F4B6-D226-CD783DDAC8CC}"/>
              </a:ext>
            </a:extLst>
          </p:cNvPr>
          <p:cNvGrpSpPr/>
          <p:nvPr/>
        </p:nvGrpSpPr>
        <p:grpSpPr>
          <a:xfrm>
            <a:off x="2230710" y="8647546"/>
            <a:ext cx="213155" cy="160653"/>
            <a:chOff x="8730768" y="957660"/>
            <a:chExt cx="2202074" cy="1659692"/>
          </a:xfrm>
          <a:solidFill>
            <a:schemeClr val="bg1"/>
          </a:solidFill>
        </p:grpSpPr>
        <p:sp>
          <p:nvSpPr>
            <p:cNvPr id="123" name="テキスト ボックス 122">
              <a:extLst>
                <a:ext uri="{FF2B5EF4-FFF2-40B4-BE49-F238E27FC236}">
                  <a16:creationId xmlns:a16="http://schemas.microsoft.com/office/drawing/2014/main" id="{1FF4DBC5-02B8-5680-DA4D-82BCC6DB2582}"/>
                </a:ext>
              </a:extLst>
            </p:cNvPr>
            <p:cNvSpPr txBox="1"/>
            <p:nvPr/>
          </p:nvSpPr>
          <p:spPr>
            <a:xfrm>
              <a:off x="8730768" y="1547626"/>
              <a:ext cx="2202074" cy="1069726"/>
            </a:xfrm>
            <a:custGeom>
              <a:avLst/>
              <a:gdLst/>
              <a:ahLst/>
              <a:cxnLst/>
              <a:rect l="l" t="t" r="r" b="b"/>
              <a:pathLst>
                <a:path w="1025723" h="498277">
                  <a:moveTo>
                    <a:pt x="183356" y="94655"/>
                  </a:moveTo>
                  <a:cubicBezTo>
                    <a:pt x="130175" y="95052"/>
                    <a:pt x="103584" y="125809"/>
                    <a:pt x="103584" y="186928"/>
                  </a:cubicBezTo>
                  <a:cubicBezTo>
                    <a:pt x="103584" y="207566"/>
                    <a:pt x="103584" y="228203"/>
                    <a:pt x="103584" y="248841"/>
                  </a:cubicBezTo>
                  <a:cubicBezTo>
                    <a:pt x="103584" y="269478"/>
                    <a:pt x="103584" y="290116"/>
                    <a:pt x="103584" y="310753"/>
                  </a:cubicBezTo>
                  <a:cubicBezTo>
                    <a:pt x="103584" y="372666"/>
                    <a:pt x="130373" y="403622"/>
                    <a:pt x="183952" y="403622"/>
                  </a:cubicBezTo>
                  <a:cubicBezTo>
                    <a:pt x="201811" y="403622"/>
                    <a:pt x="219671"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7" y="94655"/>
                    <a:pt x="254595" y="94655"/>
                    <a:pt x="237530" y="94655"/>
                  </a:cubicBezTo>
                  <a:cubicBezTo>
                    <a:pt x="219273" y="94655"/>
                    <a:pt x="201216" y="94655"/>
                    <a:pt x="183356" y="94655"/>
                  </a:cubicBezTo>
                  <a:close/>
                  <a:moveTo>
                    <a:pt x="695920" y="0"/>
                  </a:moveTo>
                  <a:cubicBezTo>
                    <a:pt x="726877" y="0"/>
                    <a:pt x="757833" y="0"/>
                    <a:pt x="788789" y="0"/>
                  </a:cubicBezTo>
                  <a:cubicBezTo>
                    <a:pt x="819348" y="0"/>
                    <a:pt x="850106" y="0"/>
                    <a:pt x="881063" y="0"/>
                  </a:cubicBezTo>
                  <a:cubicBezTo>
                    <a:pt x="973931" y="0"/>
                    <a:pt x="1020366" y="38100"/>
                    <a:pt x="1020366" y="114300"/>
                  </a:cubicBezTo>
                  <a:cubicBezTo>
                    <a:pt x="1020366" y="123825"/>
                    <a:pt x="1020366" y="133549"/>
                    <a:pt x="1020366" y="143470"/>
                  </a:cubicBezTo>
                  <a:cubicBezTo>
                    <a:pt x="1020366" y="221258"/>
                    <a:pt x="953691" y="273447"/>
                    <a:pt x="820341" y="300038"/>
                  </a:cubicBezTo>
                  <a:cubicBezTo>
                    <a:pt x="708818" y="322659"/>
                    <a:pt x="653058" y="357188"/>
                    <a:pt x="653058" y="403622"/>
                  </a:cubicBezTo>
                  <a:lnTo>
                    <a:pt x="1025723" y="403622"/>
                  </a:lnTo>
                  <a:lnTo>
                    <a:pt x="1025723" y="498277"/>
                  </a:lnTo>
                  <a:lnTo>
                    <a:pt x="551259" y="498277"/>
                  </a:lnTo>
                  <a:lnTo>
                    <a:pt x="551259" y="403622"/>
                  </a:lnTo>
                  <a:cubicBezTo>
                    <a:pt x="551259" y="305197"/>
                    <a:pt x="618530" y="243284"/>
                    <a:pt x="753070" y="217884"/>
                  </a:cubicBezTo>
                  <a:cubicBezTo>
                    <a:pt x="863401" y="197247"/>
                    <a:pt x="918567" y="172442"/>
                    <a:pt x="918567" y="143470"/>
                  </a:cubicBezTo>
                  <a:cubicBezTo>
                    <a:pt x="918567" y="139502"/>
                    <a:pt x="918567" y="136128"/>
                    <a:pt x="918567" y="133350"/>
                  </a:cubicBezTo>
                  <a:cubicBezTo>
                    <a:pt x="918567" y="107553"/>
                    <a:pt x="905470" y="94655"/>
                    <a:pt x="879277" y="94655"/>
                  </a:cubicBezTo>
                  <a:cubicBezTo>
                    <a:pt x="836017" y="94655"/>
                    <a:pt x="805854" y="94655"/>
                    <a:pt x="788789" y="94655"/>
                  </a:cubicBezTo>
                  <a:cubicBezTo>
                    <a:pt x="770930" y="94655"/>
                    <a:pt x="740370" y="94655"/>
                    <a:pt x="697111" y="94655"/>
                  </a:cubicBezTo>
                  <a:cubicBezTo>
                    <a:pt x="671314" y="95052"/>
                    <a:pt x="658416" y="117475"/>
                    <a:pt x="658416" y="161925"/>
                  </a:cubicBezTo>
                  <a:cubicBezTo>
                    <a:pt x="658416" y="167481"/>
                    <a:pt x="658416" y="173236"/>
                    <a:pt x="658416" y="179189"/>
                  </a:cubicBezTo>
                  <a:lnTo>
                    <a:pt x="556617" y="179189"/>
                  </a:lnTo>
                  <a:cubicBezTo>
                    <a:pt x="556617" y="166886"/>
                    <a:pt x="556617" y="154781"/>
                    <a:pt x="556617" y="142875"/>
                  </a:cubicBezTo>
                  <a:cubicBezTo>
                    <a:pt x="556617" y="47625"/>
                    <a:pt x="603052" y="0"/>
                    <a:pt x="695920" y="0"/>
                  </a:cubicBez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4" y="498277"/>
                    <a:pt x="268882" y="498277"/>
                    <a:pt x="237530" y="498277"/>
                  </a:cubicBezTo>
                  <a:cubicBezTo>
                    <a:pt x="205383" y="498277"/>
                    <a:pt x="173632" y="498277"/>
                    <a:pt x="142280" y="498277"/>
                  </a:cubicBezTo>
                  <a:cubicBezTo>
                    <a:pt x="47426" y="498277"/>
                    <a:pt x="0" y="448270"/>
                    <a:pt x="0" y="348258"/>
                  </a:cubicBezTo>
                  <a:cubicBezTo>
                    <a:pt x="0" y="314524"/>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24" name="テキスト ボックス 123">
              <a:extLst>
                <a:ext uri="{FF2B5EF4-FFF2-40B4-BE49-F238E27FC236}">
                  <a16:creationId xmlns:a16="http://schemas.microsoft.com/office/drawing/2014/main" id="{2C453BB2-CE7C-8844-E9FF-D341B037FD63}"/>
                </a:ext>
              </a:extLst>
            </p:cNvPr>
            <p:cNvSpPr txBox="1"/>
            <p:nvPr/>
          </p:nvSpPr>
          <p:spPr>
            <a:xfrm>
              <a:off x="8737126"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sp>
        <p:nvSpPr>
          <p:cNvPr id="125" name="四角形: 角を丸くする 124">
            <a:extLst>
              <a:ext uri="{FF2B5EF4-FFF2-40B4-BE49-F238E27FC236}">
                <a16:creationId xmlns:a16="http://schemas.microsoft.com/office/drawing/2014/main" id="{27558905-86FD-39D0-1BF8-D9DBB79F02D8}"/>
              </a:ext>
            </a:extLst>
          </p:cNvPr>
          <p:cNvSpPr/>
          <p:nvPr/>
        </p:nvSpPr>
        <p:spPr>
          <a:xfrm>
            <a:off x="3875493" y="8598995"/>
            <a:ext cx="350159" cy="262348"/>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6" name="グループ化 125">
            <a:extLst>
              <a:ext uri="{FF2B5EF4-FFF2-40B4-BE49-F238E27FC236}">
                <a16:creationId xmlns:a16="http://schemas.microsoft.com/office/drawing/2014/main" id="{4E89BEFD-599E-6C50-61BB-3E724F68513C}"/>
              </a:ext>
            </a:extLst>
          </p:cNvPr>
          <p:cNvGrpSpPr/>
          <p:nvPr/>
        </p:nvGrpSpPr>
        <p:grpSpPr>
          <a:xfrm>
            <a:off x="3942169" y="8647546"/>
            <a:ext cx="213155" cy="160653"/>
            <a:chOff x="6260232" y="957660"/>
            <a:chExt cx="2202074" cy="1659692"/>
          </a:xfrm>
          <a:solidFill>
            <a:schemeClr val="bg1"/>
          </a:solidFill>
        </p:grpSpPr>
        <p:sp>
          <p:nvSpPr>
            <p:cNvPr id="127" name="テキスト ボックス 126">
              <a:extLst>
                <a:ext uri="{FF2B5EF4-FFF2-40B4-BE49-F238E27FC236}">
                  <a16:creationId xmlns:a16="http://schemas.microsoft.com/office/drawing/2014/main" id="{A4642764-A70D-1E9D-5C0F-1B1D212CA0D9}"/>
                </a:ext>
              </a:extLst>
            </p:cNvPr>
            <p:cNvSpPr txBox="1"/>
            <p:nvPr/>
          </p:nvSpPr>
          <p:spPr>
            <a:xfrm>
              <a:off x="6260232" y="1547626"/>
              <a:ext cx="2202074" cy="1069726"/>
            </a:xfrm>
            <a:custGeom>
              <a:avLst/>
              <a:gdLst/>
              <a:ahLst/>
              <a:cxnLst/>
              <a:rect l="l" t="t" r="r" b="b"/>
              <a:pathLst>
                <a:path w="1025723" h="498277">
                  <a:moveTo>
                    <a:pt x="183356" y="94655"/>
                  </a:moveTo>
                  <a:cubicBezTo>
                    <a:pt x="130175" y="95052"/>
                    <a:pt x="103584" y="125809"/>
                    <a:pt x="103584" y="186928"/>
                  </a:cubicBezTo>
                  <a:cubicBezTo>
                    <a:pt x="103584" y="207566"/>
                    <a:pt x="103584" y="228203"/>
                    <a:pt x="103584" y="248841"/>
                  </a:cubicBezTo>
                  <a:cubicBezTo>
                    <a:pt x="103584" y="269478"/>
                    <a:pt x="103584" y="290116"/>
                    <a:pt x="103584" y="310753"/>
                  </a:cubicBezTo>
                  <a:cubicBezTo>
                    <a:pt x="103584" y="372666"/>
                    <a:pt x="130373" y="403622"/>
                    <a:pt x="183952" y="403622"/>
                  </a:cubicBezTo>
                  <a:cubicBezTo>
                    <a:pt x="201811" y="403622"/>
                    <a:pt x="219671"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7" y="94655"/>
                    <a:pt x="254595" y="94655"/>
                    <a:pt x="237530" y="94655"/>
                  </a:cubicBezTo>
                  <a:cubicBezTo>
                    <a:pt x="219273" y="94655"/>
                    <a:pt x="201216" y="94655"/>
                    <a:pt x="183356" y="94655"/>
                  </a:cubicBezTo>
                  <a:close/>
                  <a:moveTo>
                    <a:pt x="673298" y="0"/>
                  </a:moveTo>
                  <a:cubicBezTo>
                    <a:pt x="719336" y="0"/>
                    <a:pt x="757833" y="0"/>
                    <a:pt x="788789" y="0"/>
                  </a:cubicBezTo>
                  <a:cubicBezTo>
                    <a:pt x="819745" y="0"/>
                    <a:pt x="858639" y="0"/>
                    <a:pt x="905470" y="0"/>
                  </a:cubicBezTo>
                  <a:cubicBezTo>
                    <a:pt x="982067" y="397"/>
                    <a:pt x="1020366" y="34727"/>
                    <a:pt x="1020366" y="102989"/>
                  </a:cubicBezTo>
                  <a:cubicBezTo>
                    <a:pt x="1020366" y="120055"/>
                    <a:pt x="1020366" y="133549"/>
                    <a:pt x="1020366" y="143470"/>
                  </a:cubicBezTo>
                  <a:cubicBezTo>
                    <a:pt x="1020366" y="181174"/>
                    <a:pt x="1002903" y="212130"/>
                    <a:pt x="967978" y="236339"/>
                  </a:cubicBezTo>
                  <a:cubicBezTo>
                    <a:pt x="1006475" y="258564"/>
                    <a:pt x="1025723" y="293092"/>
                    <a:pt x="1025723" y="339924"/>
                  </a:cubicBezTo>
                  <a:cubicBezTo>
                    <a:pt x="1025723" y="350639"/>
                    <a:pt x="1025723" y="366316"/>
                    <a:pt x="1025723" y="386953"/>
                  </a:cubicBezTo>
                  <a:cubicBezTo>
                    <a:pt x="1025723" y="461169"/>
                    <a:pt x="987425" y="498277"/>
                    <a:pt x="910828" y="498277"/>
                  </a:cubicBezTo>
                  <a:cubicBezTo>
                    <a:pt x="860822" y="498277"/>
                    <a:pt x="820142" y="498277"/>
                    <a:pt x="788789" y="498277"/>
                  </a:cubicBezTo>
                  <a:cubicBezTo>
                    <a:pt x="757039" y="498277"/>
                    <a:pt x="714970" y="498277"/>
                    <a:pt x="662583" y="498277"/>
                  </a:cubicBezTo>
                  <a:cubicBezTo>
                    <a:pt x="588367" y="498277"/>
                    <a:pt x="551259" y="462558"/>
                    <a:pt x="551259" y="391120"/>
                  </a:cubicBezTo>
                  <a:cubicBezTo>
                    <a:pt x="551259" y="357783"/>
                    <a:pt x="551259" y="335558"/>
                    <a:pt x="551259" y="324445"/>
                  </a:cubicBezTo>
                  <a:lnTo>
                    <a:pt x="653058" y="324445"/>
                  </a:lnTo>
                  <a:cubicBezTo>
                    <a:pt x="653058" y="329605"/>
                    <a:pt x="653058" y="342503"/>
                    <a:pt x="653058" y="363141"/>
                  </a:cubicBezTo>
                  <a:cubicBezTo>
                    <a:pt x="653454" y="390128"/>
                    <a:pt x="665758" y="403622"/>
                    <a:pt x="689967" y="403622"/>
                  </a:cubicBezTo>
                  <a:cubicBezTo>
                    <a:pt x="737592" y="403622"/>
                    <a:pt x="770533" y="403622"/>
                    <a:pt x="788789" y="403622"/>
                  </a:cubicBezTo>
                  <a:cubicBezTo>
                    <a:pt x="806648" y="403622"/>
                    <a:pt x="839589" y="403622"/>
                    <a:pt x="887611" y="403622"/>
                  </a:cubicBezTo>
                  <a:cubicBezTo>
                    <a:pt x="911820" y="403225"/>
                    <a:pt x="923925" y="388541"/>
                    <a:pt x="923925" y="359569"/>
                  </a:cubicBezTo>
                  <a:cubicBezTo>
                    <a:pt x="923925" y="350441"/>
                    <a:pt x="923925" y="343892"/>
                    <a:pt x="923925" y="339924"/>
                  </a:cubicBezTo>
                  <a:cubicBezTo>
                    <a:pt x="923925" y="335955"/>
                    <a:pt x="923925" y="332581"/>
                    <a:pt x="923925" y="329803"/>
                  </a:cubicBezTo>
                  <a:cubicBezTo>
                    <a:pt x="923925" y="303609"/>
                    <a:pt x="910233" y="290513"/>
                    <a:pt x="882848" y="290513"/>
                  </a:cubicBezTo>
                  <a:cubicBezTo>
                    <a:pt x="852686" y="290513"/>
                    <a:pt x="829072" y="290513"/>
                    <a:pt x="812006" y="290513"/>
                  </a:cubicBezTo>
                  <a:cubicBezTo>
                    <a:pt x="804068" y="290513"/>
                    <a:pt x="796329" y="290513"/>
                    <a:pt x="788789" y="290513"/>
                  </a:cubicBezTo>
                  <a:lnTo>
                    <a:pt x="677466" y="290513"/>
                  </a:lnTo>
                  <a:lnTo>
                    <a:pt x="677466" y="195858"/>
                  </a:lnTo>
                  <a:lnTo>
                    <a:pt x="788789" y="195858"/>
                  </a:lnTo>
                  <a:cubicBezTo>
                    <a:pt x="820936" y="195858"/>
                    <a:pt x="854472" y="195858"/>
                    <a:pt x="889397" y="195858"/>
                  </a:cubicBezTo>
                  <a:cubicBezTo>
                    <a:pt x="908843" y="195461"/>
                    <a:pt x="918567" y="183753"/>
                    <a:pt x="918567" y="160734"/>
                  </a:cubicBezTo>
                  <a:cubicBezTo>
                    <a:pt x="918567" y="154385"/>
                    <a:pt x="918567" y="148630"/>
                    <a:pt x="918567" y="143470"/>
                  </a:cubicBezTo>
                  <a:cubicBezTo>
                    <a:pt x="918567" y="136724"/>
                    <a:pt x="918567" y="130770"/>
                    <a:pt x="918567" y="125611"/>
                  </a:cubicBezTo>
                  <a:cubicBezTo>
                    <a:pt x="918567" y="104974"/>
                    <a:pt x="910233" y="94655"/>
                    <a:pt x="893564" y="94655"/>
                  </a:cubicBezTo>
                  <a:cubicBezTo>
                    <a:pt x="840780" y="94655"/>
                    <a:pt x="805854" y="94655"/>
                    <a:pt x="788789" y="94655"/>
                  </a:cubicBezTo>
                  <a:cubicBezTo>
                    <a:pt x="770930" y="94655"/>
                    <a:pt x="739775" y="94655"/>
                    <a:pt x="695325" y="94655"/>
                  </a:cubicBezTo>
                  <a:cubicBezTo>
                    <a:pt x="670718" y="94655"/>
                    <a:pt x="658416" y="108942"/>
                    <a:pt x="658416" y="137517"/>
                  </a:cubicBezTo>
                  <a:cubicBezTo>
                    <a:pt x="658416" y="143867"/>
                    <a:pt x="658416" y="150217"/>
                    <a:pt x="658416" y="156567"/>
                  </a:cubicBezTo>
                  <a:lnTo>
                    <a:pt x="556617" y="156567"/>
                  </a:lnTo>
                  <a:cubicBezTo>
                    <a:pt x="556617" y="145852"/>
                    <a:pt x="556617" y="128984"/>
                    <a:pt x="556617" y="105966"/>
                  </a:cubicBezTo>
                  <a:cubicBezTo>
                    <a:pt x="556617" y="35322"/>
                    <a:pt x="595511" y="0"/>
                    <a:pt x="673298" y="0"/>
                  </a:cubicBez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4" y="498277"/>
                    <a:pt x="268882" y="498277"/>
                    <a:pt x="237530" y="498277"/>
                  </a:cubicBezTo>
                  <a:cubicBezTo>
                    <a:pt x="205383" y="498277"/>
                    <a:pt x="173632" y="498277"/>
                    <a:pt x="142280" y="498277"/>
                  </a:cubicBezTo>
                  <a:cubicBezTo>
                    <a:pt x="47426" y="498277"/>
                    <a:pt x="0" y="448270"/>
                    <a:pt x="0" y="348258"/>
                  </a:cubicBezTo>
                  <a:cubicBezTo>
                    <a:pt x="0" y="314524"/>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28" name="テキスト ボックス 127">
              <a:extLst>
                <a:ext uri="{FF2B5EF4-FFF2-40B4-BE49-F238E27FC236}">
                  <a16:creationId xmlns:a16="http://schemas.microsoft.com/office/drawing/2014/main" id="{C73F64FB-1792-2479-224F-CBF2F5B068AD}"/>
                </a:ext>
              </a:extLst>
            </p:cNvPr>
            <p:cNvSpPr txBox="1"/>
            <p:nvPr/>
          </p:nvSpPr>
          <p:spPr>
            <a:xfrm>
              <a:off x="6263411"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sp>
        <p:nvSpPr>
          <p:cNvPr id="129" name="四角形: 角を丸くする 128">
            <a:extLst>
              <a:ext uri="{FF2B5EF4-FFF2-40B4-BE49-F238E27FC236}">
                <a16:creationId xmlns:a16="http://schemas.microsoft.com/office/drawing/2014/main" id="{53274A92-7BD2-4936-58BD-A2A316A57AC6}"/>
              </a:ext>
            </a:extLst>
          </p:cNvPr>
          <p:cNvSpPr/>
          <p:nvPr/>
        </p:nvSpPr>
        <p:spPr>
          <a:xfrm>
            <a:off x="5606496" y="8598995"/>
            <a:ext cx="350159" cy="262348"/>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0" name="グループ化 129">
            <a:extLst>
              <a:ext uri="{FF2B5EF4-FFF2-40B4-BE49-F238E27FC236}">
                <a16:creationId xmlns:a16="http://schemas.microsoft.com/office/drawing/2014/main" id="{0FA553B8-09E7-BDAC-409F-4B7F71287A14}"/>
              </a:ext>
            </a:extLst>
          </p:cNvPr>
          <p:cNvGrpSpPr/>
          <p:nvPr/>
        </p:nvGrpSpPr>
        <p:grpSpPr>
          <a:xfrm>
            <a:off x="5674998" y="8647546"/>
            <a:ext cx="213155" cy="160653"/>
            <a:chOff x="13195063" y="957660"/>
            <a:chExt cx="2202074" cy="1659692"/>
          </a:xfrm>
          <a:solidFill>
            <a:schemeClr val="bg1"/>
          </a:solidFill>
        </p:grpSpPr>
        <p:sp>
          <p:nvSpPr>
            <p:cNvPr id="131" name="テキスト ボックス 130">
              <a:extLst>
                <a:ext uri="{FF2B5EF4-FFF2-40B4-BE49-F238E27FC236}">
                  <a16:creationId xmlns:a16="http://schemas.microsoft.com/office/drawing/2014/main" id="{4D204213-A9D8-0691-66F0-16FF25E5B015}"/>
                </a:ext>
              </a:extLst>
            </p:cNvPr>
            <p:cNvSpPr txBox="1"/>
            <p:nvPr/>
          </p:nvSpPr>
          <p:spPr>
            <a:xfrm>
              <a:off x="13195063" y="1547626"/>
              <a:ext cx="2202074" cy="1069726"/>
            </a:xfrm>
            <a:custGeom>
              <a:avLst/>
              <a:gdLst/>
              <a:ahLst/>
              <a:cxnLst/>
              <a:rect l="l" t="t" r="r" b="b"/>
              <a:pathLst>
                <a:path w="1025723" h="498277">
                  <a:moveTo>
                    <a:pt x="867966" y="126206"/>
                  </a:moveTo>
                  <a:lnTo>
                    <a:pt x="652463" y="325636"/>
                  </a:lnTo>
                  <a:lnTo>
                    <a:pt x="867966" y="325636"/>
                  </a:lnTo>
                  <a:close/>
                  <a:moveTo>
                    <a:pt x="183356" y="94655"/>
                  </a:moveTo>
                  <a:cubicBezTo>
                    <a:pt x="130175" y="95052"/>
                    <a:pt x="103584" y="125809"/>
                    <a:pt x="103584" y="186928"/>
                  </a:cubicBezTo>
                  <a:cubicBezTo>
                    <a:pt x="103584" y="207566"/>
                    <a:pt x="103584" y="228203"/>
                    <a:pt x="103584" y="248841"/>
                  </a:cubicBezTo>
                  <a:cubicBezTo>
                    <a:pt x="103584" y="269478"/>
                    <a:pt x="103584" y="290116"/>
                    <a:pt x="103584" y="310753"/>
                  </a:cubicBezTo>
                  <a:cubicBezTo>
                    <a:pt x="103584" y="372666"/>
                    <a:pt x="130373" y="403622"/>
                    <a:pt x="183952" y="403622"/>
                  </a:cubicBezTo>
                  <a:cubicBezTo>
                    <a:pt x="201811" y="403622"/>
                    <a:pt x="219671"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7" y="94655"/>
                    <a:pt x="254595" y="94655"/>
                    <a:pt x="237530" y="94655"/>
                  </a:cubicBezTo>
                  <a:cubicBezTo>
                    <a:pt x="219273" y="94655"/>
                    <a:pt x="201216" y="94655"/>
                    <a:pt x="183356" y="94655"/>
                  </a:cubicBezTo>
                  <a:close/>
                  <a:moveTo>
                    <a:pt x="860822" y="0"/>
                  </a:moveTo>
                  <a:lnTo>
                    <a:pt x="967978" y="0"/>
                  </a:lnTo>
                  <a:lnTo>
                    <a:pt x="967978" y="325636"/>
                  </a:lnTo>
                  <a:lnTo>
                    <a:pt x="1025723" y="325636"/>
                  </a:lnTo>
                  <a:lnTo>
                    <a:pt x="1025723" y="420291"/>
                  </a:lnTo>
                  <a:lnTo>
                    <a:pt x="967978" y="420291"/>
                  </a:lnTo>
                  <a:lnTo>
                    <a:pt x="967978" y="498277"/>
                  </a:lnTo>
                  <a:lnTo>
                    <a:pt x="867966" y="498277"/>
                  </a:lnTo>
                  <a:lnTo>
                    <a:pt x="867966" y="420291"/>
                  </a:lnTo>
                  <a:lnTo>
                    <a:pt x="545306" y="420291"/>
                  </a:lnTo>
                  <a:lnTo>
                    <a:pt x="545306" y="292299"/>
                  </a:ln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4" y="498277"/>
                    <a:pt x="268882" y="498277"/>
                    <a:pt x="237530" y="498277"/>
                  </a:cubicBezTo>
                  <a:cubicBezTo>
                    <a:pt x="205383" y="498277"/>
                    <a:pt x="173632" y="498277"/>
                    <a:pt x="142280" y="498277"/>
                  </a:cubicBezTo>
                  <a:cubicBezTo>
                    <a:pt x="47426" y="498277"/>
                    <a:pt x="0" y="448270"/>
                    <a:pt x="0" y="348258"/>
                  </a:cubicBezTo>
                  <a:cubicBezTo>
                    <a:pt x="0" y="314524"/>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32" name="テキスト ボックス 131">
              <a:extLst>
                <a:ext uri="{FF2B5EF4-FFF2-40B4-BE49-F238E27FC236}">
                  <a16:creationId xmlns:a16="http://schemas.microsoft.com/office/drawing/2014/main" id="{CE456CED-570A-B972-18E7-7D6E2743E8CF}"/>
                </a:ext>
              </a:extLst>
            </p:cNvPr>
            <p:cNvSpPr txBox="1"/>
            <p:nvPr/>
          </p:nvSpPr>
          <p:spPr>
            <a:xfrm>
              <a:off x="13198242"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pic>
        <p:nvPicPr>
          <p:cNvPr id="133" name="図 132">
            <a:extLst>
              <a:ext uri="{FF2B5EF4-FFF2-40B4-BE49-F238E27FC236}">
                <a16:creationId xmlns:a16="http://schemas.microsoft.com/office/drawing/2014/main" id="{CBECF604-5C71-807A-5626-7AA5C401CE2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61327" y="8898001"/>
            <a:ext cx="1584353" cy="1056236"/>
          </a:xfrm>
          <a:prstGeom prst="rect">
            <a:avLst/>
          </a:prstGeom>
        </p:spPr>
      </p:pic>
      <p:sp>
        <p:nvSpPr>
          <p:cNvPr id="134" name="テキスト ボックス 133">
            <a:extLst>
              <a:ext uri="{FF2B5EF4-FFF2-40B4-BE49-F238E27FC236}">
                <a16:creationId xmlns:a16="http://schemas.microsoft.com/office/drawing/2014/main" id="{11697691-D1EF-B61B-0A77-15202D2E5E2A}"/>
              </a:ext>
            </a:extLst>
          </p:cNvPr>
          <p:cNvSpPr txBox="1"/>
          <p:nvPr/>
        </p:nvSpPr>
        <p:spPr>
          <a:xfrm>
            <a:off x="2673203" y="9339662"/>
            <a:ext cx="602764" cy="214504"/>
          </a:xfrm>
          <a:custGeom>
            <a:avLst/>
            <a:gdLst/>
            <a:ahLst/>
            <a:cxnLst/>
            <a:rect l="l" t="t" r="r" b="b"/>
            <a:pathLst>
              <a:path w="1339183" h="476571">
                <a:moveTo>
                  <a:pt x="581888" y="102239"/>
                </a:moveTo>
                <a:lnTo>
                  <a:pt x="581888" y="228192"/>
                </a:lnTo>
                <a:lnTo>
                  <a:pt x="688710" y="228192"/>
                </a:lnTo>
                <a:cubicBezTo>
                  <a:pt x="703795" y="228239"/>
                  <a:pt x="716633" y="223084"/>
                  <a:pt x="727222" y="212729"/>
                </a:cubicBezTo>
                <a:cubicBezTo>
                  <a:pt x="737810" y="202373"/>
                  <a:pt x="743339" y="186535"/>
                  <a:pt x="743807" y="165215"/>
                </a:cubicBezTo>
                <a:cubicBezTo>
                  <a:pt x="743550" y="146109"/>
                  <a:pt x="738443" y="130904"/>
                  <a:pt x="728487" y="119600"/>
                </a:cubicBezTo>
                <a:cubicBezTo>
                  <a:pt x="718530" y="108295"/>
                  <a:pt x="705271" y="102509"/>
                  <a:pt x="688710" y="102239"/>
                </a:cubicBezTo>
                <a:close/>
                <a:moveTo>
                  <a:pt x="924516" y="12393"/>
                </a:moveTo>
                <a:lnTo>
                  <a:pt x="1036841" y="12393"/>
                </a:lnTo>
                <a:lnTo>
                  <a:pt x="1036841" y="294505"/>
                </a:lnTo>
                <a:cubicBezTo>
                  <a:pt x="1037239" y="316457"/>
                  <a:pt x="1042376" y="333808"/>
                  <a:pt x="1052248" y="346560"/>
                </a:cubicBezTo>
                <a:cubicBezTo>
                  <a:pt x="1062121" y="359312"/>
                  <a:pt x="1074337" y="368380"/>
                  <a:pt x="1088894" y="373764"/>
                </a:cubicBezTo>
                <a:cubicBezTo>
                  <a:pt x="1103452" y="379148"/>
                  <a:pt x="1117958" y="381764"/>
                  <a:pt x="1132411" y="381611"/>
                </a:cubicBezTo>
                <a:cubicBezTo>
                  <a:pt x="1143842" y="381868"/>
                  <a:pt x="1156835" y="379668"/>
                  <a:pt x="1171389" y="375013"/>
                </a:cubicBezTo>
                <a:cubicBezTo>
                  <a:pt x="1185944" y="370358"/>
                  <a:pt x="1198687" y="361706"/>
                  <a:pt x="1209618" y="349058"/>
                </a:cubicBezTo>
                <a:cubicBezTo>
                  <a:pt x="1220549" y="336410"/>
                  <a:pt x="1226296" y="318226"/>
                  <a:pt x="1226858" y="294505"/>
                </a:cubicBezTo>
                <a:lnTo>
                  <a:pt x="1226858" y="12393"/>
                </a:lnTo>
                <a:lnTo>
                  <a:pt x="1339183" y="12393"/>
                </a:lnTo>
                <a:lnTo>
                  <a:pt x="1339183" y="288885"/>
                </a:lnTo>
                <a:cubicBezTo>
                  <a:pt x="1338799" y="334889"/>
                  <a:pt x="1329520" y="371663"/>
                  <a:pt x="1311348" y="399207"/>
                </a:cubicBezTo>
                <a:cubicBezTo>
                  <a:pt x="1293176" y="426750"/>
                  <a:pt x="1268414" y="446584"/>
                  <a:pt x="1237064" y="458708"/>
                </a:cubicBezTo>
                <a:cubicBezTo>
                  <a:pt x="1205713" y="470833"/>
                  <a:pt x="1170080" y="476768"/>
                  <a:pt x="1130162" y="476515"/>
                </a:cubicBezTo>
                <a:cubicBezTo>
                  <a:pt x="1100368" y="477132"/>
                  <a:pt x="1069770" y="472653"/>
                  <a:pt x="1038368" y="463076"/>
                </a:cubicBezTo>
                <a:cubicBezTo>
                  <a:pt x="1006967" y="453500"/>
                  <a:pt x="980375" y="435122"/>
                  <a:pt x="958592" y="407942"/>
                </a:cubicBezTo>
                <a:cubicBezTo>
                  <a:pt x="936810" y="380763"/>
                  <a:pt x="925451" y="341077"/>
                  <a:pt x="924516" y="288885"/>
                </a:cubicBezTo>
                <a:close/>
                <a:moveTo>
                  <a:pt x="469002" y="12393"/>
                </a:moveTo>
                <a:lnTo>
                  <a:pt x="704451" y="12393"/>
                </a:lnTo>
                <a:cubicBezTo>
                  <a:pt x="732030" y="12414"/>
                  <a:pt x="757598" y="18238"/>
                  <a:pt x="781154" y="29867"/>
                </a:cubicBezTo>
                <a:cubicBezTo>
                  <a:pt x="804711" y="41495"/>
                  <a:pt x="823741" y="58806"/>
                  <a:pt x="838244" y="81800"/>
                </a:cubicBezTo>
                <a:cubicBezTo>
                  <a:pt x="852748" y="104794"/>
                  <a:pt x="860209" y="133349"/>
                  <a:pt x="860628" y="167464"/>
                </a:cubicBezTo>
                <a:cubicBezTo>
                  <a:pt x="860614" y="195159"/>
                  <a:pt x="854776" y="220329"/>
                  <a:pt x="843112" y="242975"/>
                </a:cubicBezTo>
                <a:cubicBezTo>
                  <a:pt x="831448" y="265622"/>
                  <a:pt x="814040" y="283709"/>
                  <a:pt x="790889" y="297237"/>
                </a:cubicBezTo>
                <a:cubicBezTo>
                  <a:pt x="767738" y="310765"/>
                  <a:pt x="738926" y="317698"/>
                  <a:pt x="704451" y="318038"/>
                </a:cubicBezTo>
                <a:lnTo>
                  <a:pt x="581888" y="318038"/>
                </a:lnTo>
                <a:lnTo>
                  <a:pt x="581888" y="464151"/>
                </a:lnTo>
                <a:lnTo>
                  <a:pt x="469002" y="464151"/>
                </a:lnTo>
                <a:close/>
                <a:moveTo>
                  <a:pt x="209546" y="30"/>
                </a:moveTo>
                <a:cubicBezTo>
                  <a:pt x="234298" y="-421"/>
                  <a:pt x="260475" y="4287"/>
                  <a:pt x="288078" y="14155"/>
                </a:cubicBezTo>
                <a:cubicBezTo>
                  <a:pt x="315680" y="24023"/>
                  <a:pt x="340067" y="41757"/>
                  <a:pt x="361238" y="67357"/>
                </a:cubicBezTo>
                <a:cubicBezTo>
                  <a:pt x="382410" y="92958"/>
                  <a:pt x="395723" y="129131"/>
                  <a:pt x="401180" y="175878"/>
                </a:cubicBezTo>
                <a:lnTo>
                  <a:pt x="288785" y="175878"/>
                </a:lnTo>
                <a:cubicBezTo>
                  <a:pt x="283610" y="145699"/>
                  <a:pt x="273729" y="124550"/>
                  <a:pt x="259142" y="112429"/>
                </a:cubicBezTo>
                <a:cubicBezTo>
                  <a:pt x="244553" y="100309"/>
                  <a:pt x="227647" y="94477"/>
                  <a:pt x="208423" y="94934"/>
                </a:cubicBezTo>
                <a:cubicBezTo>
                  <a:pt x="182177" y="95669"/>
                  <a:pt x="162486" y="104191"/>
                  <a:pt x="149353" y="120499"/>
                </a:cubicBezTo>
                <a:cubicBezTo>
                  <a:pt x="136220" y="136807"/>
                  <a:pt x="127519" y="156488"/>
                  <a:pt x="123252" y="179542"/>
                </a:cubicBezTo>
                <a:cubicBezTo>
                  <a:pt x="118986" y="202595"/>
                  <a:pt x="117029" y="224608"/>
                  <a:pt x="117383" y="245580"/>
                </a:cubicBezTo>
                <a:cubicBezTo>
                  <a:pt x="117189" y="254051"/>
                  <a:pt x="117929" y="265671"/>
                  <a:pt x="119604" y="280439"/>
                </a:cubicBezTo>
                <a:cubicBezTo>
                  <a:pt x="121280" y="295208"/>
                  <a:pt x="125058" y="310359"/>
                  <a:pt x="130940" y="325892"/>
                </a:cubicBezTo>
                <a:cubicBezTo>
                  <a:pt x="136822" y="341424"/>
                  <a:pt x="145975" y="354572"/>
                  <a:pt x="158398" y="365336"/>
                </a:cubicBezTo>
                <a:cubicBezTo>
                  <a:pt x="170822" y="376100"/>
                  <a:pt x="187684" y="381712"/>
                  <a:pt x="208985" y="382173"/>
                </a:cubicBezTo>
                <a:cubicBezTo>
                  <a:pt x="233320" y="381413"/>
                  <a:pt x="251275" y="375063"/>
                  <a:pt x="262851" y="363124"/>
                </a:cubicBezTo>
                <a:cubicBezTo>
                  <a:pt x="274427" y="351184"/>
                  <a:pt x="281976" y="338214"/>
                  <a:pt x="285496" y="324213"/>
                </a:cubicBezTo>
                <a:cubicBezTo>
                  <a:pt x="289018" y="310212"/>
                  <a:pt x="290863" y="299740"/>
                  <a:pt x="291033" y="292797"/>
                </a:cubicBezTo>
                <a:lnTo>
                  <a:pt x="403428" y="292797"/>
                </a:lnTo>
                <a:cubicBezTo>
                  <a:pt x="402878" y="305433"/>
                  <a:pt x="400325" y="320633"/>
                  <a:pt x="395771" y="338396"/>
                </a:cubicBezTo>
                <a:cubicBezTo>
                  <a:pt x="391217" y="356160"/>
                  <a:pt x="381218" y="376555"/>
                  <a:pt x="365776" y="399582"/>
                </a:cubicBezTo>
                <a:cubicBezTo>
                  <a:pt x="353061" y="419002"/>
                  <a:pt x="333954" y="436457"/>
                  <a:pt x="308454" y="451947"/>
                </a:cubicBezTo>
                <a:cubicBezTo>
                  <a:pt x="282955" y="467436"/>
                  <a:pt x="249798" y="475625"/>
                  <a:pt x="208985" y="476515"/>
                </a:cubicBezTo>
                <a:cubicBezTo>
                  <a:pt x="167312" y="476235"/>
                  <a:pt x="130855" y="466437"/>
                  <a:pt x="99614" y="447121"/>
                </a:cubicBezTo>
                <a:cubicBezTo>
                  <a:pt x="68372" y="427806"/>
                  <a:pt x="44030" y="400652"/>
                  <a:pt x="26587" y="365660"/>
                </a:cubicBezTo>
                <a:cubicBezTo>
                  <a:pt x="9143" y="330668"/>
                  <a:pt x="281" y="289517"/>
                  <a:pt x="0" y="242207"/>
                </a:cubicBezTo>
                <a:cubicBezTo>
                  <a:pt x="204" y="195508"/>
                  <a:pt x="8783" y="154010"/>
                  <a:pt x="25734" y="117713"/>
                </a:cubicBezTo>
                <a:cubicBezTo>
                  <a:pt x="42685" y="81416"/>
                  <a:pt x="66785" y="52833"/>
                  <a:pt x="98033" y="31963"/>
                </a:cubicBezTo>
                <a:cubicBezTo>
                  <a:pt x="129281" y="11093"/>
                  <a:pt x="166452" y="449"/>
                  <a:pt x="209546" y="30"/>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35" name="テキスト ボックス 134">
            <a:extLst>
              <a:ext uri="{FF2B5EF4-FFF2-40B4-BE49-F238E27FC236}">
                <a16:creationId xmlns:a16="http://schemas.microsoft.com/office/drawing/2014/main" id="{8F80D810-0D57-95E1-82FF-7D06AE4B799A}"/>
              </a:ext>
            </a:extLst>
          </p:cNvPr>
          <p:cNvSpPr txBox="1"/>
          <p:nvPr/>
        </p:nvSpPr>
        <p:spPr>
          <a:xfrm>
            <a:off x="2498392" y="8615684"/>
            <a:ext cx="1222877" cy="261610"/>
          </a:xfrm>
          <a:prstGeom prst="rect">
            <a:avLst/>
          </a:prstGeom>
          <a:noFill/>
          <a:ln>
            <a:noFill/>
          </a:ln>
        </p:spPr>
        <p:txBody>
          <a:bodyPr wrap="square" rtlCol="0">
            <a:spAutoFit/>
          </a:bodyPr>
          <a:lstStyle/>
          <a:p>
            <a:r>
              <a:rPr kumimoji="1" lang="ja-JP" altLang="en-US"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rPr>
              <a:t>演算処理能力</a:t>
            </a:r>
            <a:endParaRPr kumimoji="1" lang="en-US" altLang="ja-JP"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endParaRPr>
          </a:p>
        </p:txBody>
      </p:sp>
      <p:sp>
        <p:nvSpPr>
          <p:cNvPr id="136" name="テキスト ボックス 135">
            <a:extLst>
              <a:ext uri="{FF2B5EF4-FFF2-40B4-BE49-F238E27FC236}">
                <a16:creationId xmlns:a16="http://schemas.microsoft.com/office/drawing/2014/main" id="{6210D13B-5DD6-CCD4-86F9-86CE1F4AEF45}"/>
              </a:ext>
            </a:extLst>
          </p:cNvPr>
          <p:cNvSpPr txBox="1"/>
          <p:nvPr/>
        </p:nvSpPr>
        <p:spPr>
          <a:xfrm>
            <a:off x="3865808" y="9949462"/>
            <a:ext cx="1584353" cy="523220"/>
          </a:xfrm>
          <a:prstGeom prst="rect">
            <a:avLst/>
          </a:prstGeom>
          <a:noFill/>
          <a:ln>
            <a:noFill/>
          </a:ln>
        </p:spPr>
        <p:txBody>
          <a:bodyPr wrap="square" rtlCol="0">
            <a:spAutoFit/>
          </a:bodyPr>
          <a:lstStyle/>
          <a:p>
            <a:r>
              <a:rPr kumimoji="1" lang="en-US" altLang="ja-JP"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OpenGL4.1</a:t>
            </a:r>
            <a:r>
              <a:rPr kumimoji="1" lang="ja-JP" altLang="en-US"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に対応していて、大容量の</a:t>
            </a:r>
            <a:r>
              <a:rPr kumimoji="1" lang="en-US" altLang="ja-JP"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GPU</a:t>
            </a:r>
            <a:r>
              <a:rPr kumimoji="1" lang="ja-JP" altLang="en-US"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メモリを内蔵しているグラフィックボードも搭載している必要があります。</a:t>
            </a:r>
            <a:endParaRPr kumimoji="1" lang="en-US" altLang="ja-JP"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endParaRPr>
          </a:p>
        </p:txBody>
      </p:sp>
      <p:pic>
        <p:nvPicPr>
          <p:cNvPr id="137" name="図 136">
            <a:extLst>
              <a:ext uri="{FF2B5EF4-FFF2-40B4-BE49-F238E27FC236}">
                <a16:creationId xmlns:a16="http://schemas.microsoft.com/office/drawing/2014/main" id="{CB028DE4-196E-AC08-D385-627F589996F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0703" y="8898001"/>
            <a:ext cx="1584353" cy="1056236"/>
          </a:xfrm>
          <a:prstGeom prst="rect">
            <a:avLst/>
          </a:prstGeom>
        </p:spPr>
      </p:pic>
      <p:sp>
        <p:nvSpPr>
          <p:cNvPr id="138" name="テキスト ボックス 137">
            <a:extLst>
              <a:ext uri="{FF2B5EF4-FFF2-40B4-BE49-F238E27FC236}">
                <a16:creationId xmlns:a16="http://schemas.microsoft.com/office/drawing/2014/main" id="{126EDF1F-B23E-9AB8-CD5B-CDF5A9EE8449}"/>
              </a:ext>
            </a:extLst>
          </p:cNvPr>
          <p:cNvSpPr txBox="1"/>
          <p:nvPr/>
        </p:nvSpPr>
        <p:spPr>
          <a:xfrm>
            <a:off x="884887" y="9332963"/>
            <a:ext cx="702678" cy="227903"/>
          </a:xfrm>
          <a:custGeom>
            <a:avLst/>
            <a:gdLst/>
            <a:ahLst/>
            <a:cxnLst/>
            <a:rect l="l" t="t" r="r" b="b"/>
            <a:pathLst>
              <a:path w="1561167" h="506339">
                <a:moveTo>
                  <a:pt x="610868" y="20231"/>
                </a:moveTo>
                <a:lnTo>
                  <a:pt x="999192" y="20231"/>
                </a:lnTo>
                <a:lnTo>
                  <a:pt x="999192" y="111271"/>
                </a:lnTo>
                <a:lnTo>
                  <a:pt x="830037" y="111271"/>
                </a:lnTo>
                <a:lnTo>
                  <a:pt x="830037" y="184328"/>
                </a:lnTo>
                <a:lnTo>
                  <a:pt x="1048084" y="184328"/>
                </a:lnTo>
                <a:lnTo>
                  <a:pt x="1048084" y="274806"/>
                </a:lnTo>
                <a:lnTo>
                  <a:pt x="830037" y="274806"/>
                </a:lnTo>
                <a:lnTo>
                  <a:pt x="830037" y="343929"/>
                </a:lnTo>
                <a:cubicBezTo>
                  <a:pt x="829124" y="362720"/>
                  <a:pt x="831934" y="374872"/>
                  <a:pt x="838467" y="380387"/>
                </a:cubicBezTo>
                <a:cubicBezTo>
                  <a:pt x="845000" y="385901"/>
                  <a:pt x="860736" y="388360"/>
                  <a:pt x="885673" y="387763"/>
                </a:cubicBezTo>
                <a:cubicBezTo>
                  <a:pt x="918397" y="387681"/>
                  <a:pt x="946237" y="387142"/>
                  <a:pt x="969196" y="386147"/>
                </a:cubicBezTo>
                <a:cubicBezTo>
                  <a:pt x="992155" y="385152"/>
                  <a:pt x="1011146" y="384192"/>
                  <a:pt x="1026167" y="383267"/>
                </a:cubicBezTo>
                <a:cubicBezTo>
                  <a:pt x="1025612" y="397517"/>
                  <a:pt x="1025223" y="409354"/>
                  <a:pt x="1025001" y="418775"/>
                </a:cubicBezTo>
                <a:cubicBezTo>
                  <a:pt x="1024779" y="428197"/>
                  <a:pt x="1024682" y="437369"/>
                  <a:pt x="1024710" y="446291"/>
                </a:cubicBezTo>
                <a:cubicBezTo>
                  <a:pt x="1024738" y="455213"/>
                  <a:pt x="1024849" y="466051"/>
                  <a:pt x="1025043" y="478803"/>
                </a:cubicBezTo>
                <a:cubicBezTo>
                  <a:pt x="1013228" y="479101"/>
                  <a:pt x="996712" y="479347"/>
                  <a:pt x="975493" y="479540"/>
                </a:cubicBezTo>
                <a:cubicBezTo>
                  <a:pt x="954273" y="479733"/>
                  <a:pt x="931803" y="479768"/>
                  <a:pt x="908082" y="479645"/>
                </a:cubicBezTo>
                <a:cubicBezTo>
                  <a:pt x="884360" y="479523"/>
                  <a:pt x="862838" y="479136"/>
                  <a:pt x="843516" y="478486"/>
                </a:cubicBezTo>
                <a:cubicBezTo>
                  <a:pt x="824194" y="477837"/>
                  <a:pt x="810522" y="476818"/>
                  <a:pt x="802501" y="475431"/>
                </a:cubicBezTo>
                <a:cubicBezTo>
                  <a:pt x="777864" y="470227"/>
                  <a:pt x="760200" y="461714"/>
                  <a:pt x="749509" y="449892"/>
                </a:cubicBezTo>
                <a:cubicBezTo>
                  <a:pt x="738817" y="438070"/>
                  <a:pt x="732309" y="424936"/>
                  <a:pt x="729985" y="410491"/>
                </a:cubicBezTo>
                <a:cubicBezTo>
                  <a:pt x="727661" y="396047"/>
                  <a:pt x="726732" y="382289"/>
                  <a:pt x="727196" y="369217"/>
                </a:cubicBezTo>
                <a:lnTo>
                  <a:pt x="727196" y="274806"/>
                </a:lnTo>
                <a:lnTo>
                  <a:pt x="560852" y="274806"/>
                </a:lnTo>
                <a:lnTo>
                  <a:pt x="560852" y="184328"/>
                </a:lnTo>
                <a:lnTo>
                  <a:pt x="727196" y="184328"/>
                </a:lnTo>
                <a:lnTo>
                  <a:pt x="727196" y="111271"/>
                </a:lnTo>
                <a:lnTo>
                  <a:pt x="610868" y="111271"/>
                </a:lnTo>
                <a:close/>
                <a:moveTo>
                  <a:pt x="319202" y="16297"/>
                </a:moveTo>
                <a:lnTo>
                  <a:pt x="423168" y="61817"/>
                </a:lnTo>
                <a:cubicBezTo>
                  <a:pt x="424994" y="62637"/>
                  <a:pt x="426821" y="63807"/>
                  <a:pt x="428647" y="65329"/>
                </a:cubicBezTo>
                <a:cubicBezTo>
                  <a:pt x="430473" y="66851"/>
                  <a:pt x="431457" y="68865"/>
                  <a:pt x="431597" y="71371"/>
                </a:cubicBezTo>
                <a:cubicBezTo>
                  <a:pt x="431422" y="74953"/>
                  <a:pt x="429525" y="77763"/>
                  <a:pt x="425908" y="79800"/>
                </a:cubicBezTo>
                <a:cubicBezTo>
                  <a:pt x="422290" y="81837"/>
                  <a:pt x="418004" y="83523"/>
                  <a:pt x="413052" y="84858"/>
                </a:cubicBezTo>
                <a:cubicBezTo>
                  <a:pt x="409791" y="92913"/>
                  <a:pt x="404387" y="105401"/>
                  <a:pt x="396838" y="122323"/>
                </a:cubicBezTo>
                <a:cubicBezTo>
                  <a:pt x="389289" y="139245"/>
                  <a:pt x="380055" y="158352"/>
                  <a:pt x="369135" y="179645"/>
                </a:cubicBezTo>
                <a:cubicBezTo>
                  <a:pt x="358215" y="200937"/>
                  <a:pt x="346066" y="222167"/>
                  <a:pt x="332690" y="243335"/>
                </a:cubicBezTo>
                <a:cubicBezTo>
                  <a:pt x="360063" y="268601"/>
                  <a:pt x="379778" y="287895"/>
                  <a:pt x="391837" y="301218"/>
                </a:cubicBezTo>
                <a:cubicBezTo>
                  <a:pt x="403897" y="314542"/>
                  <a:pt x="412655" y="325407"/>
                  <a:pt x="418110" y="333813"/>
                </a:cubicBezTo>
                <a:cubicBezTo>
                  <a:pt x="407585" y="343987"/>
                  <a:pt x="397164" y="354829"/>
                  <a:pt x="386850" y="366337"/>
                </a:cubicBezTo>
                <a:cubicBezTo>
                  <a:pt x="376535" y="377846"/>
                  <a:pt x="362041" y="394729"/>
                  <a:pt x="343367" y="416985"/>
                </a:cubicBezTo>
                <a:cubicBezTo>
                  <a:pt x="338122" y="408743"/>
                  <a:pt x="330348" y="397972"/>
                  <a:pt x="320046" y="384672"/>
                </a:cubicBezTo>
                <a:cubicBezTo>
                  <a:pt x="309742" y="371372"/>
                  <a:pt x="292977" y="352733"/>
                  <a:pt x="269748" y="328755"/>
                </a:cubicBezTo>
                <a:cubicBezTo>
                  <a:pt x="264611" y="335204"/>
                  <a:pt x="253344" y="347595"/>
                  <a:pt x="235947" y="365929"/>
                </a:cubicBezTo>
                <a:cubicBezTo>
                  <a:pt x="218550" y="384262"/>
                  <a:pt x="196626" y="404688"/>
                  <a:pt x="170175" y="427205"/>
                </a:cubicBezTo>
                <a:cubicBezTo>
                  <a:pt x="143725" y="449722"/>
                  <a:pt x="114349" y="470480"/>
                  <a:pt x="82049" y="489480"/>
                </a:cubicBezTo>
                <a:cubicBezTo>
                  <a:pt x="71079" y="474810"/>
                  <a:pt x="57475" y="460035"/>
                  <a:pt x="41236" y="445154"/>
                </a:cubicBezTo>
                <a:cubicBezTo>
                  <a:pt x="24996" y="430274"/>
                  <a:pt x="11252" y="419011"/>
                  <a:pt x="0" y="411366"/>
                </a:cubicBezTo>
                <a:cubicBezTo>
                  <a:pt x="39152" y="392212"/>
                  <a:pt x="74088" y="370529"/>
                  <a:pt x="104809" y="346317"/>
                </a:cubicBezTo>
                <a:cubicBezTo>
                  <a:pt x="135530" y="322105"/>
                  <a:pt x="164847" y="292274"/>
                  <a:pt x="192758" y="256822"/>
                </a:cubicBezTo>
                <a:cubicBezTo>
                  <a:pt x="170947" y="238429"/>
                  <a:pt x="152471" y="223514"/>
                  <a:pt x="137333" y="212075"/>
                </a:cubicBezTo>
                <a:cubicBezTo>
                  <a:pt x="122195" y="200637"/>
                  <a:pt x="106389" y="190076"/>
                  <a:pt x="89916" y="180394"/>
                </a:cubicBezTo>
                <a:lnTo>
                  <a:pt x="148924" y="97784"/>
                </a:lnTo>
                <a:cubicBezTo>
                  <a:pt x="173768" y="114385"/>
                  <a:pt x="193906" y="128247"/>
                  <a:pt x="209336" y="139370"/>
                </a:cubicBezTo>
                <a:cubicBezTo>
                  <a:pt x="224767" y="150492"/>
                  <a:pt x="239847" y="162106"/>
                  <a:pt x="254575" y="174212"/>
                </a:cubicBezTo>
                <a:cubicBezTo>
                  <a:pt x="269175" y="147261"/>
                  <a:pt x="282264" y="120239"/>
                  <a:pt x="293843" y="93147"/>
                </a:cubicBezTo>
                <a:cubicBezTo>
                  <a:pt x="305422" y="66055"/>
                  <a:pt x="313875" y="40439"/>
                  <a:pt x="319202" y="16297"/>
                </a:cubicBezTo>
                <a:close/>
                <a:moveTo>
                  <a:pt x="1179586" y="6744"/>
                </a:moveTo>
                <a:lnTo>
                  <a:pt x="1284113" y="10115"/>
                </a:lnTo>
                <a:cubicBezTo>
                  <a:pt x="1287872" y="9998"/>
                  <a:pt x="1291033" y="10373"/>
                  <a:pt x="1293596" y="11239"/>
                </a:cubicBezTo>
                <a:cubicBezTo>
                  <a:pt x="1296161" y="12106"/>
                  <a:pt x="1297496" y="14166"/>
                  <a:pt x="1297601" y="17421"/>
                </a:cubicBezTo>
                <a:cubicBezTo>
                  <a:pt x="1297671" y="20102"/>
                  <a:pt x="1296687" y="22327"/>
                  <a:pt x="1294650" y="24095"/>
                </a:cubicBezTo>
                <a:cubicBezTo>
                  <a:pt x="1292613" y="25862"/>
                  <a:pt x="1289101" y="27946"/>
                  <a:pt x="1284113" y="30347"/>
                </a:cubicBezTo>
                <a:lnTo>
                  <a:pt x="1284113" y="300656"/>
                </a:lnTo>
                <a:lnTo>
                  <a:pt x="1179586" y="300656"/>
                </a:lnTo>
                <a:close/>
                <a:moveTo>
                  <a:pt x="1440343" y="0"/>
                </a:moveTo>
                <a:lnTo>
                  <a:pt x="1547680" y="4496"/>
                </a:lnTo>
                <a:cubicBezTo>
                  <a:pt x="1552175" y="4730"/>
                  <a:pt x="1555547" y="5385"/>
                  <a:pt x="1557795" y="6463"/>
                </a:cubicBezTo>
                <a:cubicBezTo>
                  <a:pt x="1560043" y="7540"/>
                  <a:pt x="1561167" y="9319"/>
                  <a:pt x="1561167" y="11801"/>
                </a:cubicBezTo>
                <a:cubicBezTo>
                  <a:pt x="1561061" y="15068"/>
                  <a:pt x="1559727" y="17667"/>
                  <a:pt x="1557163" y="19599"/>
                </a:cubicBezTo>
                <a:cubicBezTo>
                  <a:pt x="1554599" y="21531"/>
                  <a:pt x="1551438" y="23427"/>
                  <a:pt x="1547680" y="25289"/>
                </a:cubicBezTo>
                <a:lnTo>
                  <a:pt x="1547680" y="203435"/>
                </a:lnTo>
                <a:cubicBezTo>
                  <a:pt x="1547363" y="280226"/>
                  <a:pt x="1528748" y="343566"/>
                  <a:pt x="1491833" y="393453"/>
                </a:cubicBezTo>
                <a:cubicBezTo>
                  <a:pt x="1454919" y="443340"/>
                  <a:pt x="1401601" y="480968"/>
                  <a:pt x="1331881" y="506339"/>
                </a:cubicBezTo>
                <a:cubicBezTo>
                  <a:pt x="1324892" y="493355"/>
                  <a:pt x="1314987" y="479564"/>
                  <a:pt x="1302167" y="464964"/>
                </a:cubicBezTo>
                <a:cubicBezTo>
                  <a:pt x="1289347" y="450364"/>
                  <a:pt x="1275086" y="436994"/>
                  <a:pt x="1259386" y="424853"/>
                </a:cubicBezTo>
                <a:cubicBezTo>
                  <a:pt x="1313634" y="408746"/>
                  <a:pt x="1353750" y="388009"/>
                  <a:pt x="1379732" y="362640"/>
                </a:cubicBezTo>
                <a:cubicBezTo>
                  <a:pt x="1405715" y="337272"/>
                  <a:pt x="1422519" y="309499"/>
                  <a:pt x="1430143" y="279322"/>
                </a:cubicBezTo>
                <a:cubicBezTo>
                  <a:pt x="1437768" y="249146"/>
                  <a:pt x="1441168" y="218792"/>
                  <a:pt x="1440343" y="188261"/>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39" name="テキスト ボックス 138">
            <a:extLst>
              <a:ext uri="{FF2B5EF4-FFF2-40B4-BE49-F238E27FC236}">
                <a16:creationId xmlns:a16="http://schemas.microsoft.com/office/drawing/2014/main" id="{8E4B6AF3-2C7B-9E16-3972-C302826935DA}"/>
              </a:ext>
            </a:extLst>
          </p:cNvPr>
          <p:cNvSpPr txBox="1"/>
          <p:nvPr/>
        </p:nvSpPr>
        <p:spPr>
          <a:xfrm>
            <a:off x="843986" y="8597513"/>
            <a:ext cx="1213719" cy="261610"/>
          </a:xfrm>
          <a:prstGeom prst="rect">
            <a:avLst/>
          </a:prstGeom>
          <a:noFill/>
          <a:ln>
            <a:noFill/>
          </a:ln>
        </p:spPr>
        <p:txBody>
          <a:bodyPr wrap="square" rtlCol="0">
            <a:spAutoFit/>
          </a:bodyPr>
          <a:lstStyle/>
          <a:p>
            <a:r>
              <a:rPr kumimoji="1" lang="ja-JP" altLang="en-US"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rPr>
              <a:t>大容量メモリ</a:t>
            </a:r>
            <a:endParaRPr kumimoji="1" lang="en-US" altLang="ja-JP"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endParaRPr>
          </a:p>
        </p:txBody>
      </p:sp>
      <p:sp>
        <p:nvSpPr>
          <p:cNvPr id="140" name="テキスト ボックス 139">
            <a:extLst>
              <a:ext uri="{FF2B5EF4-FFF2-40B4-BE49-F238E27FC236}">
                <a16:creationId xmlns:a16="http://schemas.microsoft.com/office/drawing/2014/main" id="{DFA59729-D736-BB1F-BE84-B04C716418AF}"/>
              </a:ext>
            </a:extLst>
          </p:cNvPr>
          <p:cNvSpPr txBox="1"/>
          <p:nvPr/>
        </p:nvSpPr>
        <p:spPr>
          <a:xfrm>
            <a:off x="5580854" y="9949462"/>
            <a:ext cx="1584353" cy="523220"/>
          </a:xfrm>
          <a:prstGeom prst="rect">
            <a:avLst/>
          </a:prstGeom>
          <a:noFill/>
          <a:ln>
            <a:noFill/>
          </a:ln>
        </p:spPr>
        <p:txBody>
          <a:bodyPr wrap="square" rtlCol="0">
            <a:spAutoFit/>
          </a:bodyPr>
          <a:lstStyle/>
          <a:p>
            <a:r>
              <a:rPr kumimoji="1" lang="ja-JP" altLang="en-US"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データの保存方法や、使用するモデルサイズによって余裕のあるストレージも必要になります。速度を上げる</a:t>
            </a:r>
            <a:r>
              <a:rPr kumimoji="1" lang="en-US" altLang="ja-JP"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NVMe</a:t>
            </a:r>
            <a:r>
              <a:rPr kumimoji="1" lang="ja-JP" altLang="en-US"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もお勧めです。</a:t>
            </a:r>
            <a:endParaRPr kumimoji="1" lang="en-US" altLang="ja-JP"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endParaRPr>
          </a:p>
        </p:txBody>
      </p:sp>
      <p:pic>
        <p:nvPicPr>
          <p:cNvPr id="141" name="図 140">
            <a:extLst>
              <a:ext uri="{FF2B5EF4-FFF2-40B4-BE49-F238E27FC236}">
                <a16:creationId xmlns:a16="http://schemas.microsoft.com/office/drawing/2014/main" id="{B705836E-1D18-F618-486F-FEF8BCBDA61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61951" y="8898001"/>
            <a:ext cx="1585620" cy="1056236"/>
          </a:xfrm>
          <a:prstGeom prst="rect">
            <a:avLst/>
          </a:prstGeom>
        </p:spPr>
      </p:pic>
      <p:sp>
        <p:nvSpPr>
          <p:cNvPr id="142" name="テキスト ボックス 141">
            <a:extLst>
              <a:ext uri="{FF2B5EF4-FFF2-40B4-BE49-F238E27FC236}">
                <a16:creationId xmlns:a16="http://schemas.microsoft.com/office/drawing/2014/main" id="{0D542F1A-87FE-8A5A-85B4-C645321D74BA}"/>
              </a:ext>
            </a:extLst>
          </p:cNvPr>
          <p:cNvSpPr txBox="1"/>
          <p:nvPr/>
        </p:nvSpPr>
        <p:spPr>
          <a:xfrm>
            <a:off x="4346563" y="9346359"/>
            <a:ext cx="616393" cy="214507"/>
          </a:xfrm>
          <a:custGeom>
            <a:avLst/>
            <a:gdLst/>
            <a:ahLst/>
            <a:cxnLst/>
            <a:rect l="l" t="t" r="r" b="b"/>
            <a:pathLst>
              <a:path w="1369463" h="476575">
                <a:moveTo>
                  <a:pt x="612168" y="102216"/>
                </a:moveTo>
                <a:lnTo>
                  <a:pt x="612168" y="228169"/>
                </a:lnTo>
                <a:lnTo>
                  <a:pt x="718989" y="228169"/>
                </a:lnTo>
                <a:cubicBezTo>
                  <a:pt x="734075" y="228216"/>
                  <a:pt x="746912" y="223061"/>
                  <a:pt x="757501" y="212706"/>
                </a:cubicBezTo>
                <a:cubicBezTo>
                  <a:pt x="768089" y="202350"/>
                  <a:pt x="773618" y="186512"/>
                  <a:pt x="774087" y="165192"/>
                </a:cubicBezTo>
                <a:cubicBezTo>
                  <a:pt x="773829" y="146086"/>
                  <a:pt x="768722" y="130881"/>
                  <a:pt x="758766" y="119576"/>
                </a:cubicBezTo>
                <a:cubicBezTo>
                  <a:pt x="748810" y="108272"/>
                  <a:pt x="735551" y="102485"/>
                  <a:pt x="718989" y="102216"/>
                </a:cubicBezTo>
                <a:close/>
                <a:moveTo>
                  <a:pt x="954795" y="12370"/>
                </a:moveTo>
                <a:lnTo>
                  <a:pt x="1067120" y="12370"/>
                </a:lnTo>
                <a:lnTo>
                  <a:pt x="1067120" y="294482"/>
                </a:lnTo>
                <a:cubicBezTo>
                  <a:pt x="1067519" y="316434"/>
                  <a:pt x="1072655" y="333785"/>
                  <a:pt x="1082528" y="346537"/>
                </a:cubicBezTo>
                <a:cubicBezTo>
                  <a:pt x="1092400" y="359289"/>
                  <a:pt x="1104616" y="368357"/>
                  <a:pt x="1119174" y="373741"/>
                </a:cubicBezTo>
                <a:cubicBezTo>
                  <a:pt x="1133732" y="379125"/>
                  <a:pt x="1148237" y="381741"/>
                  <a:pt x="1162691" y="381588"/>
                </a:cubicBezTo>
                <a:cubicBezTo>
                  <a:pt x="1174122" y="381845"/>
                  <a:pt x="1187114" y="379645"/>
                  <a:pt x="1201669" y="374990"/>
                </a:cubicBezTo>
                <a:cubicBezTo>
                  <a:pt x="1216223" y="370335"/>
                  <a:pt x="1228966" y="361683"/>
                  <a:pt x="1239897" y="349035"/>
                </a:cubicBezTo>
                <a:cubicBezTo>
                  <a:pt x="1250829" y="336387"/>
                  <a:pt x="1256576" y="318203"/>
                  <a:pt x="1257137" y="294482"/>
                </a:cubicBezTo>
                <a:lnTo>
                  <a:pt x="1257137" y="12370"/>
                </a:lnTo>
                <a:lnTo>
                  <a:pt x="1369463" y="12370"/>
                </a:lnTo>
                <a:lnTo>
                  <a:pt x="1369463" y="288862"/>
                </a:lnTo>
                <a:cubicBezTo>
                  <a:pt x="1369078" y="334866"/>
                  <a:pt x="1359800" y="371640"/>
                  <a:pt x="1341627" y="399184"/>
                </a:cubicBezTo>
                <a:cubicBezTo>
                  <a:pt x="1323455" y="426727"/>
                  <a:pt x="1298694" y="446561"/>
                  <a:pt x="1267343" y="458685"/>
                </a:cubicBezTo>
                <a:cubicBezTo>
                  <a:pt x="1235993" y="470810"/>
                  <a:pt x="1200359" y="476745"/>
                  <a:pt x="1160442" y="476492"/>
                </a:cubicBezTo>
                <a:cubicBezTo>
                  <a:pt x="1130648" y="477109"/>
                  <a:pt x="1100050" y="472629"/>
                  <a:pt x="1068648" y="463053"/>
                </a:cubicBezTo>
                <a:cubicBezTo>
                  <a:pt x="1037246" y="453477"/>
                  <a:pt x="1010654" y="435099"/>
                  <a:pt x="988872" y="407919"/>
                </a:cubicBezTo>
                <a:cubicBezTo>
                  <a:pt x="967089" y="380740"/>
                  <a:pt x="955731" y="341054"/>
                  <a:pt x="954795" y="288862"/>
                </a:cubicBezTo>
                <a:close/>
                <a:moveTo>
                  <a:pt x="499281" y="12370"/>
                </a:moveTo>
                <a:lnTo>
                  <a:pt x="734731" y="12370"/>
                </a:lnTo>
                <a:cubicBezTo>
                  <a:pt x="762310" y="12391"/>
                  <a:pt x="787878" y="18215"/>
                  <a:pt x="811434" y="29844"/>
                </a:cubicBezTo>
                <a:cubicBezTo>
                  <a:pt x="834991" y="41472"/>
                  <a:pt x="854020" y="58783"/>
                  <a:pt x="868524" y="81777"/>
                </a:cubicBezTo>
                <a:cubicBezTo>
                  <a:pt x="883027" y="104771"/>
                  <a:pt x="890488" y="133325"/>
                  <a:pt x="890908" y="167441"/>
                </a:cubicBezTo>
                <a:cubicBezTo>
                  <a:pt x="890894" y="195136"/>
                  <a:pt x="885055" y="220306"/>
                  <a:pt x="873391" y="242952"/>
                </a:cubicBezTo>
                <a:cubicBezTo>
                  <a:pt x="861727" y="265599"/>
                  <a:pt x="844320" y="283686"/>
                  <a:pt x="821169" y="297214"/>
                </a:cubicBezTo>
                <a:cubicBezTo>
                  <a:pt x="798018" y="310742"/>
                  <a:pt x="769206" y="317675"/>
                  <a:pt x="734731" y="318015"/>
                </a:cubicBezTo>
                <a:lnTo>
                  <a:pt x="612168" y="318015"/>
                </a:lnTo>
                <a:lnTo>
                  <a:pt x="612168" y="464128"/>
                </a:lnTo>
                <a:lnTo>
                  <a:pt x="499281" y="464128"/>
                </a:lnTo>
                <a:close/>
                <a:moveTo>
                  <a:pt x="221295" y="7"/>
                </a:moveTo>
                <a:cubicBezTo>
                  <a:pt x="252599" y="-205"/>
                  <a:pt x="282291" y="4961"/>
                  <a:pt x="310369" y="15505"/>
                </a:cubicBezTo>
                <a:cubicBezTo>
                  <a:pt x="338447" y="26049"/>
                  <a:pt x="362409" y="43243"/>
                  <a:pt x="382255" y="67087"/>
                </a:cubicBezTo>
                <a:cubicBezTo>
                  <a:pt x="402100" y="90931"/>
                  <a:pt x="415326" y="122697"/>
                  <a:pt x="421933" y="162385"/>
                </a:cubicBezTo>
                <a:lnTo>
                  <a:pt x="306657" y="162385"/>
                </a:lnTo>
                <a:cubicBezTo>
                  <a:pt x="299835" y="134482"/>
                  <a:pt x="287925" y="116067"/>
                  <a:pt x="270926" y="107140"/>
                </a:cubicBezTo>
                <a:cubicBezTo>
                  <a:pt x="253926" y="98214"/>
                  <a:pt x="237382" y="94137"/>
                  <a:pt x="221295" y="94910"/>
                </a:cubicBezTo>
                <a:cubicBezTo>
                  <a:pt x="192955" y="95452"/>
                  <a:pt x="171199" y="103178"/>
                  <a:pt x="156026" y="118088"/>
                </a:cubicBezTo>
                <a:cubicBezTo>
                  <a:pt x="140853" y="132998"/>
                  <a:pt x="130453" y="151842"/>
                  <a:pt x="124826" y="174620"/>
                </a:cubicBezTo>
                <a:cubicBezTo>
                  <a:pt x="119200" y="197399"/>
                  <a:pt x="116538" y="220861"/>
                  <a:pt x="116839" y="245007"/>
                </a:cubicBezTo>
                <a:cubicBezTo>
                  <a:pt x="116534" y="263493"/>
                  <a:pt x="119078" y="283247"/>
                  <a:pt x="124473" y="304270"/>
                </a:cubicBezTo>
                <a:cubicBezTo>
                  <a:pt x="129867" y="325293"/>
                  <a:pt x="139941" y="343352"/>
                  <a:pt x="154694" y="358448"/>
                </a:cubicBezTo>
                <a:cubicBezTo>
                  <a:pt x="169449" y="373544"/>
                  <a:pt x="190712" y="381445"/>
                  <a:pt x="218487" y="382150"/>
                </a:cubicBezTo>
                <a:cubicBezTo>
                  <a:pt x="229543" y="382126"/>
                  <a:pt x="240424" y="380486"/>
                  <a:pt x="251129" y="377228"/>
                </a:cubicBezTo>
                <a:cubicBezTo>
                  <a:pt x="261835" y="373971"/>
                  <a:pt x="271733" y="369237"/>
                  <a:pt x="280823" y="363026"/>
                </a:cubicBezTo>
                <a:cubicBezTo>
                  <a:pt x="294383" y="353617"/>
                  <a:pt x="303486" y="343609"/>
                  <a:pt x="308131" y="333005"/>
                </a:cubicBezTo>
                <a:cubicBezTo>
                  <a:pt x="312775" y="322400"/>
                  <a:pt x="315841" y="311971"/>
                  <a:pt x="317327" y="301717"/>
                </a:cubicBezTo>
                <a:lnTo>
                  <a:pt x="236458" y="301717"/>
                </a:lnTo>
                <a:lnTo>
                  <a:pt x="236458" y="221425"/>
                </a:lnTo>
                <a:lnTo>
                  <a:pt x="426435" y="221425"/>
                </a:lnTo>
                <a:lnTo>
                  <a:pt x="426435" y="464128"/>
                </a:lnTo>
                <a:lnTo>
                  <a:pt x="349342" y="464128"/>
                </a:lnTo>
                <a:lnTo>
                  <a:pt x="344283" y="417528"/>
                </a:lnTo>
                <a:cubicBezTo>
                  <a:pt x="328191" y="436642"/>
                  <a:pt x="311205" y="450390"/>
                  <a:pt x="293324" y="458771"/>
                </a:cubicBezTo>
                <a:cubicBezTo>
                  <a:pt x="275443" y="467153"/>
                  <a:pt x="258873" y="472290"/>
                  <a:pt x="243613" y="474183"/>
                </a:cubicBezTo>
                <a:cubicBezTo>
                  <a:pt x="228353" y="476076"/>
                  <a:pt x="216608" y="476845"/>
                  <a:pt x="208379" y="476492"/>
                </a:cubicBezTo>
                <a:cubicBezTo>
                  <a:pt x="164965" y="476146"/>
                  <a:pt x="127740" y="466105"/>
                  <a:pt x="96701" y="446370"/>
                </a:cubicBezTo>
                <a:cubicBezTo>
                  <a:pt x="65664" y="426635"/>
                  <a:pt x="41833" y="399281"/>
                  <a:pt x="25209" y="364309"/>
                </a:cubicBezTo>
                <a:cubicBezTo>
                  <a:pt x="8585" y="329336"/>
                  <a:pt x="189" y="288820"/>
                  <a:pt x="19" y="242761"/>
                </a:cubicBezTo>
                <a:cubicBezTo>
                  <a:pt x="-264" y="220533"/>
                  <a:pt x="2653" y="195717"/>
                  <a:pt x="8768" y="168313"/>
                </a:cubicBezTo>
                <a:cubicBezTo>
                  <a:pt x="14883" y="140909"/>
                  <a:pt x="25890" y="114446"/>
                  <a:pt x="41790" y="88924"/>
                </a:cubicBezTo>
                <a:cubicBezTo>
                  <a:pt x="57689" y="63401"/>
                  <a:pt x="80174" y="42348"/>
                  <a:pt x="109245" y="25765"/>
                </a:cubicBezTo>
                <a:cubicBezTo>
                  <a:pt x="138316" y="9181"/>
                  <a:pt x="175666" y="595"/>
                  <a:pt x="221295" y="7"/>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43" name="テキスト ボックス 142">
            <a:extLst>
              <a:ext uri="{FF2B5EF4-FFF2-40B4-BE49-F238E27FC236}">
                <a16:creationId xmlns:a16="http://schemas.microsoft.com/office/drawing/2014/main" id="{5CF57FDE-4EC7-12E5-DF01-D76404140CF4}"/>
              </a:ext>
            </a:extLst>
          </p:cNvPr>
          <p:cNvSpPr txBox="1"/>
          <p:nvPr/>
        </p:nvSpPr>
        <p:spPr>
          <a:xfrm>
            <a:off x="4196412" y="8492422"/>
            <a:ext cx="1213719" cy="430887"/>
          </a:xfrm>
          <a:prstGeom prst="rect">
            <a:avLst/>
          </a:prstGeom>
          <a:noFill/>
          <a:ln>
            <a:noFill/>
          </a:ln>
        </p:spPr>
        <p:txBody>
          <a:bodyPr wrap="square" rtlCol="0">
            <a:spAutoFit/>
          </a:bodyPr>
          <a:lstStyle/>
          <a:p>
            <a:r>
              <a:rPr kumimoji="1" lang="ja-JP" altLang="en-US"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rPr>
              <a:t>グラフィック</a:t>
            </a:r>
            <a:endParaRPr kumimoji="1" lang="en-US" altLang="ja-JP"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endParaRPr>
          </a:p>
          <a:p>
            <a:r>
              <a:rPr kumimoji="1" lang="zh-TW" altLang="en-US"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rPr>
              <a:t>並列処理能力</a:t>
            </a:r>
            <a:endParaRPr kumimoji="1" lang="en-US" altLang="ja-JP"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endParaRPr>
          </a:p>
        </p:txBody>
      </p:sp>
      <p:sp>
        <p:nvSpPr>
          <p:cNvPr id="144" name="テキスト ボックス 143">
            <a:extLst>
              <a:ext uri="{FF2B5EF4-FFF2-40B4-BE49-F238E27FC236}">
                <a16:creationId xmlns:a16="http://schemas.microsoft.com/office/drawing/2014/main" id="{FAC1FD27-3077-C4AE-2FDE-3A1F338775AB}"/>
              </a:ext>
            </a:extLst>
          </p:cNvPr>
          <p:cNvSpPr txBox="1"/>
          <p:nvPr/>
        </p:nvSpPr>
        <p:spPr>
          <a:xfrm>
            <a:off x="412515" y="9949462"/>
            <a:ext cx="1584353" cy="523220"/>
          </a:xfrm>
          <a:prstGeom prst="rect">
            <a:avLst/>
          </a:prstGeom>
          <a:noFill/>
          <a:ln>
            <a:noFill/>
          </a:ln>
        </p:spPr>
        <p:txBody>
          <a:bodyPr wrap="square" rtlCol="0">
            <a:spAutoFit/>
          </a:bodyPr>
          <a:lstStyle/>
          <a:p>
            <a:r>
              <a:rPr kumimoji="1" lang="en-US" altLang="ja-JP"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VG Studio Max</a:t>
            </a:r>
            <a:r>
              <a:rPr kumimoji="1" lang="ja-JP" altLang="en-US"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は</a:t>
            </a:r>
            <a:r>
              <a:rPr kumimoji="1" lang="en-US" altLang="ja-JP"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512GB</a:t>
            </a:r>
            <a:r>
              <a:rPr kumimoji="1" lang="ja-JP" altLang="en-US"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以上のメインメモリを必要とすることがあるため、それを前提にマザーボードを選ぶ必要があります。</a:t>
            </a:r>
          </a:p>
        </p:txBody>
      </p:sp>
      <p:pic>
        <p:nvPicPr>
          <p:cNvPr id="145" name="図 144">
            <a:extLst>
              <a:ext uri="{FF2B5EF4-FFF2-40B4-BE49-F238E27FC236}">
                <a16:creationId xmlns:a16="http://schemas.microsoft.com/office/drawing/2014/main" id="{E77C5C96-6C21-38C5-43DC-5AF184FC2A74}"/>
              </a:ext>
            </a:extLst>
          </p:cNvPr>
          <p:cNvPicPr>
            <a:picLocks noChangeAspect="1"/>
          </p:cNvPicPr>
          <p:nvPr/>
        </p:nvPicPr>
        <p:blipFill>
          <a:blip r:embed="rId13">
            <a:extLst>
              <a:ext uri="{28A0092B-C50C-407E-A947-70E740481C1C}">
                <a14:useLocalDpi xmlns:a14="http://schemas.microsoft.com/office/drawing/2010/main" val="0"/>
              </a:ext>
            </a:extLst>
          </a:blip>
          <a:srcRect l="8216" r="6339"/>
          <a:stretch/>
        </p:blipFill>
        <p:spPr>
          <a:xfrm>
            <a:off x="5557129" y="8886732"/>
            <a:ext cx="1577077" cy="1062730"/>
          </a:xfrm>
          <a:prstGeom prst="rect">
            <a:avLst/>
          </a:prstGeom>
        </p:spPr>
      </p:pic>
      <p:sp>
        <p:nvSpPr>
          <p:cNvPr id="146" name="テキスト ボックス 145">
            <a:extLst>
              <a:ext uri="{FF2B5EF4-FFF2-40B4-BE49-F238E27FC236}">
                <a16:creationId xmlns:a16="http://schemas.microsoft.com/office/drawing/2014/main" id="{324E677D-1CC7-BD19-33C8-0FC32E9460DC}"/>
              </a:ext>
            </a:extLst>
          </p:cNvPr>
          <p:cNvSpPr txBox="1"/>
          <p:nvPr/>
        </p:nvSpPr>
        <p:spPr>
          <a:xfrm>
            <a:off x="5766924" y="9347498"/>
            <a:ext cx="1243723" cy="239790"/>
          </a:xfrm>
          <a:custGeom>
            <a:avLst/>
            <a:gdLst/>
            <a:ahLst/>
            <a:cxnLst/>
            <a:rect l="l" t="t" r="r" b="b"/>
            <a:pathLst>
              <a:path w="2763231" h="532752">
                <a:moveTo>
                  <a:pt x="1693231" y="223104"/>
                </a:moveTo>
                <a:lnTo>
                  <a:pt x="2182149" y="223104"/>
                </a:lnTo>
                <a:lnTo>
                  <a:pt x="2182149" y="324259"/>
                </a:lnTo>
                <a:lnTo>
                  <a:pt x="1693231" y="324259"/>
                </a:lnTo>
                <a:close/>
                <a:moveTo>
                  <a:pt x="2318147" y="139370"/>
                </a:moveTo>
                <a:cubicBezTo>
                  <a:pt x="2332349" y="145177"/>
                  <a:pt x="2351713" y="154215"/>
                  <a:pt x="2376241" y="166485"/>
                </a:cubicBezTo>
                <a:cubicBezTo>
                  <a:pt x="2400769" y="178755"/>
                  <a:pt x="2427861" y="194818"/>
                  <a:pt x="2457517" y="214674"/>
                </a:cubicBezTo>
                <a:cubicBezTo>
                  <a:pt x="2448186" y="226429"/>
                  <a:pt x="2438749" y="239729"/>
                  <a:pt x="2429207" y="254575"/>
                </a:cubicBezTo>
                <a:cubicBezTo>
                  <a:pt x="2419665" y="269420"/>
                  <a:pt x="2410369" y="284406"/>
                  <a:pt x="2401319" y="299533"/>
                </a:cubicBezTo>
                <a:cubicBezTo>
                  <a:pt x="2377037" y="281432"/>
                  <a:pt x="2352545" y="265791"/>
                  <a:pt x="2327841" y="252608"/>
                </a:cubicBezTo>
                <a:cubicBezTo>
                  <a:pt x="2303137" y="239425"/>
                  <a:pt x="2282298" y="229403"/>
                  <a:pt x="2265321" y="222542"/>
                </a:cubicBezTo>
                <a:close/>
                <a:moveTo>
                  <a:pt x="2702538" y="137684"/>
                </a:moveTo>
                <a:cubicBezTo>
                  <a:pt x="2704317" y="141413"/>
                  <a:pt x="2708064" y="148441"/>
                  <a:pt x="2713777" y="158768"/>
                </a:cubicBezTo>
                <a:cubicBezTo>
                  <a:pt x="2719491" y="169095"/>
                  <a:pt x="2726609" y="180578"/>
                  <a:pt x="2735132" y="193215"/>
                </a:cubicBezTo>
                <a:cubicBezTo>
                  <a:pt x="2743656" y="205853"/>
                  <a:pt x="2753022" y="217502"/>
                  <a:pt x="2763231" y="228162"/>
                </a:cubicBezTo>
                <a:cubicBezTo>
                  <a:pt x="2748713" y="250526"/>
                  <a:pt x="2724299" y="278979"/>
                  <a:pt x="2689987" y="313519"/>
                </a:cubicBezTo>
                <a:cubicBezTo>
                  <a:pt x="2655675" y="348060"/>
                  <a:pt x="2610905" y="383756"/>
                  <a:pt x="2555675" y="420607"/>
                </a:cubicBezTo>
                <a:cubicBezTo>
                  <a:pt x="2500445" y="457458"/>
                  <a:pt x="2434195" y="490531"/>
                  <a:pt x="2356923" y="519827"/>
                </a:cubicBezTo>
                <a:cubicBezTo>
                  <a:pt x="2356431" y="522332"/>
                  <a:pt x="2355448" y="525048"/>
                  <a:pt x="2353973" y="527975"/>
                </a:cubicBezTo>
                <a:cubicBezTo>
                  <a:pt x="2352497" y="530902"/>
                  <a:pt x="2350109" y="532495"/>
                  <a:pt x="2346808" y="532752"/>
                </a:cubicBezTo>
                <a:cubicBezTo>
                  <a:pt x="2344653" y="532752"/>
                  <a:pt x="2342921" y="531909"/>
                  <a:pt x="2341609" y="530223"/>
                </a:cubicBezTo>
                <a:cubicBezTo>
                  <a:pt x="2340298" y="528537"/>
                  <a:pt x="2338847" y="526008"/>
                  <a:pt x="2337254" y="522637"/>
                </a:cubicBezTo>
                <a:lnTo>
                  <a:pt x="2290048" y="423729"/>
                </a:lnTo>
                <a:cubicBezTo>
                  <a:pt x="2344792" y="410748"/>
                  <a:pt x="2398589" y="389442"/>
                  <a:pt x="2451439" y="359810"/>
                </a:cubicBezTo>
                <a:cubicBezTo>
                  <a:pt x="2504289" y="330178"/>
                  <a:pt x="2552550" y="295925"/>
                  <a:pt x="2596220" y="257051"/>
                </a:cubicBezTo>
                <a:cubicBezTo>
                  <a:pt x="2639891" y="218178"/>
                  <a:pt x="2675331" y="178389"/>
                  <a:pt x="2702538" y="137684"/>
                </a:cubicBezTo>
                <a:close/>
                <a:moveTo>
                  <a:pt x="382143" y="45520"/>
                </a:moveTo>
                <a:lnTo>
                  <a:pt x="431597" y="91040"/>
                </a:lnTo>
                <a:cubicBezTo>
                  <a:pt x="427417" y="96671"/>
                  <a:pt x="423695" y="102689"/>
                  <a:pt x="420428" y="109093"/>
                </a:cubicBezTo>
                <a:cubicBezTo>
                  <a:pt x="417161" y="115497"/>
                  <a:pt x="414141" y="122218"/>
                  <a:pt x="411366" y="129254"/>
                </a:cubicBezTo>
                <a:cubicBezTo>
                  <a:pt x="399564" y="157962"/>
                  <a:pt x="388606" y="183157"/>
                  <a:pt x="378490" y="204840"/>
                </a:cubicBezTo>
                <a:cubicBezTo>
                  <a:pt x="368375" y="226523"/>
                  <a:pt x="355730" y="249470"/>
                  <a:pt x="340557" y="273682"/>
                </a:cubicBezTo>
                <a:cubicBezTo>
                  <a:pt x="350902" y="280790"/>
                  <a:pt x="366679" y="292737"/>
                  <a:pt x="387888" y="309523"/>
                </a:cubicBezTo>
                <a:cubicBezTo>
                  <a:pt x="409097" y="326310"/>
                  <a:pt x="430993" y="344626"/>
                  <a:pt x="453576" y="364472"/>
                </a:cubicBezTo>
                <a:cubicBezTo>
                  <a:pt x="476160" y="384318"/>
                  <a:pt x="494683" y="402384"/>
                  <a:pt x="509150" y="418671"/>
                </a:cubicBezTo>
                <a:cubicBezTo>
                  <a:pt x="502513" y="425352"/>
                  <a:pt x="494431" y="434032"/>
                  <a:pt x="484901" y="444709"/>
                </a:cubicBezTo>
                <a:cubicBezTo>
                  <a:pt x="475372" y="455387"/>
                  <a:pt x="465999" y="466189"/>
                  <a:pt x="456782" y="477117"/>
                </a:cubicBezTo>
                <a:cubicBezTo>
                  <a:pt x="447565" y="488044"/>
                  <a:pt x="440106" y="497223"/>
                  <a:pt x="434407" y="504653"/>
                </a:cubicBezTo>
                <a:cubicBezTo>
                  <a:pt x="418720" y="483267"/>
                  <a:pt x="401576" y="462599"/>
                  <a:pt x="382976" y="442649"/>
                </a:cubicBezTo>
                <a:cubicBezTo>
                  <a:pt x="364375" y="422699"/>
                  <a:pt x="346274" y="404778"/>
                  <a:pt x="328673" y="388887"/>
                </a:cubicBezTo>
                <a:cubicBezTo>
                  <a:pt x="311071" y="372995"/>
                  <a:pt x="295925" y="360444"/>
                  <a:pt x="283235" y="351234"/>
                </a:cubicBezTo>
                <a:cubicBezTo>
                  <a:pt x="270872" y="365738"/>
                  <a:pt x="254200" y="382875"/>
                  <a:pt x="233220" y="402645"/>
                </a:cubicBezTo>
                <a:cubicBezTo>
                  <a:pt x="212239" y="422414"/>
                  <a:pt x="188074" y="442090"/>
                  <a:pt x="160725" y="461673"/>
                </a:cubicBezTo>
                <a:cubicBezTo>
                  <a:pt x="133376" y="481255"/>
                  <a:pt x="103965" y="498017"/>
                  <a:pt x="72495" y="511959"/>
                </a:cubicBezTo>
                <a:cubicBezTo>
                  <a:pt x="56935" y="488028"/>
                  <a:pt x="43378" y="469577"/>
                  <a:pt x="31822" y="456605"/>
                </a:cubicBezTo>
                <a:cubicBezTo>
                  <a:pt x="20266" y="443632"/>
                  <a:pt x="9659" y="433048"/>
                  <a:pt x="0" y="424853"/>
                </a:cubicBezTo>
                <a:cubicBezTo>
                  <a:pt x="19873" y="418472"/>
                  <a:pt x="43350" y="408368"/>
                  <a:pt x="70431" y="394541"/>
                </a:cubicBezTo>
                <a:cubicBezTo>
                  <a:pt x="97513" y="380715"/>
                  <a:pt x="125293" y="362673"/>
                  <a:pt x="153771" y="340416"/>
                </a:cubicBezTo>
                <a:cubicBezTo>
                  <a:pt x="182248" y="318160"/>
                  <a:pt x="208518" y="291197"/>
                  <a:pt x="232579" y="259527"/>
                </a:cubicBezTo>
                <a:cubicBezTo>
                  <a:pt x="256640" y="227857"/>
                  <a:pt x="275586" y="190989"/>
                  <a:pt x="289417" y="148923"/>
                </a:cubicBezTo>
                <a:lnTo>
                  <a:pt x="55074" y="148923"/>
                </a:lnTo>
                <a:lnTo>
                  <a:pt x="55074" y="51702"/>
                </a:lnTo>
                <a:lnTo>
                  <a:pt x="339995" y="51702"/>
                </a:lnTo>
                <a:cubicBezTo>
                  <a:pt x="342840" y="51830"/>
                  <a:pt x="348670" y="51573"/>
                  <a:pt x="357487" y="50929"/>
                </a:cubicBezTo>
                <a:cubicBezTo>
                  <a:pt x="366302" y="50285"/>
                  <a:pt x="374521" y="48482"/>
                  <a:pt x="382143" y="45520"/>
                </a:cubicBezTo>
                <a:close/>
                <a:moveTo>
                  <a:pt x="2639597" y="43272"/>
                </a:moveTo>
                <a:cubicBezTo>
                  <a:pt x="2645849" y="48517"/>
                  <a:pt x="2654840" y="56853"/>
                  <a:pt x="2666571" y="68280"/>
                </a:cubicBezTo>
                <a:cubicBezTo>
                  <a:pt x="2678303" y="79707"/>
                  <a:pt x="2688980" y="91414"/>
                  <a:pt x="2698604" y="103403"/>
                </a:cubicBezTo>
                <a:cubicBezTo>
                  <a:pt x="2688992" y="110873"/>
                  <a:pt x="2681241" y="117148"/>
                  <a:pt x="2675352" y="122229"/>
                </a:cubicBezTo>
                <a:cubicBezTo>
                  <a:pt x="2669464" y="127311"/>
                  <a:pt x="2662415" y="133586"/>
                  <a:pt x="2654208" y="141056"/>
                </a:cubicBezTo>
                <a:cubicBezTo>
                  <a:pt x="2646457" y="130987"/>
                  <a:pt x="2637372" y="120356"/>
                  <a:pt x="2626952" y="109164"/>
                </a:cubicBezTo>
                <a:cubicBezTo>
                  <a:pt x="2616532" y="97971"/>
                  <a:pt x="2605761" y="87621"/>
                  <a:pt x="2594638" y="78114"/>
                </a:cubicBezTo>
                <a:close/>
                <a:moveTo>
                  <a:pt x="1194197" y="38214"/>
                </a:moveTo>
                <a:lnTo>
                  <a:pt x="1302096" y="42710"/>
                </a:lnTo>
                <a:cubicBezTo>
                  <a:pt x="1305093" y="42581"/>
                  <a:pt x="1307950" y="42979"/>
                  <a:pt x="1310666" y="43904"/>
                </a:cubicBezTo>
                <a:cubicBezTo>
                  <a:pt x="1313382" y="44829"/>
                  <a:pt x="1314835" y="47054"/>
                  <a:pt x="1315021" y="50578"/>
                </a:cubicBezTo>
                <a:cubicBezTo>
                  <a:pt x="1314764" y="53926"/>
                  <a:pt x="1313171" y="56642"/>
                  <a:pt x="1310245" y="58726"/>
                </a:cubicBezTo>
                <a:cubicBezTo>
                  <a:pt x="1307318" y="60810"/>
                  <a:pt x="1304601" y="62403"/>
                  <a:pt x="1302096" y="63503"/>
                </a:cubicBezTo>
                <a:lnTo>
                  <a:pt x="1302096" y="374275"/>
                </a:lnTo>
                <a:cubicBezTo>
                  <a:pt x="1338895" y="362106"/>
                  <a:pt x="1375506" y="344484"/>
                  <a:pt x="1411931" y="321408"/>
                </a:cubicBezTo>
                <a:cubicBezTo>
                  <a:pt x="1448356" y="298332"/>
                  <a:pt x="1481845" y="273134"/>
                  <a:pt x="1512399" y="245812"/>
                </a:cubicBezTo>
                <a:cubicBezTo>
                  <a:pt x="1542954" y="218490"/>
                  <a:pt x="1567827" y="192376"/>
                  <a:pt x="1587017" y="167468"/>
                </a:cubicBezTo>
                <a:cubicBezTo>
                  <a:pt x="1592543" y="180932"/>
                  <a:pt x="1599193" y="196293"/>
                  <a:pt x="1606967" y="213550"/>
                </a:cubicBezTo>
                <a:cubicBezTo>
                  <a:pt x="1614741" y="230808"/>
                  <a:pt x="1624201" y="250102"/>
                  <a:pt x="1635347" y="271434"/>
                </a:cubicBezTo>
                <a:cubicBezTo>
                  <a:pt x="1600318" y="308174"/>
                  <a:pt x="1565225" y="339471"/>
                  <a:pt x="1530071" y="365325"/>
                </a:cubicBezTo>
                <a:cubicBezTo>
                  <a:pt x="1494916" y="391180"/>
                  <a:pt x="1461947" y="412569"/>
                  <a:pt x="1431163" y="429494"/>
                </a:cubicBezTo>
                <a:cubicBezTo>
                  <a:pt x="1400379" y="446420"/>
                  <a:pt x="1374029" y="459858"/>
                  <a:pt x="1352112" y="469811"/>
                </a:cubicBezTo>
                <a:cubicBezTo>
                  <a:pt x="1346423" y="472524"/>
                  <a:pt x="1337070" y="476839"/>
                  <a:pt x="1324055" y="482757"/>
                </a:cubicBezTo>
                <a:cubicBezTo>
                  <a:pt x="1311039" y="488675"/>
                  <a:pt x="1298148" y="494531"/>
                  <a:pt x="1285382" y="500324"/>
                </a:cubicBezTo>
                <a:cubicBezTo>
                  <a:pt x="1272617" y="506117"/>
                  <a:pt x="1263764" y="510183"/>
                  <a:pt x="1258824" y="512521"/>
                </a:cubicBezTo>
                <a:lnTo>
                  <a:pt x="1190825" y="445084"/>
                </a:lnTo>
                <a:cubicBezTo>
                  <a:pt x="1192195" y="439921"/>
                  <a:pt x="1193108" y="434652"/>
                  <a:pt x="1193565" y="429279"/>
                </a:cubicBezTo>
                <a:cubicBezTo>
                  <a:pt x="1194021" y="423905"/>
                  <a:pt x="1194233" y="419058"/>
                  <a:pt x="1194197" y="414737"/>
                </a:cubicBezTo>
                <a:close/>
                <a:moveTo>
                  <a:pt x="695726" y="21355"/>
                </a:moveTo>
                <a:lnTo>
                  <a:pt x="802500" y="24727"/>
                </a:lnTo>
                <a:cubicBezTo>
                  <a:pt x="806235" y="24586"/>
                  <a:pt x="809303" y="24867"/>
                  <a:pt x="811703" y="25570"/>
                </a:cubicBezTo>
                <a:cubicBezTo>
                  <a:pt x="814103" y="26272"/>
                  <a:pt x="815344" y="28239"/>
                  <a:pt x="815426" y="31470"/>
                </a:cubicBezTo>
                <a:cubicBezTo>
                  <a:pt x="815238" y="34280"/>
                  <a:pt x="813927" y="36669"/>
                  <a:pt x="811492" y="38636"/>
                </a:cubicBezTo>
                <a:cubicBezTo>
                  <a:pt x="809057" y="40603"/>
                  <a:pt x="806621" y="42148"/>
                  <a:pt x="804186" y="43272"/>
                </a:cubicBezTo>
                <a:lnTo>
                  <a:pt x="804186" y="205121"/>
                </a:lnTo>
                <a:lnTo>
                  <a:pt x="832847" y="159601"/>
                </a:lnTo>
                <a:cubicBezTo>
                  <a:pt x="854591" y="169682"/>
                  <a:pt x="877916" y="181615"/>
                  <a:pt x="902824" y="195401"/>
                </a:cubicBezTo>
                <a:cubicBezTo>
                  <a:pt x="927730" y="209186"/>
                  <a:pt x="951889" y="223909"/>
                  <a:pt x="975297" y="239568"/>
                </a:cubicBezTo>
                <a:cubicBezTo>
                  <a:pt x="998706" y="255227"/>
                  <a:pt x="1019034" y="270907"/>
                  <a:pt x="1036282" y="286607"/>
                </a:cubicBezTo>
                <a:cubicBezTo>
                  <a:pt x="1031019" y="294239"/>
                  <a:pt x="1024623" y="303765"/>
                  <a:pt x="1017092" y="315185"/>
                </a:cubicBezTo>
                <a:cubicBezTo>
                  <a:pt x="1009560" y="326604"/>
                  <a:pt x="1002123" y="337962"/>
                  <a:pt x="994779" y="349257"/>
                </a:cubicBezTo>
                <a:cubicBezTo>
                  <a:pt x="987435" y="360552"/>
                  <a:pt x="981413" y="369828"/>
                  <a:pt x="976713" y="377085"/>
                </a:cubicBezTo>
                <a:cubicBezTo>
                  <a:pt x="956152" y="357468"/>
                  <a:pt x="934332" y="339568"/>
                  <a:pt x="911253" y="323385"/>
                </a:cubicBezTo>
                <a:cubicBezTo>
                  <a:pt x="888175" y="307202"/>
                  <a:pt x="866937" y="293549"/>
                  <a:pt x="847542" y="282424"/>
                </a:cubicBezTo>
                <a:cubicBezTo>
                  <a:pt x="828146" y="271299"/>
                  <a:pt x="813695" y="263514"/>
                  <a:pt x="804186" y="259070"/>
                </a:cubicBezTo>
                <a:lnTo>
                  <a:pt x="804186" y="523199"/>
                </a:lnTo>
                <a:lnTo>
                  <a:pt x="695726" y="523199"/>
                </a:lnTo>
                <a:close/>
                <a:moveTo>
                  <a:pt x="2378840" y="10677"/>
                </a:moveTo>
                <a:cubicBezTo>
                  <a:pt x="2401869" y="18100"/>
                  <a:pt x="2426760" y="27841"/>
                  <a:pt x="2453513" y="39900"/>
                </a:cubicBezTo>
                <a:cubicBezTo>
                  <a:pt x="2480265" y="51959"/>
                  <a:pt x="2503892" y="63948"/>
                  <a:pt x="2524392" y="75867"/>
                </a:cubicBezTo>
                <a:cubicBezTo>
                  <a:pt x="2519299" y="82589"/>
                  <a:pt x="2513187" y="91373"/>
                  <a:pt x="2506054" y="102217"/>
                </a:cubicBezTo>
                <a:cubicBezTo>
                  <a:pt x="2498923" y="113061"/>
                  <a:pt x="2492102" y="123843"/>
                  <a:pt x="2485595" y="134562"/>
                </a:cubicBezTo>
                <a:cubicBezTo>
                  <a:pt x="2479087" y="145281"/>
                  <a:pt x="2474223" y="153815"/>
                  <a:pt x="2471004" y="160163"/>
                </a:cubicBezTo>
                <a:cubicBezTo>
                  <a:pt x="2455866" y="150188"/>
                  <a:pt x="2435143" y="138105"/>
                  <a:pt x="2408836" y="123915"/>
                </a:cubicBezTo>
                <a:cubicBezTo>
                  <a:pt x="2382528" y="109726"/>
                  <a:pt x="2355483" y="97643"/>
                  <a:pt x="2327701" y="87668"/>
                </a:cubicBezTo>
                <a:close/>
                <a:moveTo>
                  <a:pt x="2694670" y="0"/>
                </a:moveTo>
                <a:cubicBezTo>
                  <a:pt x="2703521" y="7423"/>
                  <a:pt x="2713496" y="16742"/>
                  <a:pt x="2724596" y="27958"/>
                </a:cubicBezTo>
                <a:cubicBezTo>
                  <a:pt x="2735694" y="39174"/>
                  <a:pt x="2745389" y="49899"/>
                  <a:pt x="2753678" y="60131"/>
                </a:cubicBezTo>
                <a:cubicBezTo>
                  <a:pt x="2735226" y="74181"/>
                  <a:pt x="2720989" y="85982"/>
                  <a:pt x="2710967" y="95536"/>
                </a:cubicBezTo>
                <a:cubicBezTo>
                  <a:pt x="2706671" y="89623"/>
                  <a:pt x="2699951" y="81498"/>
                  <a:pt x="2690806" y="71160"/>
                </a:cubicBezTo>
                <a:cubicBezTo>
                  <a:pt x="2681663" y="60822"/>
                  <a:pt x="2668901" y="48341"/>
                  <a:pt x="2652522" y="33718"/>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47" name="テキスト ボックス 146">
            <a:extLst>
              <a:ext uri="{FF2B5EF4-FFF2-40B4-BE49-F238E27FC236}">
                <a16:creationId xmlns:a16="http://schemas.microsoft.com/office/drawing/2014/main" id="{1310BFB8-00FC-3726-731E-857FBA110B1A}"/>
              </a:ext>
            </a:extLst>
          </p:cNvPr>
          <p:cNvSpPr txBox="1"/>
          <p:nvPr/>
        </p:nvSpPr>
        <p:spPr>
          <a:xfrm>
            <a:off x="5920386" y="8597513"/>
            <a:ext cx="1213719" cy="261610"/>
          </a:xfrm>
          <a:prstGeom prst="rect">
            <a:avLst/>
          </a:prstGeom>
          <a:noFill/>
          <a:ln>
            <a:noFill/>
          </a:ln>
        </p:spPr>
        <p:txBody>
          <a:bodyPr wrap="square" rtlCol="0">
            <a:spAutoFit/>
          </a:bodyPr>
          <a:lstStyle/>
          <a:p>
            <a:r>
              <a:rPr kumimoji="1" lang="ja-JP" altLang="en-US"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rPr>
              <a:t>大容量データ</a:t>
            </a:r>
            <a:endParaRPr kumimoji="1" lang="en-US" altLang="ja-JP" sz="1100" kern="1200" dirty="0">
              <a:effectLst/>
              <a:latin typeface="A-OTF 新ゴ Pro B" panose="020B0700000000000000" pitchFamily="50" charset="-128"/>
              <a:ea typeface="A-OTF 新ゴ Pro B" panose="020B0700000000000000" pitchFamily="50" charset="-128"/>
              <a:cs typeface="LINE Seed Sans ExtraBold" panose="020B0803020203020204" pitchFamily="34" charset="0"/>
            </a:endParaRPr>
          </a:p>
        </p:txBody>
      </p:sp>
      <p:sp>
        <p:nvSpPr>
          <p:cNvPr id="148" name="テキスト ボックス 147">
            <a:extLst>
              <a:ext uri="{FF2B5EF4-FFF2-40B4-BE49-F238E27FC236}">
                <a16:creationId xmlns:a16="http://schemas.microsoft.com/office/drawing/2014/main" id="{E7846526-1B86-B33E-FAE7-B3B156C9B932}"/>
              </a:ext>
            </a:extLst>
          </p:cNvPr>
          <p:cNvSpPr txBox="1"/>
          <p:nvPr/>
        </p:nvSpPr>
        <p:spPr>
          <a:xfrm>
            <a:off x="2137550" y="9949462"/>
            <a:ext cx="1584353" cy="523220"/>
          </a:xfrm>
          <a:prstGeom prst="rect">
            <a:avLst/>
          </a:prstGeom>
          <a:noFill/>
          <a:ln>
            <a:noFill/>
          </a:ln>
        </p:spPr>
        <p:txBody>
          <a:bodyPr wrap="square" rtlCol="0">
            <a:spAutoFit/>
          </a:bodyPr>
          <a:lstStyle/>
          <a:p>
            <a:r>
              <a:rPr kumimoji="1" lang="ja-JP" altLang="en-US"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マルチコアでの並列計算能力に大きく依存するソフトウェアですので、プロフェッショナル向けのコア数が多い</a:t>
            </a:r>
            <a:r>
              <a:rPr kumimoji="1" lang="en-US" altLang="ja-JP"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CPU</a:t>
            </a:r>
            <a:r>
              <a:rPr kumimoji="1" lang="ja-JP" altLang="en-US"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が推奨されます。</a:t>
            </a:r>
            <a:endParaRPr kumimoji="1" lang="en-US" altLang="ja-JP" sz="700"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endParaRPr>
          </a:p>
        </p:txBody>
      </p:sp>
      <p:sp>
        <p:nvSpPr>
          <p:cNvPr id="149" name="正方形/長方形 148">
            <a:extLst>
              <a:ext uri="{FF2B5EF4-FFF2-40B4-BE49-F238E27FC236}">
                <a16:creationId xmlns:a16="http://schemas.microsoft.com/office/drawing/2014/main" id="{44DF525C-B239-8159-8A34-89CD7C1F5609}"/>
              </a:ext>
            </a:extLst>
          </p:cNvPr>
          <p:cNvSpPr/>
          <p:nvPr/>
        </p:nvSpPr>
        <p:spPr>
          <a:xfrm>
            <a:off x="2843" y="7987980"/>
            <a:ext cx="7556832" cy="4597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A-OTF 新ゴ Pro B" panose="020B0700000000000000" pitchFamily="50" charset="-128"/>
                <a:ea typeface="A-OTF 新ゴ Pro B" panose="020B0700000000000000" pitchFamily="50" charset="-128"/>
              </a:rPr>
              <a:t>稼働させるハードウェアに必要な条件</a:t>
            </a:r>
          </a:p>
        </p:txBody>
      </p: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cxnSp>
        <p:nvCxnSpPr>
          <p:cNvPr id="324" name="直線コネクタ 323">
            <a:extLst>
              <a:ext uri="{FF2B5EF4-FFF2-40B4-BE49-F238E27FC236}">
                <a16:creationId xmlns:a16="http://schemas.microsoft.com/office/drawing/2014/main" id="{03A0A8BC-1885-28C9-7EB6-89229748DC27}"/>
              </a:ext>
            </a:extLst>
          </p:cNvPr>
          <p:cNvCxnSpPr>
            <a:cxnSpLocks/>
          </p:cNvCxnSpPr>
          <p:nvPr/>
        </p:nvCxnSpPr>
        <p:spPr>
          <a:xfrm>
            <a:off x="251633" y="3766219"/>
            <a:ext cx="684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直線コネクタ 324">
            <a:extLst>
              <a:ext uri="{FF2B5EF4-FFF2-40B4-BE49-F238E27FC236}">
                <a16:creationId xmlns:a16="http://schemas.microsoft.com/office/drawing/2014/main" id="{CB264727-370B-080F-EAC3-D56DA8639161}"/>
              </a:ext>
            </a:extLst>
          </p:cNvPr>
          <p:cNvCxnSpPr>
            <a:cxnSpLocks/>
          </p:cNvCxnSpPr>
          <p:nvPr/>
        </p:nvCxnSpPr>
        <p:spPr>
          <a:xfrm>
            <a:off x="251633" y="9477353"/>
            <a:ext cx="684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7" name="正方形/長方形 316">
            <a:extLst>
              <a:ext uri="{FF2B5EF4-FFF2-40B4-BE49-F238E27FC236}">
                <a16:creationId xmlns:a16="http://schemas.microsoft.com/office/drawing/2014/main" id="{802CC39F-0AB7-3122-2294-E074ED10BAAD}"/>
              </a:ext>
            </a:extLst>
          </p:cNvPr>
          <p:cNvSpPr/>
          <p:nvPr/>
        </p:nvSpPr>
        <p:spPr>
          <a:xfrm>
            <a:off x="251633" y="1896287"/>
            <a:ext cx="5493241" cy="114371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4" name="図 1451">
            <a:extLst>
              <a:ext uri="{FF2B5EF4-FFF2-40B4-BE49-F238E27FC236}">
                <a16:creationId xmlns:a16="http://schemas.microsoft.com/office/drawing/2014/main" id="{E8439375-4D57-61A4-74B2-33E7B97CEE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046" y="981809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 name="テキスト ボックス 214">
            <a:extLst>
              <a:ext uri="{FF2B5EF4-FFF2-40B4-BE49-F238E27FC236}">
                <a16:creationId xmlns:a16="http://schemas.microsoft.com/office/drawing/2014/main" id="{D7EE8F97-D561-037A-5DE4-808407AA2BD9}"/>
              </a:ext>
            </a:extLst>
          </p:cNvPr>
          <p:cNvSpPr txBox="1"/>
          <p:nvPr/>
        </p:nvSpPr>
        <p:spPr>
          <a:xfrm>
            <a:off x="342890" y="10075133"/>
            <a:ext cx="3450925"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■関東営業所  東京都千代田区神田須田町</a:t>
            </a:r>
            <a:r>
              <a:rPr lang="en-US" altLang="zh-TW" sz="700" b="1" kern="10" spc="0" dirty="0">
                <a:ln>
                  <a:noFill/>
                </a:ln>
                <a:effectLst/>
                <a:latin typeface="游ゴシック" panose="020B0400000000000000" pitchFamily="50" charset="-128"/>
                <a:ea typeface="游ゴシック" panose="020B0400000000000000" pitchFamily="50" charset="-128"/>
              </a:rPr>
              <a:t>1-2-7-8F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03-5280-9255</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東海営業部  名古屋市西区上名古屋三丁目</a:t>
            </a:r>
            <a:r>
              <a:rPr lang="en-US" altLang="zh-TW" sz="700" b="1" kern="10" spc="0" dirty="0">
                <a:ln>
                  <a:noFill/>
                </a:ln>
                <a:effectLst/>
                <a:latin typeface="游ゴシック" panose="020B0400000000000000" pitchFamily="50" charset="-128"/>
                <a:ea typeface="游ゴシック" panose="020B0400000000000000" pitchFamily="50" charset="-128"/>
              </a:rPr>
              <a:t>25-28-5F</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052-325-2782</a:t>
            </a:r>
          </a:p>
        </p:txBody>
      </p:sp>
      <p:sp>
        <p:nvSpPr>
          <p:cNvPr id="216" name="テキスト ボックス 215">
            <a:extLst>
              <a:ext uri="{FF2B5EF4-FFF2-40B4-BE49-F238E27FC236}">
                <a16:creationId xmlns:a16="http://schemas.microsoft.com/office/drawing/2014/main" id="{C075E77B-D89B-7E83-109E-4AB044EB68BC}"/>
              </a:ext>
            </a:extLst>
          </p:cNvPr>
          <p:cNvSpPr txBox="1"/>
          <p:nvPr/>
        </p:nvSpPr>
        <p:spPr>
          <a:xfrm>
            <a:off x="3756352" y="10075133"/>
            <a:ext cx="3388587" cy="415498"/>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■関西営業部   大阪市淀川区西中島</a:t>
            </a:r>
            <a:r>
              <a:rPr lang="en-US" altLang="zh-TW" sz="700" b="1" kern="10" spc="0" dirty="0">
                <a:ln>
                  <a:noFill/>
                </a:ln>
                <a:effectLst/>
                <a:latin typeface="游ゴシック" panose="020B0400000000000000" pitchFamily="50" charset="-128"/>
                <a:ea typeface="游ゴシック" panose="020B0400000000000000" pitchFamily="50" charset="-128"/>
              </a:rPr>
              <a:t>2</a:t>
            </a:r>
            <a:r>
              <a:rPr lang="zh-TW" altLang="en-US" sz="700" b="1" kern="10" spc="0" dirty="0">
                <a:ln>
                  <a:noFill/>
                </a:ln>
                <a:effectLst/>
                <a:latin typeface="游ゴシック" panose="020B0400000000000000" pitchFamily="50" charset="-128"/>
                <a:ea typeface="游ゴシック" panose="020B0400000000000000" pitchFamily="50" charset="-128"/>
              </a:rPr>
              <a:t>丁目</a:t>
            </a:r>
            <a:r>
              <a:rPr lang="en-US" altLang="zh-TW" sz="700" b="1" kern="10" spc="0" dirty="0">
                <a:ln>
                  <a:noFill/>
                </a:ln>
                <a:effectLst/>
                <a:latin typeface="游ゴシック" panose="020B0400000000000000" pitchFamily="50" charset="-128"/>
                <a:ea typeface="游ゴシック" panose="020B0400000000000000" pitchFamily="50" charset="-128"/>
              </a:rPr>
              <a:t>14-6-5</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TEL:06-6838-4123</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九州営業部   福岡市博多区上牟田</a:t>
            </a:r>
            <a:r>
              <a:rPr lang="en-US" altLang="zh-TW" sz="700" b="1" kern="10" spc="0" dirty="0">
                <a:ln>
                  <a:noFill/>
                </a:ln>
                <a:effectLst/>
                <a:latin typeface="游ゴシック" panose="020B0400000000000000" pitchFamily="50" charset="-128"/>
                <a:ea typeface="游ゴシック" panose="020B0400000000000000" pitchFamily="50" charset="-128"/>
              </a:rPr>
              <a:t>1</a:t>
            </a:r>
            <a:r>
              <a:rPr lang="zh-TW" altLang="en-US" sz="700" b="1" kern="10" spc="0" dirty="0">
                <a:ln>
                  <a:noFill/>
                </a:ln>
                <a:effectLst/>
                <a:latin typeface="游ゴシック" panose="020B0400000000000000" pitchFamily="50" charset="-128"/>
                <a:ea typeface="游ゴシック" panose="020B0400000000000000" pitchFamily="50" charset="-128"/>
              </a:rPr>
              <a:t>丁目</a:t>
            </a:r>
            <a:r>
              <a:rPr lang="en-US" altLang="zh-TW" sz="700" b="1" kern="10" spc="0" dirty="0">
                <a:ln>
                  <a:noFill/>
                </a:ln>
                <a:effectLst/>
                <a:latin typeface="游ゴシック" panose="020B0400000000000000" pitchFamily="50" charset="-128"/>
                <a:ea typeface="游ゴシック" panose="020B0400000000000000" pitchFamily="50" charset="-128"/>
              </a:rPr>
              <a:t>6-23 </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092-481-7812</a:t>
            </a:r>
          </a:p>
          <a:p>
            <a:pPr algn="l" rtl="0">
              <a:buNone/>
            </a:pPr>
            <a:endParaRPr lang="en-US" altLang="zh-TW" sz="700" b="1" kern="10" spc="0" dirty="0">
              <a:ln>
                <a:noFill/>
              </a:ln>
              <a:effectLst/>
              <a:latin typeface="游ゴシック" panose="020B0400000000000000" pitchFamily="50" charset="-128"/>
              <a:ea typeface="游ゴシック" panose="020B0400000000000000" pitchFamily="50" charset="-128"/>
            </a:endParaRPr>
          </a:p>
        </p:txBody>
      </p:sp>
      <p:sp>
        <p:nvSpPr>
          <p:cNvPr id="217" name="テキスト ボックス 216">
            <a:extLst>
              <a:ext uri="{FF2B5EF4-FFF2-40B4-BE49-F238E27FC236}">
                <a16:creationId xmlns:a16="http://schemas.microsoft.com/office/drawing/2014/main" id="{07ADC437-DD09-8C98-4B3B-FE1A340F33DB}"/>
              </a:ext>
            </a:extLst>
          </p:cNvPr>
          <p:cNvSpPr txBox="1"/>
          <p:nvPr/>
        </p:nvSpPr>
        <p:spPr>
          <a:xfrm>
            <a:off x="1279416" y="9837019"/>
            <a:ext cx="2500421" cy="133965"/>
          </a:xfrm>
          <a:custGeom>
            <a:avLst/>
            <a:gdLst/>
            <a:ahLst/>
            <a:cxnLst/>
            <a:rect l="l" t="t" r="r" b="b"/>
            <a:pathLst>
              <a:path w="10226925" h="547926">
                <a:moveTo>
                  <a:pt x="8697230" y="415299"/>
                </a:moveTo>
                <a:lnTo>
                  <a:pt x="8697230" y="450142"/>
                </a:lnTo>
                <a:lnTo>
                  <a:pt x="8964730" y="450142"/>
                </a:lnTo>
                <a:lnTo>
                  <a:pt x="8964730" y="415299"/>
                </a:lnTo>
                <a:close/>
                <a:moveTo>
                  <a:pt x="9790833" y="379895"/>
                </a:moveTo>
                <a:lnTo>
                  <a:pt x="9790833" y="435531"/>
                </a:lnTo>
                <a:lnTo>
                  <a:pt x="9880749" y="435531"/>
                </a:lnTo>
                <a:lnTo>
                  <a:pt x="9880749" y="379895"/>
                </a:lnTo>
                <a:close/>
                <a:moveTo>
                  <a:pt x="4148500" y="351234"/>
                </a:moveTo>
                <a:cubicBezTo>
                  <a:pt x="4147376" y="354606"/>
                  <a:pt x="4145596" y="359289"/>
                  <a:pt x="4143161" y="365284"/>
                </a:cubicBezTo>
                <a:cubicBezTo>
                  <a:pt x="4140726" y="371278"/>
                  <a:pt x="4137822" y="378022"/>
                  <a:pt x="4134450" y="385515"/>
                </a:cubicBezTo>
                <a:cubicBezTo>
                  <a:pt x="4131079" y="393008"/>
                  <a:pt x="4127426" y="401156"/>
                  <a:pt x="4123492" y="409961"/>
                </a:cubicBezTo>
                <a:cubicBezTo>
                  <a:pt x="4119558" y="418765"/>
                  <a:pt x="4115343" y="427476"/>
                  <a:pt x="4110847" y="436093"/>
                </a:cubicBezTo>
                <a:cubicBezTo>
                  <a:pt x="4113096" y="436093"/>
                  <a:pt x="4118247" y="435999"/>
                  <a:pt x="4126302" y="435812"/>
                </a:cubicBezTo>
                <a:cubicBezTo>
                  <a:pt x="4134357" y="435624"/>
                  <a:pt x="4143911" y="435343"/>
                  <a:pt x="4154962" y="434969"/>
                </a:cubicBezTo>
                <a:cubicBezTo>
                  <a:pt x="4166015" y="434594"/>
                  <a:pt x="4177910" y="434219"/>
                  <a:pt x="4190648" y="433845"/>
                </a:cubicBezTo>
                <a:cubicBezTo>
                  <a:pt x="4203386" y="433470"/>
                  <a:pt x="4215562" y="433189"/>
                  <a:pt x="4227176" y="433002"/>
                </a:cubicBezTo>
                <a:cubicBezTo>
                  <a:pt x="4238790" y="432814"/>
                  <a:pt x="4249093" y="432533"/>
                  <a:pt x="4258085" y="432159"/>
                </a:cubicBezTo>
                <a:cubicBezTo>
                  <a:pt x="4267077" y="431784"/>
                  <a:pt x="4273446" y="431597"/>
                  <a:pt x="4277192" y="431597"/>
                </a:cubicBezTo>
                <a:cubicBezTo>
                  <a:pt x="4271947" y="424478"/>
                  <a:pt x="4267358" y="418390"/>
                  <a:pt x="4263424" y="413333"/>
                </a:cubicBezTo>
                <a:cubicBezTo>
                  <a:pt x="4259490" y="408275"/>
                  <a:pt x="4256025" y="403779"/>
                  <a:pt x="4253027" y="399845"/>
                </a:cubicBezTo>
                <a:cubicBezTo>
                  <a:pt x="4250030" y="395911"/>
                  <a:pt x="4247220" y="392352"/>
                  <a:pt x="4244598" y="389168"/>
                </a:cubicBezTo>
                <a:cubicBezTo>
                  <a:pt x="4241976" y="385983"/>
                  <a:pt x="4239352" y="382892"/>
                  <a:pt x="4236730" y="379895"/>
                </a:cubicBezTo>
                <a:lnTo>
                  <a:pt x="4300233" y="351234"/>
                </a:lnTo>
                <a:close/>
                <a:moveTo>
                  <a:pt x="9704851" y="302343"/>
                </a:moveTo>
                <a:lnTo>
                  <a:pt x="9966169" y="302343"/>
                </a:lnTo>
                <a:lnTo>
                  <a:pt x="9966169" y="515893"/>
                </a:lnTo>
                <a:lnTo>
                  <a:pt x="9790833" y="515893"/>
                </a:lnTo>
                <a:lnTo>
                  <a:pt x="9790833" y="537810"/>
                </a:lnTo>
                <a:lnTo>
                  <a:pt x="9704851" y="537810"/>
                </a:lnTo>
                <a:close/>
                <a:moveTo>
                  <a:pt x="3928206" y="261318"/>
                </a:moveTo>
                <a:lnTo>
                  <a:pt x="4435669" y="261318"/>
                </a:lnTo>
                <a:lnTo>
                  <a:pt x="4435669" y="351234"/>
                </a:lnTo>
                <a:lnTo>
                  <a:pt x="4330580" y="351234"/>
                </a:lnTo>
                <a:cubicBezTo>
                  <a:pt x="4356431" y="380457"/>
                  <a:pt x="4378722" y="408649"/>
                  <a:pt x="4397455" y="435812"/>
                </a:cubicBezTo>
                <a:cubicBezTo>
                  <a:pt x="4416187" y="462974"/>
                  <a:pt x="4430986" y="484984"/>
                  <a:pt x="4441851" y="501844"/>
                </a:cubicBezTo>
                <a:lnTo>
                  <a:pt x="4351373" y="547926"/>
                </a:lnTo>
                <a:cubicBezTo>
                  <a:pt x="4347626" y="540807"/>
                  <a:pt x="4344067" y="534251"/>
                  <a:pt x="4340696" y="528256"/>
                </a:cubicBezTo>
                <a:cubicBezTo>
                  <a:pt x="4337323" y="522262"/>
                  <a:pt x="4333577" y="515706"/>
                  <a:pt x="4329456" y="508587"/>
                </a:cubicBezTo>
                <a:cubicBezTo>
                  <a:pt x="4293864" y="511210"/>
                  <a:pt x="4263049" y="513551"/>
                  <a:pt x="4237011" y="515612"/>
                </a:cubicBezTo>
                <a:cubicBezTo>
                  <a:pt x="4210973" y="517673"/>
                  <a:pt x="4187838" y="519452"/>
                  <a:pt x="4167607" y="520951"/>
                </a:cubicBezTo>
                <a:cubicBezTo>
                  <a:pt x="4147376" y="522449"/>
                  <a:pt x="4128924" y="523761"/>
                  <a:pt x="4112253" y="524885"/>
                </a:cubicBezTo>
                <a:cubicBezTo>
                  <a:pt x="4095581" y="526008"/>
                  <a:pt x="4079002" y="527039"/>
                  <a:pt x="4062518" y="527975"/>
                </a:cubicBezTo>
                <a:cubicBezTo>
                  <a:pt x="4046033" y="528912"/>
                  <a:pt x="4028518" y="529755"/>
                  <a:pt x="4009974" y="530504"/>
                </a:cubicBezTo>
                <a:cubicBezTo>
                  <a:pt x="3991428" y="531254"/>
                  <a:pt x="3969979" y="532190"/>
                  <a:pt x="3945627" y="533314"/>
                </a:cubicBezTo>
                <a:lnTo>
                  <a:pt x="3930453" y="436654"/>
                </a:lnTo>
                <a:lnTo>
                  <a:pt x="4013064" y="436654"/>
                </a:lnTo>
                <a:cubicBezTo>
                  <a:pt x="4022805" y="415299"/>
                  <a:pt x="4030017" y="397972"/>
                  <a:pt x="4034700" y="384672"/>
                </a:cubicBezTo>
                <a:cubicBezTo>
                  <a:pt x="4039383" y="371372"/>
                  <a:pt x="4043223" y="360226"/>
                  <a:pt x="4046220" y="351234"/>
                </a:cubicBezTo>
                <a:lnTo>
                  <a:pt x="3928206" y="351234"/>
                </a:lnTo>
                <a:close/>
                <a:moveTo>
                  <a:pt x="5991882" y="255699"/>
                </a:moveTo>
                <a:lnTo>
                  <a:pt x="5991882" y="293351"/>
                </a:lnTo>
                <a:lnTo>
                  <a:pt x="6023353" y="293351"/>
                </a:lnTo>
                <a:lnTo>
                  <a:pt x="6023353" y="255699"/>
                </a:lnTo>
                <a:close/>
                <a:moveTo>
                  <a:pt x="8742750" y="237715"/>
                </a:moveTo>
                <a:lnTo>
                  <a:pt x="8742750" y="264690"/>
                </a:lnTo>
                <a:lnTo>
                  <a:pt x="8919772" y="264690"/>
                </a:lnTo>
                <a:lnTo>
                  <a:pt x="8919772" y="237715"/>
                </a:lnTo>
                <a:close/>
                <a:moveTo>
                  <a:pt x="3365669" y="212988"/>
                </a:moveTo>
                <a:lnTo>
                  <a:pt x="3625863" y="212988"/>
                </a:lnTo>
                <a:lnTo>
                  <a:pt x="3625863" y="303466"/>
                </a:lnTo>
                <a:lnTo>
                  <a:pt x="3543253" y="303466"/>
                </a:lnTo>
                <a:lnTo>
                  <a:pt x="3543253" y="422043"/>
                </a:lnTo>
                <a:cubicBezTo>
                  <a:pt x="3561236" y="420170"/>
                  <a:pt x="3578938" y="418297"/>
                  <a:pt x="3596359" y="416423"/>
                </a:cubicBezTo>
                <a:cubicBezTo>
                  <a:pt x="3613781" y="414550"/>
                  <a:pt x="3630360" y="412302"/>
                  <a:pt x="3646094" y="409680"/>
                </a:cubicBezTo>
                <a:lnTo>
                  <a:pt x="3647218" y="497910"/>
                </a:lnTo>
                <a:cubicBezTo>
                  <a:pt x="3635604" y="500158"/>
                  <a:pt x="3624927" y="502125"/>
                  <a:pt x="3615185" y="503810"/>
                </a:cubicBezTo>
                <a:cubicBezTo>
                  <a:pt x="3605444" y="505496"/>
                  <a:pt x="3595423" y="506995"/>
                  <a:pt x="3585120" y="508306"/>
                </a:cubicBezTo>
                <a:cubicBezTo>
                  <a:pt x="3574817" y="509618"/>
                  <a:pt x="3563296" y="511023"/>
                  <a:pt x="3550558" y="512521"/>
                </a:cubicBezTo>
                <a:cubicBezTo>
                  <a:pt x="3537820" y="514020"/>
                  <a:pt x="3522740" y="515706"/>
                  <a:pt x="3505319" y="517579"/>
                </a:cubicBezTo>
                <a:cubicBezTo>
                  <a:pt x="3487898" y="519452"/>
                  <a:pt x="3467199" y="521606"/>
                  <a:pt x="3443221" y="524042"/>
                </a:cubicBezTo>
                <a:cubicBezTo>
                  <a:pt x="3419244" y="526477"/>
                  <a:pt x="3390770" y="529193"/>
                  <a:pt x="3357801" y="532190"/>
                </a:cubicBezTo>
                <a:lnTo>
                  <a:pt x="3348247" y="433845"/>
                </a:lnTo>
                <a:cubicBezTo>
                  <a:pt x="3357239" y="433845"/>
                  <a:pt x="3369510" y="433657"/>
                  <a:pt x="3385057" y="433283"/>
                </a:cubicBezTo>
                <a:cubicBezTo>
                  <a:pt x="3400605" y="432908"/>
                  <a:pt x="3421679" y="431597"/>
                  <a:pt x="3448279" y="429349"/>
                </a:cubicBezTo>
                <a:lnTo>
                  <a:pt x="3448279" y="303466"/>
                </a:lnTo>
                <a:lnTo>
                  <a:pt x="3365669" y="303466"/>
                </a:lnTo>
                <a:close/>
                <a:moveTo>
                  <a:pt x="5927255" y="186576"/>
                </a:moveTo>
                <a:lnTo>
                  <a:pt x="6087418" y="186576"/>
                </a:lnTo>
                <a:lnTo>
                  <a:pt x="6087418" y="361350"/>
                </a:lnTo>
                <a:lnTo>
                  <a:pt x="5927255" y="361350"/>
                </a:lnTo>
                <a:close/>
                <a:moveTo>
                  <a:pt x="7466505" y="182642"/>
                </a:moveTo>
                <a:lnTo>
                  <a:pt x="7944183" y="182642"/>
                </a:lnTo>
                <a:lnTo>
                  <a:pt x="7944183" y="273682"/>
                </a:lnTo>
                <a:lnTo>
                  <a:pt x="7770534" y="273682"/>
                </a:lnTo>
                <a:lnTo>
                  <a:pt x="7769409" y="283235"/>
                </a:lnTo>
                <a:cubicBezTo>
                  <a:pt x="7764539" y="323323"/>
                  <a:pt x="7755547" y="357322"/>
                  <a:pt x="7742434" y="385234"/>
                </a:cubicBezTo>
                <a:cubicBezTo>
                  <a:pt x="7729322" y="413145"/>
                  <a:pt x="7712369" y="436374"/>
                  <a:pt x="7691576" y="454919"/>
                </a:cubicBezTo>
                <a:cubicBezTo>
                  <a:pt x="7670782" y="473464"/>
                  <a:pt x="7646244" y="488263"/>
                  <a:pt x="7617956" y="499315"/>
                </a:cubicBezTo>
                <a:cubicBezTo>
                  <a:pt x="7589671" y="510367"/>
                  <a:pt x="7558107" y="519265"/>
                  <a:pt x="7523264" y="526009"/>
                </a:cubicBezTo>
                <a:lnTo>
                  <a:pt x="7483364" y="437778"/>
                </a:lnTo>
                <a:cubicBezTo>
                  <a:pt x="7490857" y="436654"/>
                  <a:pt x="7500972" y="434969"/>
                  <a:pt x="7513710" y="432721"/>
                </a:cubicBezTo>
                <a:cubicBezTo>
                  <a:pt x="7526449" y="430473"/>
                  <a:pt x="7540124" y="427101"/>
                  <a:pt x="7554735" y="422605"/>
                </a:cubicBezTo>
                <a:cubicBezTo>
                  <a:pt x="7569346" y="418109"/>
                  <a:pt x="7583770" y="412302"/>
                  <a:pt x="7598008" y="405184"/>
                </a:cubicBezTo>
                <a:cubicBezTo>
                  <a:pt x="7612244" y="398066"/>
                  <a:pt x="7624232" y="389261"/>
                  <a:pt x="7633973" y="378771"/>
                </a:cubicBezTo>
                <a:cubicBezTo>
                  <a:pt x="7641466" y="370903"/>
                  <a:pt x="7647367" y="361818"/>
                  <a:pt x="7651676" y="351515"/>
                </a:cubicBezTo>
                <a:cubicBezTo>
                  <a:pt x="7655984" y="341212"/>
                  <a:pt x="7659262" y="331284"/>
                  <a:pt x="7661510" y="321731"/>
                </a:cubicBezTo>
                <a:cubicBezTo>
                  <a:pt x="7663758" y="312177"/>
                  <a:pt x="7665256" y="303841"/>
                  <a:pt x="7666006" y="296723"/>
                </a:cubicBezTo>
                <a:cubicBezTo>
                  <a:pt x="7666756" y="289604"/>
                  <a:pt x="7667130" y="285296"/>
                  <a:pt x="7667130" y="283797"/>
                </a:cubicBezTo>
                <a:lnTo>
                  <a:pt x="7668254" y="273682"/>
                </a:lnTo>
                <a:lnTo>
                  <a:pt x="7466505" y="273682"/>
                </a:lnTo>
                <a:close/>
                <a:moveTo>
                  <a:pt x="1135190" y="180394"/>
                </a:moveTo>
                <a:lnTo>
                  <a:pt x="1603315" y="180394"/>
                </a:lnTo>
                <a:cubicBezTo>
                  <a:pt x="1598819" y="235842"/>
                  <a:pt x="1588235" y="283985"/>
                  <a:pt x="1571564" y="324821"/>
                </a:cubicBezTo>
                <a:cubicBezTo>
                  <a:pt x="1554891" y="365658"/>
                  <a:pt x="1531195" y="400032"/>
                  <a:pt x="1500474" y="427944"/>
                </a:cubicBezTo>
                <a:cubicBezTo>
                  <a:pt x="1469753" y="455855"/>
                  <a:pt x="1431351" y="477398"/>
                  <a:pt x="1385269" y="492571"/>
                </a:cubicBezTo>
                <a:cubicBezTo>
                  <a:pt x="1339187" y="507744"/>
                  <a:pt x="1284488" y="517579"/>
                  <a:pt x="1221172" y="522075"/>
                </a:cubicBezTo>
                <a:lnTo>
                  <a:pt x="1191388" y="429911"/>
                </a:lnTo>
                <a:cubicBezTo>
                  <a:pt x="1228103" y="428412"/>
                  <a:pt x="1262571" y="425134"/>
                  <a:pt x="1294791" y="420076"/>
                </a:cubicBezTo>
                <a:cubicBezTo>
                  <a:pt x="1327011" y="415018"/>
                  <a:pt x="1355859" y="406682"/>
                  <a:pt x="1381335" y="395068"/>
                </a:cubicBezTo>
                <a:cubicBezTo>
                  <a:pt x="1406811" y="383454"/>
                  <a:pt x="1428541" y="367719"/>
                  <a:pt x="1446524" y="347862"/>
                </a:cubicBezTo>
                <a:cubicBezTo>
                  <a:pt x="1464507" y="328006"/>
                  <a:pt x="1477433" y="302530"/>
                  <a:pt x="1485301" y="271434"/>
                </a:cubicBezTo>
                <a:lnTo>
                  <a:pt x="1135190" y="271434"/>
                </a:lnTo>
                <a:close/>
                <a:moveTo>
                  <a:pt x="2988584" y="174774"/>
                </a:moveTo>
                <a:lnTo>
                  <a:pt x="2988584" y="183204"/>
                </a:lnTo>
                <a:lnTo>
                  <a:pt x="2940816" y="183204"/>
                </a:lnTo>
                <a:lnTo>
                  <a:pt x="2940816" y="196129"/>
                </a:lnTo>
                <a:cubicBezTo>
                  <a:pt x="2943064" y="202498"/>
                  <a:pt x="2947653" y="213269"/>
                  <a:pt x="2954584" y="228443"/>
                </a:cubicBezTo>
                <a:cubicBezTo>
                  <a:pt x="2961515" y="243616"/>
                  <a:pt x="2972849" y="262630"/>
                  <a:pt x="2988584" y="285483"/>
                </a:cubicBezTo>
                <a:lnTo>
                  <a:pt x="2988584" y="207369"/>
                </a:lnTo>
                <a:lnTo>
                  <a:pt x="3027922" y="207369"/>
                </a:lnTo>
                <a:close/>
                <a:moveTo>
                  <a:pt x="6372340" y="171402"/>
                </a:moveTo>
                <a:cubicBezTo>
                  <a:pt x="6384703" y="174025"/>
                  <a:pt x="6398097" y="177303"/>
                  <a:pt x="6412521" y="181237"/>
                </a:cubicBezTo>
                <a:cubicBezTo>
                  <a:pt x="6426945" y="185171"/>
                  <a:pt x="6441744" y="189760"/>
                  <a:pt x="6456917" y="195005"/>
                </a:cubicBezTo>
                <a:cubicBezTo>
                  <a:pt x="6472090" y="200250"/>
                  <a:pt x="6487170" y="205964"/>
                  <a:pt x="6502156" y="212146"/>
                </a:cubicBezTo>
                <a:cubicBezTo>
                  <a:pt x="6517142" y="218327"/>
                  <a:pt x="6531191" y="224790"/>
                  <a:pt x="6544304" y="231534"/>
                </a:cubicBezTo>
                <a:lnTo>
                  <a:pt x="6508338" y="319202"/>
                </a:lnTo>
                <a:cubicBezTo>
                  <a:pt x="6497847" y="313207"/>
                  <a:pt x="6485952" y="307119"/>
                  <a:pt x="6472652" y="300938"/>
                </a:cubicBezTo>
                <a:cubicBezTo>
                  <a:pt x="6459352" y="294756"/>
                  <a:pt x="6445303" y="288668"/>
                  <a:pt x="6430504" y="282673"/>
                </a:cubicBezTo>
                <a:cubicBezTo>
                  <a:pt x="6415705" y="276679"/>
                  <a:pt x="6400532" y="271059"/>
                  <a:pt x="6384984" y="265814"/>
                </a:cubicBezTo>
                <a:cubicBezTo>
                  <a:pt x="6369436" y="260569"/>
                  <a:pt x="6354357" y="256073"/>
                  <a:pt x="6339745" y="252327"/>
                </a:cubicBezTo>
                <a:close/>
                <a:moveTo>
                  <a:pt x="5914892" y="165783"/>
                </a:moveTo>
                <a:lnTo>
                  <a:pt x="5914892" y="230972"/>
                </a:lnTo>
                <a:lnTo>
                  <a:pt x="5884545" y="230972"/>
                </a:lnTo>
                <a:lnTo>
                  <a:pt x="5884545" y="355168"/>
                </a:lnTo>
                <a:cubicBezTo>
                  <a:pt x="5887168" y="354419"/>
                  <a:pt x="5889884" y="353482"/>
                  <a:pt x="5892694" y="352358"/>
                </a:cubicBezTo>
                <a:cubicBezTo>
                  <a:pt x="5895504" y="351234"/>
                  <a:pt x="5901217" y="348799"/>
                  <a:pt x="5909834" y="345053"/>
                </a:cubicBezTo>
                <a:lnTo>
                  <a:pt x="5913206" y="402936"/>
                </a:lnTo>
                <a:cubicBezTo>
                  <a:pt x="5932688" y="401063"/>
                  <a:pt x="5950203" y="399096"/>
                  <a:pt x="5965751" y="397035"/>
                </a:cubicBezTo>
                <a:cubicBezTo>
                  <a:pt x="5981299" y="394975"/>
                  <a:pt x="5995816" y="392820"/>
                  <a:pt x="6009304" y="390573"/>
                </a:cubicBezTo>
                <a:cubicBezTo>
                  <a:pt x="6022791" y="388325"/>
                  <a:pt x="6035810" y="385983"/>
                  <a:pt x="6048361" y="383548"/>
                </a:cubicBezTo>
                <a:cubicBezTo>
                  <a:pt x="6060912" y="381113"/>
                  <a:pt x="6073744" y="378396"/>
                  <a:pt x="6086856" y="375399"/>
                </a:cubicBezTo>
                <a:lnTo>
                  <a:pt x="6088542" y="416423"/>
                </a:lnTo>
                <a:cubicBezTo>
                  <a:pt x="6094911" y="411178"/>
                  <a:pt x="6100157" y="406495"/>
                  <a:pt x="6104278" y="402374"/>
                </a:cubicBezTo>
                <a:cubicBezTo>
                  <a:pt x="6108399" y="398253"/>
                  <a:pt x="6112145" y="394132"/>
                  <a:pt x="6115517" y="390011"/>
                </a:cubicBezTo>
                <a:cubicBezTo>
                  <a:pt x="6112520" y="368281"/>
                  <a:pt x="6109991" y="346177"/>
                  <a:pt x="6107930" y="323698"/>
                </a:cubicBezTo>
                <a:cubicBezTo>
                  <a:pt x="6105870" y="301219"/>
                  <a:pt x="6104184" y="279770"/>
                  <a:pt x="6102873" y="259351"/>
                </a:cubicBezTo>
                <a:cubicBezTo>
                  <a:pt x="6101561" y="238933"/>
                  <a:pt x="6100531" y="220575"/>
                  <a:pt x="6099782" y="204278"/>
                </a:cubicBezTo>
                <a:cubicBezTo>
                  <a:pt x="6099033" y="187981"/>
                  <a:pt x="6098658" y="175149"/>
                  <a:pt x="6098658" y="165783"/>
                </a:cubicBezTo>
                <a:close/>
                <a:moveTo>
                  <a:pt x="3063888" y="162411"/>
                </a:moveTo>
                <a:cubicBezTo>
                  <a:pt x="3058643" y="174025"/>
                  <a:pt x="3054241" y="183204"/>
                  <a:pt x="3050682" y="189948"/>
                </a:cubicBezTo>
                <a:cubicBezTo>
                  <a:pt x="3047123" y="196691"/>
                  <a:pt x="3043845" y="202498"/>
                  <a:pt x="3040847" y="207369"/>
                </a:cubicBezTo>
                <a:lnTo>
                  <a:pt x="3115590" y="207369"/>
                </a:lnTo>
                <a:lnTo>
                  <a:pt x="3115590" y="162411"/>
                </a:lnTo>
                <a:close/>
                <a:moveTo>
                  <a:pt x="8668569" y="151733"/>
                </a:moveTo>
                <a:lnTo>
                  <a:pt x="8668569" y="174212"/>
                </a:lnTo>
                <a:lnTo>
                  <a:pt x="8992829" y="174212"/>
                </a:lnTo>
                <a:lnTo>
                  <a:pt x="8992829" y="151733"/>
                </a:lnTo>
                <a:close/>
                <a:moveTo>
                  <a:pt x="9342939" y="143304"/>
                </a:moveTo>
                <a:lnTo>
                  <a:pt x="9344625" y="148361"/>
                </a:lnTo>
                <a:lnTo>
                  <a:pt x="9347435" y="155667"/>
                </a:lnTo>
                <a:cubicBezTo>
                  <a:pt x="9348559" y="158290"/>
                  <a:pt x="9349683" y="160725"/>
                  <a:pt x="9350807" y="162973"/>
                </a:cubicBezTo>
                <a:lnTo>
                  <a:pt x="9352493" y="167468"/>
                </a:lnTo>
                <a:lnTo>
                  <a:pt x="9439599" y="167468"/>
                </a:lnTo>
                <a:cubicBezTo>
                  <a:pt x="9441472" y="162973"/>
                  <a:pt x="9442877" y="159226"/>
                  <a:pt x="9443814" y="156229"/>
                </a:cubicBezTo>
                <a:cubicBezTo>
                  <a:pt x="9444750" y="153232"/>
                  <a:pt x="9445968" y="148923"/>
                  <a:pt x="9447467" y="143304"/>
                </a:cubicBezTo>
                <a:close/>
                <a:moveTo>
                  <a:pt x="9804321" y="129816"/>
                </a:moveTo>
                <a:cubicBezTo>
                  <a:pt x="9805444" y="137684"/>
                  <a:pt x="9806474" y="144428"/>
                  <a:pt x="9807411" y="150047"/>
                </a:cubicBezTo>
                <a:cubicBezTo>
                  <a:pt x="9808349" y="155667"/>
                  <a:pt x="9809191" y="160912"/>
                  <a:pt x="9809940" y="165783"/>
                </a:cubicBezTo>
                <a:cubicBezTo>
                  <a:pt x="9810689" y="170653"/>
                  <a:pt x="9811345" y="175523"/>
                  <a:pt x="9811908" y="180394"/>
                </a:cubicBezTo>
                <a:cubicBezTo>
                  <a:pt x="9812469" y="185264"/>
                  <a:pt x="9812938" y="190697"/>
                  <a:pt x="9813312" y="196691"/>
                </a:cubicBezTo>
                <a:lnTo>
                  <a:pt x="9854336" y="196691"/>
                </a:lnTo>
                <a:cubicBezTo>
                  <a:pt x="9855835" y="191821"/>
                  <a:pt x="9857334" y="185826"/>
                  <a:pt x="9858833" y="178708"/>
                </a:cubicBezTo>
                <a:cubicBezTo>
                  <a:pt x="9860331" y="171590"/>
                  <a:pt x="9861642" y="164659"/>
                  <a:pt x="9862766" y="157915"/>
                </a:cubicBezTo>
                <a:cubicBezTo>
                  <a:pt x="9863890" y="151171"/>
                  <a:pt x="9864826" y="145177"/>
                  <a:pt x="9865576" y="139932"/>
                </a:cubicBezTo>
                <a:cubicBezTo>
                  <a:pt x="9866325" y="134687"/>
                  <a:pt x="9866700" y="131315"/>
                  <a:pt x="9866700" y="129816"/>
                </a:cubicBezTo>
                <a:close/>
                <a:moveTo>
                  <a:pt x="6745491" y="110147"/>
                </a:moveTo>
                <a:lnTo>
                  <a:pt x="6837655" y="155667"/>
                </a:lnTo>
                <a:cubicBezTo>
                  <a:pt x="6821920" y="202873"/>
                  <a:pt x="6804686" y="244084"/>
                  <a:pt x="6785954" y="279302"/>
                </a:cubicBezTo>
                <a:cubicBezTo>
                  <a:pt x="6767221" y="314519"/>
                  <a:pt x="6747083" y="344959"/>
                  <a:pt x="6725541" y="370622"/>
                </a:cubicBezTo>
                <a:cubicBezTo>
                  <a:pt x="6703999" y="396286"/>
                  <a:pt x="6680958" y="417735"/>
                  <a:pt x="6656418" y="434969"/>
                </a:cubicBezTo>
                <a:cubicBezTo>
                  <a:pt x="6631879" y="452202"/>
                  <a:pt x="6605934" y="466533"/>
                  <a:pt x="6578585" y="477960"/>
                </a:cubicBezTo>
                <a:cubicBezTo>
                  <a:pt x="6551235" y="489386"/>
                  <a:pt x="6522481" y="498378"/>
                  <a:pt x="6492322" y="504934"/>
                </a:cubicBezTo>
                <a:cubicBezTo>
                  <a:pt x="6462162" y="511491"/>
                  <a:pt x="6430598" y="517017"/>
                  <a:pt x="6397628" y="521513"/>
                </a:cubicBezTo>
                <a:lnTo>
                  <a:pt x="6368968" y="415299"/>
                </a:lnTo>
                <a:cubicBezTo>
                  <a:pt x="6398191" y="412302"/>
                  <a:pt x="6426102" y="408743"/>
                  <a:pt x="6452702" y="404622"/>
                </a:cubicBezTo>
                <a:cubicBezTo>
                  <a:pt x="6479302" y="400501"/>
                  <a:pt x="6504404" y="394319"/>
                  <a:pt x="6528007" y="386077"/>
                </a:cubicBezTo>
                <a:cubicBezTo>
                  <a:pt x="6551610" y="377834"/>
                  <a:pt x="6573808" y="366970"/>
                  <a:pt x="6594601" y="353482"/>
                </a:cubicBezTo>
                <a:cubicBezTo>
                  <a:pt x="6615394" y="339995"/>
                  <a:pt x="6634876" y="322386"/>
                  <a:pt x="6653046" y="300657"/>
                </a:cubicBezTo>
                <a:cubicBezTo>
                  <a:pt x="6671216" y="278927"/>
                  <a:pt x="6687982" y="252514"/>
                  <a:pt x="6703343" y="221418"/>
                </a:cubicBezTo>
                <a:cubicBezTo>
                  <a:pt x="6718704" y="190322"/>
                  <a:pt x="6732753" y="153232"/>
                  <a:pt x="6745491" y="110147"/>
                </a:cubicBezTo>
                <a:close/>
                <a:moveTo>
                  <a:pt x="4182780" y="78676"/>
                </a:moveTo>
                <a:cubicBezTo>
                  <a:pt x="4180533" y="81299"/>
                  <a:pt x="4177816" y="84483"/>
                  <a:pt x="4174632" y="88230"/>
                </a:cubicBezTo>
                <a:cubicBezTo>
                  <a:pt x="4171447" y="91977"/>
                  <a:pt x="4166952" y="96566"/>
                  <a:pt x="4161145" y="101998"/>
                </a:cubicBezTo>
                <a:cubicBezTo>
                  <a:pt x="4155337" y="107431"/>
                  <a:pt x="4147938" y="113987"/>
                  <a:pt x="4138946" y="121668"/>
                </a:cubicBezTo>
                <a:cubicBezTo>
                  <a:pt x="4129955" y="129348"/>
                  <a:pt x="4118902" y="138246"/>
                  <a:pt x="4105790" y="148361"/>
                </a:cubicBezTo>
                <a:lnTo>
                  <a:pt x="4260333" y="148361"/>
                </a:lnTo>
                <a:cubicBezTo>
                  <a:pt x="4239727" y="132626"/>
                  <a:pt x="4223431" y="118951"/>
                  <a:pt x="4211441" y="107337"/>
                </a:cubicBezTo>
                <a:cubicBezTo>
                  <a:pt x="4199452" y="95723"/>
                  <a:pt x="4189899" y="86169"/>
                  <a:pt x="4182780" y="78676"/>
                </a:cubicBezTo>
                <a:close/>
                <a:moveTo>
                  <a:pt x="577149" y="59007"/>
                </a:moveTo>
                <a:lnTo>
                  <a:pt x="931193" y="59007"/>
                </a:lnTo>
                <a:cubicBezTo>
                  <a:pt x="931942" y="88605"/>
                  <a:pt x="939997" y="110896"/>
                  <a:pt x="955358" y="125882"/>
                </a:cubicBezTo>
                <a:cubicBezTo>
                  <a:pt x="970719" y="140868"/>
                  <a:pt x="992636" y="148361"/>
                  <a:pt x="1021109" y="148361"/>
                </a:cubicBezTo>
                <a:lnTo>
                  <a:pt x="1025043" y="148361"/>
                </a:lnTo>
                <a:cubicBezTo>
                  <a:pt x="1019423" y="202686"/>
                  <a:pt x="1007060" y="250828"/>
                  <a:pt x="987952" y="292789"/>
                </a:cubicBezTo>
                <a:cubicBezTo>
                  <a:pt x="968845" y="334750"/>
                  <a:pt x="943650" y="370997"/>
                  <a:pt x="912367" y="401531"/>
                </a:cubicBezTo>
                <a:cubicBezTo>
                  <a:pt x="881084" y="432065"/>
                  <a:pt x="843993" y="457354"/>
                  <a:pt x="801096" y="477398"/>
                </a:cubicBezTo>
                <a:cubicBezTo>
                  <a:pt x="758199" y="497441"/>
                  <a:pt x="710150" y="512708"/>
                  <a:pt x="656949" y="523199"/>
                </a:cubicBezTo>
                <a:lnTo>
                  <a:pt x="610305" y="429911"/>
                </a:lnTo>
                <a:cubicBezTo>
                  <a:pt x="654514" y="423916"/>
                  <a:pt x="692541" y="415018"/>
                  <a:pt x="724386" y="403217"/>
                </a:cubicBezTo>
                <a:cubicBezTo>
                  <a:pt x="756232" y="391416"/>
                  <a:pt x="783206" y="377741"/>
                  <a:pt x="805311" y="362193"/>
                </a:cubicBezTo>
                <a:cubicBezTo>
                  <a:pt x="827415" y="346645"/>
                  <a:pt x="845305" y="329879"/>
                  <a:pt x="858979" y="311896"/>
                </a:cubicBezTo>
                <a:cubicBezTo>
                  <a:pt x="872654" y="293913"/>
                  <a:pt x="883519" y="275836"/>
                  <a:pt x="891574" y="257666"/>
                </a:cubicBezTo>
                <a:cubicBezTo>
                  <a:pt x="899629" y="239495"/>
                  <a:pt x="905529" y="221793"/>
                  <a:pt x="909276" y="204559"/>
                </a:cubicBezTo>
                <a:cubicBezTo>
                  <a:pt x="913022" y="187325"/>
                  <a:pt x="915832" y="171590"/>
                  <a:pt x="917706" y="157353"/>
                </a:cubicBezTo>
                <a:lnTo>
                  <a:pt x="577149" y="157353"/>
                </a:lnTo>
                <a:close/>
                <a:moveTo>
                  <a:pt x="6921390" y="50016"/>
                </a:moveTo>
                <a:lnTo>
                  <a:pt x="7318705" y="50016"/>
                </a:lnTo>
                <a:cubicBezTo>
                  <a:pt x="7314585" y="73993"/>
                  <a:pt x="7309714" y="96379"/>
                  <a:pt x="7304094" y="117172"/>
                </a:cubicBezTo>
                <a:cubicBezTo>
                  <a:pt x="7298475" y="137965"/>
                  <a:pt x="7291731" y="158102"/>
                  <a:pt x="7283863" y="177584"/>
                </a:cubicBezTo>
                <a:cubicBezTo>
                  <a:pt x="7275995" y="197066"/>
                  <a:pt x="7266817" y="216267"/>
                  <a:pt x="7256327" y="235186"/>
                </a:cubicBezTo>
                <a:cubicBezTo>
                  <a:pt x="7245836" y="254106"/>
                  <a:pt x="7233847" y="273494"/>
                  <a:pt x="7220360" y="293351"/>
                </a:cubicBezTo>
                <a:cubicBezTo>
                  <a:pt x="7245087" y="311334"/>
                  <a:pt x="7267004" y="327912"/>
                  <a:pt x="7286111" y="343086"/>
                </a:cubicBezTo>
                <a:cubicBezTo>
                  <a:pt x="7305218" y="358259"/>
                  <a:pt x="7321984" y="372215"/>
                  <a:pt x="7336408" y="384953"/>
                </a:cubicBezTo>
                <a:cubicBezTo>
                  <a:pt x="7350832" y="397691"/>
                  <a:pt x="7363289" y="409211"/>
                  <a:pt x="7373779" y="419514"/>
                </a:cubicBezTo>
                <a:cubicBezTo>
                  <a:pt x="7384269" y="429817"/>
                  <a:pt x="7393448" y="438902"/>
                  <a:pt x="7401316" y="446770"/>
                </a:cubicBezTo>
                <a:lnTo>
                  <a:pt x="7317582" y="528256"/>
                </a:lnTo>
                <a:cubicBezTo>
                  <a:pt x="7304094" y="512521"/>
                  <a:pt x="7289764" y="496505"/>
                  <a:pt x="7274591" y="480208"/>
                </a:cubicBezTo>
                <a:cubicBezTo>
                  <a:pt x="7259417" y="463910"/>
                  <a:pt x="7244619" y="448550"/>
                  <a:pt x="7230195" y="434126"/>
                </a:cubicBezTo>
                <a:cubicBezTo>
                  <a:pt x="7215770" y="419702"/>
                  <a:pt x="7202377" y="406589"/>
                  <a:pt x="7190013" y="394787"/>
                </a:cubicBezTo>
                <a:cubicBezTo>
                  <a:pt x="7177650" y="382986"/>
                  <a:pt x="7167534" y="373713"/>
                  <a:pt x="7159667" y="366970"/>
                </a:cubicBezTo>
                <a:cubicBezTo>
                  <a:pt x="7132692" y="394694"/>
                  <a:pt x="7108059" y="417641"/>
                  <a:pt x="7085767" y="435812"/>
                </a:cubicBezTo>
                <a:cubicBezTo>
                  <a:pt x="7063475" y="453982"/>
                  <a:pt x="7043338" y="468968"/>
                  <a:pt x="7025355" y="480770"/>
                </a:cubicBezTo>
                <a:cubicBezTo>
                  <a:pt x="7007371" y="492571"/>
                  <a:pt x="6991449" y="501656"/>
                  <a:pt x="6977587" y="508025"/>
                </a:cubicBezTo>
                <a:cubicBezTo>
                  <a:pt x="6963725" y="514394"/>
                  <a:pt x="6951923" y="519639"/>
                  <a:pt x="6942182" y="523761"/>
                </a:cubicBezTo>
                <a:lnTo>
                  <a:pt x="6887109" y="441150"/>
                </a:lnTo>
                <a:cubicBezTo>
                  <a:pt x="6957169" y="412302"/>
                  <a:pt x="7017955" y="372777"/>
                  <a:pt x="7069470" y="322574"/>
                </a:cubicBezTo>
                <a:cubicBezTo>
                  <a:pt x="7120984" y="272370"/>
                  <a:pt x="7160416" y="212614"/>
                  <a:pt x="7187765" y="143304"/>
                </a:cubicBezTo>
                <a:lnTo>
                  <a:pt x="6921390" y="143304"/>
                </a:lnTo>
                <a:close/>
                <a:moveTo>
                  <a:pt x="2623300" y="47206"/>
                </a:moveTo>
                <a:cubicBezTo>
                  <a:pt x="2625548" y="50203"/>
                  <a:pt x="2628545" y="54512"/>
                  <a:pt x="2632292" y="60131"/>
                </a:cubicBezTo>
                <a:cubicBezTo>
                  <a:pt x="2636038" y="65751"/>
                  <a:pt x="2640159" y="72214"/>
                  <a:pt x="2644655" y="79519"/>
                </a:cubicBezTo>
                <a:cubicBezTo>
                  <a:pt x="2649151" y="86825"/>
                  <a:pt x="2653834" y="94693"/>
                  <a:pt x="2658704" y="103122"/>
                </a:cubicBezTo>
                <a:cubicBezTo>
                  <a:pt x="2663575" y="111552"/>
                  <a:pt x="2667884" y="120075"/>
                  <a:pt x="2671630" y="128692"/>
                </a:cubicBezTo>
                <a:lnTo>
                  <a:pt x="2623300" y="154543"/>
                </a:lnTo>
                <a:cubicBezTo>
                  <a:pt x="2616931" y="139182"/>
                  <a:pt x="2609812" y="124571"/>
                  <a:pt x="2601945" y="110709"/>
                </a:cubicBezTo>
                <a:cubicBezTo>
                  <a:pt x="2594077" y="96847"/>
                  <a:pt x="2585460" y="82798"/>
                  <a:pt x="2576094" y="68561"/>
                </a:cubicBezTo>
                <a:close/>
                <a:moveTo>
                  <a:pt x="1177900" y="41024"/>
                </a:moveTo>
                <a:lnTo>
                  <a:pt x="1566787" y="41024"/>
                </a:lnTo>
                <a:lnTo>
                  <a:pt x="1566787" y="131502"/>
                </a:lnTo>
                <a:lnTo>
                  <a:pt x="1177900" y="131502"/>
                </a:lnTo>
                <a:close/>
                <a:moveTo>
                  <a:pt x="7512024" y="40462"/>
                </a:moveTo>
                <a:lnTo>
                  <a:pt x="7899787" y="40462"/>
                </a:lnTo>
                <a:lnTo>
                  <a:pt x="7899787" y="130940"/>
                </a:lnTo>
                <a:lnTo>
                  <a:pt x="7512024" y="130940"/>
                </a:lnTo>
                <a:close/>
                <a:moveTo>
                  <a:pt x="1125" y="39900"/>
                </a:moveTo>
                <a:lnTo>
                  <a:pt x="498472" y="39900"/>
                </a:lnTo>
                <a:cubicBezTo>
                  <a:pt x="493977" y="75867"/>
                  <a:pt x="487233" y="107618"/>
                  <a:pt x="478241" y="135155"/>
                </a:cubicBezTo>
                <a:cubicBezTo>
                  <a:pt x="469250" y="162692"/>
                  <a:pt x="457823" y="187231"/>
                  <a:pt x="443961" y="208774"/>
                </a:cubicBezTo>
                <a:cubicBezTo>
                  <a:pt x="430099" y="230316"/>
                  <a:pt x="413708" y="249517"/>
                  <a:pt x="394788" y="266376"/>
                </a:cubicBezTo>
                <a:cubicBezTo>
                  <a:pt x="375868" y="283235"/>
                  <a:pt x="354607" y="298783"/>
                  <a:pt x="331004" y="313020"/>
                </a:cubicBezTo>
                <a:lnTo>
                  <a:pt x="271996" y="254013"/>
                </a:lnTo>
                <a:cubicBezTo>
                  <a:pt x="266751" y="298596"/>
                  <a:pt x="256167" y="336529"/>
                  <a:pt x="240245" y="367813"/>
                </a:cubicBezTo>
                <a:cubicBezTo>
                  <a:pt x="224322" y="399096"/>
                  <a:pt x="206245" y="425321"/>
                  <a:pt x="186014" y="446489"/>
                </a:cubicBezTo>
                <a:cubicBezTo>
                  <a:pt x="165783" y="467657"/>
                  <a:pt x="144803" y="484703"/>
                  <a:pt x="123073" y="497629"/>
                </a:cubicBezTo>
                <a:cubicBezTo>
                  <a:pt x="101343" y="510554"/>
                  <a:pt x="81861" y="520763"/>
                  <a:pt x="64628" y="528256"/>
                </a:cubicBezTo>
                <a:lnTo>
                  <a:pt x="0" y="450142"/>
                </a:lnTo>
                <a:cubicBezTo>
                  <a:pt x="36716" y="435905"/>
                  <a:pt x="66688" y="419983"/>
                  <a:pt x="89916" y="402374"/>
                </a:cubicBezTo>
                <a:cubicBezTo>
                  <a:pt x="113145" y="384765"/>
                  <a:pt x="131315" y="364628"/>
                  <a:pt x="144428" y="341962"/>
                </a:cubicBezTo>
                <a:cubicBezTo>
                  <a:pt x="157541" y="319295"/>
                  <a:pt x="166158" y="294943"/>
                  <a:pt x="170279" y="268905"/>
                </a:cubicBezTo>
                <a:cubicBezTo>
                  <a:pt x="174400" y="242867"/>
                  <a:pt x="176461" y="215986"/>
                  <a:pt x="176461" y="188262"/>
                </a:cubicBezTo>
                <a:cubicBezTo>
                  <a:pt x="176461" y="181143"/>
                  <a:pt x="176273" y="174025"/>
                  <a:pt x="175899" y="166907"/>
                </a:cubicBezTo>
                <a:lnTo>
                  <a:pt x="278178" y="166907"/>
                </a:lnTo>
                <a:cubicBezTo>
                  <a:pt x="277803" y="177771"/>
                  <a:pt x="277429" y="188543"/>
                  <a:pt x="277054" y="199220"/>
                </a:cubicBezTo>
                <a:cubicBezTo>
                  <a:pt x="276680" y="209898"/>
                  <a:pt x="275743" y="221980"/>
                  <a:pt x="274244" y="235467"/>
                </a:cubicBezTo>
                <a:cubicBezTo>
                  <a:pt x="291853" y="226850"/>
                  <a:pt x="306558" y="217672"/>
                  <a:pt x="318359" y="207931"/>
                </a:cubicBezTo>
                <a:cubicBezTo>
                  <a:pt x="330161" y="198190"/>
                  <a:pt x="339902" y="188636"/>
                  <a:pt x="347582" y="179270"/>
                </a:cubicBezTo>
                <a:cubicBezTo>
                  <a:pt x="355262" y="169904"/>
                  <a:pt x="361163" y="161287"/>
                  <a:pt x="365284" y="153419"/>
                </a:cubicBezTo>
                <a:cubicBezTo>
                  <a:pt x="369405" y="145551"/>
                  <a:pt x="372403" y="139370"/>
                  <a:pt x="374276" y="134874"/>
                </a:cubicBezTo>
                <a:lnTo>
                  <a:pt x="1125" y="134874"/>
                </a:lnTo>
                <a:close/>
                <a:moveTo>
                  <a:pt x="1014365" y="39338"/>
                </a:moveTo>
                <a:cubicBezTo>
                  <a:pt x="1007247" y="39338"/>
                  <a:pt x="1001159" y="41867"/>
                  <a:pt x="996101" y="46925"/>
                </a:cubicBezTo>
                <a:cubicBezTo>
                  <a:pt x="991043" y="51983"/>
                  <a:pt x="988515" y="58071"/>
                  <a:pt x="988515" y="65189"/>
                </a:cubicBezTo>
                <a:cubicBezTo>
                  <a:pt x="988515" y="72682"/>
                  <a:pt x="991043" y="78864"/>
                  <a:pt x="996101" y="83734"/>
                </a:cubicBezTo>
                <a:cubicBezTo>
                  <a:pt x="1001159" y="88605"/>
                  <a:pt x="1007247" y="91040"/>
                  <a:pt x="1014365" y="91040"/>
                </a:cubicBezTo>
                <a:cubicBezTo>
                  <a:pt x="1021858" y="91040"/>
                  <a:pt x="1028040" y="88605"/>
                  <a:pt x="1032910" y="83734"/>
                </a:cubicBezTo>
                <a:cubicBezTo>
                  <a:pt x="1037781" y="78864"/>
                  <a:pt x="1040216" y="72682"/>
                  <a:pt x="1040216" y="65189"/>
                </a:cubicBezTo>
                <a:cubicBezTo>
                  <a:pt x="1040216" y="58071"/>
                  <a:pt x="1037781" y="51983"/>
                  <a:pt x="1032910" y="46925"/>
                </a:cubicBezTo>
                <a:cubicBezTo>
                  <a:pt x="1028040" y="41867"/>
                  <a:pt x="1021858" y="39338"/>
                  <a:pt x="1014365" y="39338"/>
                </a:cubicBezTo>
                <a:close/>
                <a:moveTo>
                  <a:pt x="6416736" y="35966"/>
                </a:moveTo>
                <a:cubicBezTo>
                  <a:pt x="6450079" y="41586"/>
                  <a:pt x="6482019" y="49266"/>
                  <a:pt x="6512552" y="59007"/>
                </a:cubicBezTo>
                <a:cubicBezTo>
                  <a:pt x="6543086" y="68748"/>
                  <a:pt x="6570904" y="79238"/>
                  <a:pt x="6596006" y="90478"/>
                </a:cubicBezTo>
                <a:lnTo>
                  <a:pt x="6558354" y="177022"/>
                </a:lnTo>
                <a:cubicBezTo>
                  <a:pt x="6545990" y="170653"/>
                  <a:pt x="6533627" y="164846"/>
                  <a:pt x="6521263" y="159601"/>
                </a:cubicBezTo>
                <a:cubicBezTo>
                  <a:pt x="6508900" y="154356"/>
                  <a:pt x="6495787" y="149298"/>
                  <a:pt x="6481925" y="144428"/>
                </a:cubicBezTo>
                <a:cubicBezTo>
                  <a:pt x="6468063" y="139557"/>
                  <a:pt x="6453077" y="134780"/>
                  <a:pt x="6436967" y="130097"/>
                </a:cubicBezTo>
                <a:cubicBezTo>
                  <a:pt x="6420857" y="125414"/>
                  <a:pt x="6402873" y="120637"/>
                  <a:pt x="6383017" y="115767"/>
                </a:cubicBezTo>
                <a:close/>
                <a:moveTo>
                  <a:pt x="2378841" y="26413"/>
                </a:moveTo>
                <a:lnTo>
                  <a:pt x="2485616" y="26413"/>
                </a:lnTo>
                <a:lnTo>
                  <a:pt x="2485616" y="157353"/>
                </a:lnTo>
                <a:cubicBezTo>
                  <a:pt x="2505098" y="163722"/>
                  <a:pt x="2526078" y="171121"/>
                  <a:pt x="2548557" y="179551"/>
                </a:cubicBezTo>
                <a:cubicBezTo>
                  <a:pt x="2571036" y="187981"/>
                  <a:pt x="2593984" y="197159"/>
                  <a:pt x="2617399" y="207088"/>
                </a:cubicBezTo>
                <a:cubicBezTo>
                  <a:pt x="2640815" y="217016"/>
                  <a:pt x="2664043" y="227600"/>
                  <a:pt x="2687084" y="238839"/>
                </a:cubicBezTo>
                <a:cubicBezTo>
                  <a:pt x="2710125" y="250079"/>
                  <a:pt x="2731948" y="261693"/>
                  <a:pt x="2752554" y="273682"/>
                </a:cubicBezTo>
                <a:lnTo>
                  <a:pt x="2699728" y="377647"/>
                </a:lnTo>
                <a:cubicBezTo>
                  <a:pt x="2685867" y="368281"/>
                  <a:pt x="2670319" y="358446"/>
                  <a:pt x="2653084" y="348143"/>
                </a:cubicBezTo>
                <a:cubicBezTo>
                  <a:pt x="2635851" y="337841"/>
                  <a:pt x="2617961" y="327725"/>
                  <a:pt x="2599416" y="317797"/>
                </a:cubicBezTo>
                <a:cubicBezTo>
                  <a:pt x="2580871" y="307869"/>
                  <a:pt x="2561857" y="298409"/>
                  <a:pt x="2542376" y="289417"/>
                </a:cubicBezTo>
                <a:cubicBezTo>
                  <a:pt x="2522894" y="280425"/>
                  <a:pt x="2503974" y="272558"/>
                  <a:pt x="2485616" y="265814"/>
                </a:cubicBezTo>
                <a:lnTo>
                  <a:pt x="2485616" y="520951"/>
                </a:lnTo>
                <a:lnTo>
                  <a:pt x="2378841" y="520951"/>
                </a:lnTo>
                <a:close/>
                <a:moveTo>
                  <a:pt x="8177403" y="21917"/>
                </a:moveTo>
                <a:lnTo>
                  <a:pt x="8284178" y="38776"/>
                </a:lnTo>
                <a:cubicBezTo>
                  <a:pt x="8281930" y="46644"/>
                  <a:pt x="8278465" y="58352"/>
                  <a:pt x="8273782" y="73900"/>
                </a:cubicBezTo>
                <a:cubicBezTo>
                  <a:pt x="8269098" y="89448"/>
                  <a:pt x="8263854" y="106963"/>
                  <a:pt x="8258047" y="126444"/>
                </a:cubicBezTo>
                <a:cubicBezTo>
                  <a:pt x="8252239" y="145926"/>
                  <a:pt x="8246245" y="166345"/>
                  <a:pt x="8240063" y="187700"/>
                </a:cubicBezTo>
                <a:cubicBezTo>
                  <a:pt x="8233881" y="209055"/>
                  <a:pt x="8227981" y="229286"/>
                  <a:pt x="8222361" y="248393"/>
                </a:cubicBezTo>
                <a:cubicBezTo>
                  <a:pt x="8216741" y="267500"/>
                  <a:pt x="8211590" y="284547"/>
                  <a:pt x="8206907" y="299533"/>
                </a:cubicBezTo>
                <a:cubicBezTo>
                  <a:pt x="8202223" y="314519"/>
                  <a:pt x="8198758" y="325383"/>
                  <a:pt x="8196510" y="332127"/>
                </a:cubicBezTo>
                <a:cubicBezTo>
                  <a:pt x="8190890" y="348986"/>
                  <a:pt x="8186301" y="362848"/>
                  <a:pt x="8182742" y="373713"/>
                </a:cubicBezTo>
                <a:cubicBezTo>
                  <a:pt x="8179182" y="384578"/>
                  <a:pt x="8175905" y="393944"/>
                  <a:pt x="8172907" y="401812"/>
                </a:cubicBezTo>
                <a:cubicBezTo>
                  <a:pt x="8180400" y="401812"/>
                  <a:pt x="8187331" y="401718"/>
                  <a:pt x="8193701" y="401531"/>
                </a:cubicBezTo>
                <a:cubicBezTo>
                  <a:pt x="8200069" y="401344"/>
                  <a:pt x="8206813" y="401156"/>
                  <a:pt x="8213931" y="400969"/>
                </a:cubicBezTo>
                <a:cubicBezTo>
                  <a:pt x="8221049" y="400782"/>
                  <a:pt x="8228917" y="400594"/>
                  <a:pt x="8237535" y="400407"/>
                </a:cubicBezTo>
                <a:cubicBezTo>
                  <a:pt x="8246151" y="400220"/>
                  <a:pt x="8256548" y="399845"/>
                  <a:pt x="8268724" y="399283"/>
                </a:cubicBezTo>
                <a:cubicBezTo>
                  <a:pt x="8280900" y="398721"/>
                  <a:pt x="8295418" y="398159"/>
                  <a:pt x="8312277" y="397597"/>
                </a:cubicBezTo>
                <a:cubicBezTo>
                  <a:pt x="8329136" y="397035"/>
                  <a:pt x="8348993" y="396380"/>
                  <a:pt x="8371846" y="395630"/>
                </a:cubicBezTo>
                <a:cubicBezTo>
                  <a:pt x="8357610" y="364534"/>
                  <a:pt x="8344122" y="338590"/>
                  <a:pt x="8331384" y="317797"/>
                </a:cubicBezTo>
                <a:cubicBezTo>
                  <a:pt x="8318646" y="297004"/>
                  <a:pt x="8308156" y="280238"/>
                  <a:pt x="8299913" y="267500"/>
                </a:cubicBezTo>
                <a:lnTo>
                  <a:pt x="8385334" y="228162"/>
                </a:lnTo>
                <a:cubicBezTo>
                  <a:pt x="8415681" y="266751"/>
                  <a:pt x="8442093" y="307588"/>
                  <a:pt x="8464572" y="350672"/>
                </a:cubicBezTo>
                <a:cubicBezTo>
                  <a:pt x="8487051" y="393757"/>
                  <a:pt x="8506908" y="438340"/>
                  <a:pt x="8524141" y="484422"/>
                </a:cubicBezTo>
                <a:lnTo>
                  <a:pt x="8425796" y="527694"/>
                </a:lnTo>
                <a:cubicBezTo>
                  <a:pt x="8421300" y="515706"/>
                  <a:pt x="8417835" y="506527"/>
                  <a:pt x="8415399" y="500158"/>
                </a:cubicBezTo>
                <a:cubicBezTo>
                  <a:pt x="8412964" y="493789"/>
                  <a:pt x="8410435" y="487232"/>
                  <a:pt x="8407812" y="480489"/>
                </a:cubicBezTo>
                <a:cubicBezTo>
                  <a:pt x="8371846" y="483111"/>
                  <a:pt x="8340844" y="485359"/>
                  <a:pt x="8314806" y="487232"/>
                </a:cubicBezTo>
                <a:cubicBezTo>
                  <a:pt x="8288767" y="489106"/>
                  <a:pt x="8265633" y="490698"/>
                  <a:pt x="8245402" y="492009"/>
                </a:cubicBezTo>
                <a:cubicBezTo>
                  <a:pt x="8225171" y="493320"/>
                  <a:pt x="8207000" y="494444"/>
                  <a:pt x="8190890" y="495381"/>
                </a:cubicBezTo>
                <a:cubicBezTo>
                  <a:pt x="8174781" y="496317"/>
                  <a:pt x="8158858" y="497254"/>
                  <a:pt x="8143122" y="498191"/>
                </a:cubicBezTo>
                <a:cubicBezTo>
                  <a:pt x="8127387" y="499127"/>
                  <a:pt x="8110809" y="500064"/>
                  <a:pt x="8093387" y="501001"/>
                </a:cubicBezTo>
                <a:cubicBezTo>
                  <a:pt x="8075966" y="501937"/>
                  <a:pt x="8056016" y="502968"/>
                  <a:pt x="8033538" y="504092"/>
                </a:cubicBezTo>
                <a:lnTo>
                  <a:pt x="8021736" y="402374"/>
                </a:lnTo>
                <a:lnTo>
                  <a:pt x="8077933" y="402374"/>
                </a:lnTo>
                <a:cubicBezTo>
                  <a:pt x="8090297" y="359289"/>
                  <a:pt x="8100693" y="322667"/>
                  <a:pt x="8109123" y="292508"/>
                </a:cubicBezTo>
                <a:cubicBezTo>
                  <a:pt x="8117553" y="262349"/>
                  <a:pt x="8124858" y="236310"/>
                  <a:pt x="8131040" y="214393"/>
                </a:cubicBezTo>
                <a:cubicBezTo>
                  <a:pt x="8137222" y="192476"/>
                  <a:pt x="8142279" y="173744"/>
                  <a:pt x="8146213" y="158196"/>
                </a:cubicBezTo>
                <a:cubicBezTo>
                  <a:pt x="8150147" y="142648"/>
                  <a:pt x="8153800" y="127943"/>
                  <a:pt x="8157172" y="114081"/>
                </a:cubicBezTo>
                <a:cubicBezTo>
                  <a:pt x="8160544" y="100219"/>
                  <a:pt x="8163728" y="86169"/>
                  <a:pt x="8166725" y="71933"/>
                </a:cubicBezTo>
                <a:cubicBezTo>
                  <a:pt x="8169723" y="57696"/>
                  <a:pt x="8173282" y="41024"/>
                  <a:pt x="8177403" y="21917"/>
                </a:cubicBezTo>
                <a:close/>
                <a:moveTo>
                  <a:pt x="2698604" y="17421"/>
                </a:moveTo>
                <a:cubicBezTo>
                  <a:pt x="2704974" y="25289"/>
                  <a:pt x="2712748" y="35779"/>
                  <a:pt x="2721927" y="48892"/>
                </a:cubicBezTo>
                <a:cubicBezTo>
                  <a:pt x="2731106" y="62004"/>
                  <a:pt x="2739629" y="76429"/>
                  <a:pt x="2747496" y="92164"/>
                </a:cubicBezTo>
                <a:lnTo>
                  <a:pt x="2698604" y="118015"/>
                </a:lnTo>
                <a:cubicBezTo>
                  <a:pt x="2691111" y="103029"/>
                  <a:pt x="2682776" y="88417"/>
                  <a:pt x="2673597" y="74181"/>
                </a:cubicBezTo>
                <a:cubicBezTo>
                  <a:pt x="2664418" y="59944"/>
                  <a:pt x="2656644" y="48330"/>
                  <a:pt x="2650274" y="39338"/>
                </a:cubicBezTo>
                <a:close/>
                <a:moveTo>
                  <a:pt x="2089986" y="16859"/>
                </a:moveTo>
                <a:lnTo>
                  <a:pt x="2177092" y="78676"/>
                </a:lnTo>
                <a:cubicBezTo>
                  <a:pt x="2171472" y="85045"/>
                  <a:pt x="2164073" y="93007"/>
                  <a:pt x="2154893" y="102560"/>
                </a:cubicBezTo>
                <a:cubicBezTo>
                  <a:pt x="2145715" y="112114"/>
                  <a:pt x="2134382" y="123166"/>
                  <a:pt x="2120894" y="135717"/>
                </a:cubicBezTo>
                <a:cubicBezTo>
                  <a:pt x="2107407" y="148268"/>
                  <a:pt x="2091578" y="162036"/>
                  <a:pt x="2073407" y="177022"/>
                </a:cubicBezTo>
                <a:cubicBezTo>
                  <a:pt x="2055237" y="192008"/>
                  <a:pt x="2034350" y="208118"/>
                  <a:pt x="2010747" y="225352"/>
                </a:cubicBezTo>
                <a:lnTo>
                  <a:pt x="2010747" y="519827"/>
                </a:lnTo>
                <a:lnTo>
                  <a:pt x="1905658" y="519827"/>
                </a:lnTo>
                <a:lnTo>
                  <a:pt x="1905658" y="293913"/>
                </a:lnTo>
                <a:cubicBezTo>
                  <a:pt x="1898914" y="298034"/>
                  <a:pt x="1889923" y="303185"/>
                  <a:pt x="1878683" y="309367"/>
                </a:cubicBezTo>
                <a:cubicBezTo>
                  <a:pt x="1867444" y="315549"/>
                  <a:pt x="1854237" y="322105"/>
                  <a:pt x="1839064" y="329036"/>
                </a:cubicBezTo>
                <a:cubicBezTo>
                  <a:pt x="1823891" y="335967"/>
                  <a:pt x="1806938" y="343179"/>
                  <a:pt x="1788205" y="350672"/>
                </a:cubicBezTo>
                <a:cubicBezTo>
                  <a:pt x="1769473" y="358165"/>
                  <a:pt x="1749054" y="365284"/>
                  <a:pt x="1726950" y="372027"/>
                </a:cubicBezTo>
                <a:lnTo>
                  <a:pt x="1677496" y="285483"/>
                </a:lnTo>
                <a:cubicBezTo>
                  <a:pt x="1721705" y="273494"/>
                  <a:pt x="1763853" y="257291"/>
                  <a:pt x="1803940" y="236872"/>
                </a:cubicBezTo>
                <a:cubicBezTo>
                  <a:pt x="1844028" y="216454"/>
                  <a:pt x="1882992" y="193881"/>
                  <a:pt x="1920831" y="169154"/>
                </a:cubicBezTo>
                <a:cubicBezTo>
                  <a:pt x="1937316" y="158290"/>
                  <a:pt x="1952489" y="147331"/>
                  <a:pt x="1966351" y="136279"/>
                </a:cubicBezTo>
                <a:cubicBezTo>
                  <a:pt x="1980213" y="125227"/>
                  <a:pt x="1993701" y="113519"/>
                  <a:pt x="2006813" y="101155"/>
                </a:cubicBezTo>
                <a:cubicBezTo>
                  <a:pt x="2019926" y="88792"/>
                  <a:pt x="2033226" y="75679"/>
                  <a:pt x="2046713" y="61817"/>
                </a:cubicBezTo>
                <a:cubicBezTo>
                  <a:pt x="2060201" y="47955"/>
                  <a:pt x="2074625" y="32969"/>
                  <a:pt x="2089986" y="16859"/>
                </a:cubicBezTo>
                <a:close/>
                <a:moveTo>
                  <a:pt x="2855396" y="7868"/>
                </a:moveTo>
                <a:lnTo>
                  <a:pt x="2940816" y="7868"/>
                </a:lnTo>
                <a:lnTo>
                  <a:pt x="2940816" y="98346"/>
                </a:lnTo>
                <a:lnTo>
                  <a:pt x="2988584" y="98346"/>
                </a:lnTo>
                <a:lnTo>
                  <a:pt x="2988584" y="125320"/>
                </a:lnTo>
                <a:cubicBezTo>
                  <a:pt x="2993829" y="114456"/>
                  <a:pt x="2998231" y="103778"/>
                  <a:pt x="3001790" y="93288"/>
                </a:cubicBezTo>
                <a:cubicBezTo>
                  <a:pt x="3005350" y="82798"/>
                  <a:pt x="3008346" y="72776"/>
                  <a:pt x="3010782" y="63222"/>
                </a:cubicBezTo>
                <a:cubicBezTo>
                  <a:pt x="3013217" y="53669"/>
                  <a:pt x="3015090" y="44864"/>
                  <a:pt x="3016402" y="36809"/>
                </a:cubicBezTo>
                <a:cubicBezTo>
                  <a:pt x="3017713" y="28754"/>
                  <a:pt x="3018743" y="21917"/>
                  <a:pt x="3019492" y="16297"/>
                </a:cubicBezTo>
                <a:lnTo>
                  <a:pt x="3099855" y="22479"/>
                </a:lnTo>
                <a:cubicBezTo>
                  <a:pt x="3097232" y="38589"/>
                  <a:pt x="3095359" y="50016"/>
                  <a:pt x="3094235" y="56759"/>
                </a:cubicBezTo>
                <a:cubicBezTo>
                  <a:pt x="3093111" y="63503"/>
                  <a:pt x="3091987" y="69310"/>
                  <a:pt x="3090863" y="74181"/>
                </a:cubicBezTo>
                <a:lnTo>
                  <a:pt x="3115590" y="74181"/>
                </a:lnTo>
                <a:lnTo>
                  <a:pt x="3115590" y="7868"/>
                </a:lnTo>
                <a:lnTo>
                  <a:pt x="3203820" y="7868"/>
                </a:lnTo>
                <a:lnTo>
                  <a:pt x="3203820" y="74181"/>
                </a:lnTo>
                <a:lnTo>
                  <a:pt x="3316215" y="74181"/>
                </a:lnTo>
                <a:lnTo>
                  <a:pt x="3316215" y="162411"/>
                </a:lnTo>
                <a:lnTo>
                  <a:pt x="3203820" y="162411"/>
                </a:lnTo>
                <a:lnTo>
                  <a:pt x="3203820" y="207369"/>
                </a:lnTo>
                <a:lnTo>
                  <a:pt x="3324083" y="207369"/>
                </a:lnTo>
                <a:lnTo>
                  <a:pt x="3324083" y="295599"/>
                </a:lnTo>
                <a:lnTo>
                  <a:pt x="3227985" y="295599"/>
                </a:lnTo>
                <a:cubicBezTo>
                  <a:pt x="3242596" y="319576"/>
                  <a:pt x="3258331" y="340276"/>
                  <a:pt x="3275190" y="357697"/>
                </a:cubicBezTo>
                <a:cubicBezTo>
                  <a:pt x="3292050" y="375118"/>
                  <a:pt x="3311906" y="391509"/>
                  <a:pt x="3334760" y="406870"/>
                </a:cubicBezTo>
                <a:lnTo>
                  <a:pt x="3300479" y="513083"/>
                </a:lnTo>
                <a:cubicBezTo>
                  <a:pt x="3285494" y="501469"/>
                  <a:pt x="3272194" y="488824"/>
                  <a:pt x="3260579" y="475150"/>
                </a:cubicBezTo>
                <a:cubicBezTo>
                  <a:pt x="3248965" y="461475"/>
                  <a:pt x="3239131" y="448456"/>
                  <a:pt x="3231075" y="436093"/>
                </a:cubicBezTo>
                <a:cubicBezTo>
                  <a:pt x="3223021" y="423729"/>
                  <a:pt x="3216746" y="413052"/>
                  <a:pt x="3212249" y="404060"/>
                </a:cubicBezTo>
                <a:lnTo>
                  <a:pt x="3203820" y="387201"/>
                </a:lnTo>
                <a:lnTo>
                  <a:pt x="3203820" y="542306"/>
                </a:lnTo>
                <a:lnTo>
                  <a:pt x="3115590" y="542306"/>
                </a:lnTo>
                <a:lnTo>
                  <a:pt x="3115590" y="378771"/>
                </a:lnTo>
                <a:cubicBezTo>
                  <a:pt x="3111843" y="388137"/>
                  <a:pt x="3107535" y="398066"/>
                  <a:pt x="3102664" y="408556"/>
                </a:cubicBezTo>
                <a:cubicBezTo>
                  <a:pt x="3097794" y="419046"/>
                  <a:pt x="3091612" y="430098"/>
                  <a:pt x="3084119" y="441712"/>
                </a:cubicBezTo>
                <a:cubicBezTo>
                  <a:pt x="3076626" y="453326"/>
                  <a:pt x="3067448" y="465315"/>
                  <a:pt x="3056583" y="477679"/>
                </a:cubicBezTo>
                <a:cubicBezTo>
                  <a:pt x="3045718" y="490042"/>
                  <a:pt x="3032418" y="502968"/>
                  <a:pt x="3016683" y="516455"/>
                </a:cubicBezTo>
                <a:lnTo>
                  <a:pt x="2962171" y="427663"/>
                </a:lnTo>
                <a:cubicBezTo>
                  <a:pt x="2981278" y="415674"/>
                  <a:pt x="2997294" y="403966"/>
                  <a:pt x="3010220" y="392539"/>
                </a:cubicBezTo>
                <a:cubicBezTo>
                  <a:pt x="3023145" y="381113"/>
                  <a:pt x="3034197" y="369967"/>
                  <a:pt x="3043376" y="359102"/>
                </a:cubicBezTo>
                <a:cubicBezTo>
                  <a:pt x="3052555" y="348237"/>
                  <a:pt x="3060236" y="337560"/>
                  <a:pt x="3066417" y="327069"/>
                </a:cubicBezTo>
                <a:cubicBezTo>
                  <a:pt x="3072599" y="316579"/>
                  <a:pt x="3078312" y="306089"/>
                  <a:pt x="3083558" y="295599"/>
                </a:cubicBezTo>
                <a:lnTo>
                  <a:pt x="2995889" y="295599"/>
                </a:lnTo>
                <a:cubicBezTo>
                  <a:pt x="3001135" y="303092"/>
                  <a:pt x="3005818" y="308899"/>
                  <a:pt x="3009938" y="313020"/>
                </a:cubicBezTo>
                <a:cubicBezTo>
                  <a:pt x="3014060" y="317141"/>
                  <a:pt x="3017994" y="321262"/>
                  <a:pt x="3021740" y="325383"/>
                </a:cubicBezTo>
                <a:lnTo>
                  <a:pt x="2969477" y="393944"/>
                </a:lnTo>
                <a:cubicBezTo>
                  <a:pt x="2963857" y="381956"/>
                  <a:pt x="2959361" y="372215"/>
                  <a:pt x="2955989" y="364722"/>
                </a:cubicBezTo>
                <a:cubicBezTo>
                  <a:pt x="2952617" y="357229"/>
                  <a:pt x="2949995" y="350766"/>
                  <a:pt x="2948122" y="345334"/>
                </a:cubicBezTo>
                <a:cubicBezTo>
                  <a:pt x="2946248" y="339901"/>
                  <a:pt x="2944937" y="334937"/>
                  <a:pt x="2944188" y="330441"/>
                </a:cubicBezTo>
                <a:lnTo>
                  <a:pt x="2940816" y="315268"/>
                </a:lnTo>
                <a:lnTo>
                  <a:pt x="2940816" y="542306"/>
                </a:lnTo>
                <a:lnTo>
                  <a:pt x="2855396" y="542306"/>
                </a:lnTo>
                <a:lnTo>
                  <a:pt x="2855396" y="352358"/>
                </a:lnTo>
                <a:cubicBezTo>
                  <a:pt x="2849027" y="370716"/>
                  <a:pt x="2842189" y="387856"/>
                  <a:pt x="2834884" y="403779"/>
                </a:cubicBezTo>
                <a:cubicBezTo>
                  <a:pt x="2827578" y="419702"/>
                  <a:pt x="2818118" y="435718"/>
                  <a:pt x="2806504" y="451828"/>
                </a:cubicBezTo>
                <a:lnTo>
                  <a:pt x="2780091" y="328755"/>
                </a:lnTo>
                <a:cubicBezTo>
                  <a:pt x="2788333" y="318265"/>
                  <a:pt x="2795639" y="308056"/>
                  <a:pt x="2802008" y="298128"/>
                </a:cubicBezTo>
                <a:cubicBezTo>
                  <a:pt x="2808377" y="288199"/>
                  <a:pt x="2814278" y="277616"/>
                  <a:pt x="2819710" y="266376"/>
                </a:cubicBezTo>
                <a:cubicBezTo>
                  <a:pt x="2825142" y="255137"/>
                  <a:pt x="2830294" y="242773"/>
                  <a:pt x="2835164" y="229286"/>
                </a:cubicBezTo>
                <a:cubicBezTo>
                  <a:pt x="2840035" y="215798"/>
                  <a:pt x="2844906" y="200438"/>
                  <a:pt x="2849776" y="183204"/>
                </a:cubicBezTo>
                <a:lnTo>
                  <a:pt x="2790768" y="183204"/>
                </a:lnTo>
                <a:lnTo>
                  <a:pt x="2790768" y="98346"/>
                </a:lnTo>
                <a:lnTo>
                  <a:pt x="2855396" y="98346"/>
                </a:lnTo>
                <a:close/>
                <a:moveTo>
                  <a:pt x="9790833" y="7306"/>
                </a:moveTo>
                <a:lnTo>
                  <a:pt x="9880187" y="7306"/>
                </a:lnTo>
                <a:lnTo>
                  <a:pt x="9880187" y="47206"/>
                </a:lnTo>
                <a:lnTo>
                  <a:pt x="9972351" y="47206"/>
                </a:lnTo>
                <a:lnTo>
                  <a:pt x="9972351" y="129816"/>
                </a:lnTo>
                <a:lnTo>
                  <a:pt x="9951558" y="129816"/>
                </a:lnTo>
                <a:cubicBezTo>
                  <a:pt x="9950808" y="136185"/>
                  <a:pt x="9949965" y="141992"/>
                  <a:pt x="9949029" y="147237"/>
                </a:cubicBezTo>
                <a:cubicBezTo>
                  <a:pt x="9948092" y="152482"/>
                  <a:pt x="9947062" y="157540"/>
                  <a:pt x="9945938" y="162411"/>
                </a:cubicBezTo>
                <a:cubicBezTo>
                  <a:pt x="9944815" y="167281"/>
                  <a:pt x="9943596" y="172433"/>
                  <a:pt x="9942286" y="177865"/>
                </a:cubicBezTo>
                <a:cubicBezTo>
                  <a:pt x="9940974" y="183297"/>
                  <a:pt x="9939195" y="189573"/>
                  <a:pt x="9936946" y="196691"/>
                </a:cubicBezTo>
                <a:lnTo>
                  <a:pt x="9989772" y="196691"/>
                </a:lnTo>
                <a:lnTo>
                  <a:pt x="9989772" y="20793"/>
                </a:lnTo>
                <a:lnTo>
                  <a:pt x="10215686" y="20793"/>
                </a:lnTo>
                <a:lnTo>
                  <a:pt x="10215686" y="106775"/>
                </a:lnTo>
                <a:cubicBezTo>
                  <a:pt x="10213063" y="117640"/>
                  <a:pt x="10209786" y="129442"/>
                  <a:pt x="10205852" y="142180"/>
                </a:cubicBezTo>
                <a:cubicBezTo>
                  <a:pt x="10201918" y="154918"/>
                  <a:pt x="10197890" y="167187"/>
                  <a:pt x="10193769" y="178989"/>
                </a:cubicBezTo>
                <a:cubicBezTo>
                  <a:pt x="10189648" y="190790"/>
                  <a:pt x="10185808" y="201374"/>
                  <a:pt x="10182249" y="210741"/>
                </a:cubicBezTo>
                <a:cubicBezTo>
                  <a:pt x="10178690" y="220107"/>
                  <a:pt x="10175973" y="227038"/>
                  <a:pt x="10174099" y="231534"/>
                </a:cubicBezTo>
                <a:cubicBezTo>
                  <a:pt x="10177097" y="235280"/>
                  <a:pt x="10181593" y="241368"/>
                  <a:pt x="10187587" y="249798"/>
                </a:cubicBezTo>
                <a:cubicBezTo>
                  <a:pt x="10193582" y="258227"/>
                  <a:pt x="10199483" y="268905"/>
                  <a:pt x="10205289" y="281830"/>
                </a:cubicBezTo>
                <a:cubicBezTo>
                  <a:pt x="10211096" y="294756"/>
                  <a:pt x="10216154" y="310210"/>
                  <a:pt x="10220463" y="328193"/>
                </a:cubicBezTo>
                <a:cubicBezTo>
                  <a:pt x="10224772" y="346177"/>
                  <a:pt x="10226925" y="366782"/>
                  <a:pt x="10226925" y="390011"/>
                </a:cubicBezTo>
                <a:cubicBezTo>
                  <a:pt x="10226925" y="397878"/>
                  <a:pt x="10226176" y="407432"/>
                  <a:pt x="10224678" y="418671"/>
                </a:cubicBezTo>
                <a:cubicBezTo>
                  <a:pt x="10223179" y="429911"/>
                  <a:pt x="10219433" y="440776"/>
                  <a:pt x="10213438" y="451266"/>
                </a:cubicBezTo>
                <a:cubicBezTo>
                  <a:pt x="10207444" y="461756"/>
                  <a:pt x="10198453" y="470748"/>
                  <a:pt x="10186464" y="478241"/>
                </a:cubicBezTo>
                <a:cubicBezTo>
                  <a:pt x="10174475" y="485734"/>
                  <a:pt x="10157803" y="489480"/>
                  <a:pt x="10136448" y="489480"/>
                </a:cubicBezTo>
                <a:lnTo>
                  <a:pt x="10099919" y="489480"/>
                </a:lnTo>
                <a:lnTo>
                  <a:pt x="10082498" y="400688"/>
                </a:lnTo>
                <a:lnTo>
                  <a:pt x="10107224" y="400688"/>
                </a:lnTo>
                <a:cubicBezTo>
                  <a:pt x="10116217" y="400688"/>
                  <a:pt x="10122492" y="397972"/>
                  <a:pt x="10126051" y="392539"/>
                </a:cubicBezTo>
                <a:cubicBezTo>
                  <a:pt x="10129610" y="387107"/>
                  <a:pt x="10131390" y="377272"/>
                  <a:pt x="10131390" y="363036"/>
                </a:cubicBezTo>
                <a:cubicBezTo>
                  <a:pt x="10131390" y="348050"/>
                  <a:pt x="10129797" y="334375"/>
                  <a:pt x="10126613" y="322012"/>
                </a:cubicBezTo>
                <a:cubicBezTo>
                  <a:pt x="10123428" y="309648"/>
                  <a:pt x="10119589" y="298409"/>
                  <a:pt x="10115093" y="288293"/>
                </a:cubicBezTo>
                <a:cubicBezTo>
                  <a:pt x="10110596" y="278178"/>
                  <a:pt x="10105726" y="269280"/>
                  <a:pt x="10100482" y="261599"/>
                </a:cubicBezTo>
                <a:cubicBezTo>
                  <a:pt x="10095237" y="253919"/>
                  <a:pt x="10090366" y="247269"/>
                  <a:pt x="10085870" y="241649"/>
                </a:cubicBezTo>
                <a:cubicBezTo>
                  <a:pt x="10089242" y="233782"/>
                  <a:pt x="10092895" y="224228"/>
                  <a:pt x="10096829" y="212988"/>
                </a:cubicBezTo>
                <a:cubicBezTo>
                  <a:pt x="10100762" y="201749"/>
                  <a:pt x="10104603" y="189854"/>
                  <a:pt x="10108349" y="177303"/>
                </a:cubicBezTo>
                <a:cubicBezTo>
                  <a:pt x="10112095" y="164752"/>
                  <a:pt x="10115467" y="152295"/>
                  <a:pt x="10118464" y="139932"/>
                </a:cubicBezTo>
                <a:cubicBezTo>
                  <a:pt x="10121462" y="127568"/>
                  <a:pt x="10123709" y="116703"/>
                  <a:pt x="10125208" y="107337"/>
                </a:cubicBezTo>
                <a:lnTo>
                  <a:pt x="10079688" y="107337"/>
                </a:lnTo>
                <a:lnTo>
                  <a:pt x="10079688" y="541744"/>
                </a:lnTo>
                <a:lnTo>
                  <a:pt x="9989772" y="541744"/>
                </a:lnTo>
                <a:lnTo>
                  <a:pt x="9989772" y="279302"/>
                </a:lnTo>
                <a:lnTo>
                  <a:pt x="9685744" y="279302"/>
                </a:lnTo>
                <a:lnTo>
                  <a:pt x="9685744" y="196691"/>
                </a:lnTo>
                <a:lnTo>
                  <a:pt x="9732388" y="196691"/>
                </a:lnTo>
                <a:cubicBezTo>
                  <a:pt x="9732388" y="192195"/>
                  <a:pt x="9732014" y="187044"/>
                  <a:pt x="9731264" y="181237"/>
                </a:cubicBezTo>
                <a:cubicBezTo>
                  <a:pt x="9730515" y="175430"/>
                  <a:pt x="9729765" y="169435"/>
                  <a:pt x="9729016" y="163254"/>
                </a:cubicBezTo>
                <a:cubicBezTo>
                  <a:pt x="9728266" y="157072"/>
                  <a:pt x="9727236" y="151078"/>
                  <a:pt x="9725926" y="145270"/>
                </a:cubicBezTo>
                <a:cubicBezTo>
                  <a:pt x="9724614" y="139463"/>
                  <a:pt x="9723397" y="134312"/>
                  <a:pt x="9722272" y="129816"/>
                </a:cubicBezTo>
                <a:lnTo>
                  <a:pt x="9699231" y="129816"/>
                </a:lnTo>
                <a:lnTo>
                  <a:pt x="9699231" y="47206"/>
                </a:lnTo>
                <a:lnTo>
                  <a:pt x="9790833" y="47206"/>
                </a:lnTo>
                <a:close/>
                <a:moveTo>
                  <a:pt x="4799829" y="7306"/>
                </a:moveTo>
                <a:lnTo>
                  <a:pt x="4895927" y="7306"/>
                </a:lnTo>
                <a:lnTo>
                  <a:pt x="4895927" y="140494"/>
                </a:lnTo>
                <a:lnTo>
                  <a:pt x="5002140" y="140494"/>
                </a:lnTo>
                <a:lnTo>
                  <a:pt x="5002140" y="236029"/>
                </a:lnTo>
                <a:lnTo>
                  <a:pt x="4895927" y="236029"/>
                </a:lnTo>
                <a:lnTo>
                  <a:pt x="4895927" y="433283"/>
                </a:lnTo>
                <a:lnTo>
                  <a:pt x="5008884" y="433283"/>
                </a:lnTo>
                <a:lnTo>
                  <a:pt x="5008884" y="527132"/>
                </a:lnTo>
                <a:lnTo>
                  <a:pt x="4674508" y="527132"/>
                </a:lnTo>
                <a:lnTo>
                  <a:pt x="4674508" y="433283"/>
                </a:lnTo>
                <a:lnTo>
                  <a:pt x="4799829" y="433283"/>
                </a:lnTo>
                <a:lnTo>
                  <a:pt x="4799829" y="236029"/>
                </a:lnTo>
                <a:lnTo>
                  <a:pt x="4703731" y="236029"/>
                </a:lnTo>
                <a:lnTo>
                  <a:pt x="4703731" y="140494"/>
                </a:lnTo>
                <a:lnTo>
                  <a:pt x="4799829" y="140494"/>
                </a:lnTo>
                <a:close/>
                <a:moveTo>
                  <a:pt x="4545254" y="7306"/>
                </a:moveTo>
                <a:lnTo>
                  <a:pt x="4640228" y="7306"/>
                </a:lnTo>
                <a:lnTo>
                  <a:pt x="4640228" y="81486"/>
                </a:lnTo>
                <a:lnTo>
                  <a:pt x="4694739" y="81486"/>
                </a:lnTo>
                <a:lnTo>
                  <a:pt x="4694739" y="168030"/>
                </a:lnTo>
                <a:cubicBezTo>
                  <a:pt x="4692866" y="172901"/>
                  <a:pt x="4690899" y="177771"/>
                  <a:pt x="4688839" y="182642"/>
                </a:cubicBezTo>
                <a:cubicBezTo>
                  <a:pt x="4686778" y="187512"/>
                  <a:pt x="4684343" y="192945"/>
                  <a:pt x="4681533" y="198939"/>
                </a:cubicBezTo>
                <a:cubicBezTo>
                  <a:pt x="4678723" y="204933"/>
                  <a:pt x="4675164" y="211490"/>
                  <a:pt x="4670855" y="218608"/>
                </a:cubicBezTo>
                <a:cubicBezTo>
                  <a:pt x="4666547" y="225727"/>
                  <a:pt x="4661208" y="234156"/>
                  <a:pt x="4654839" y="243897"/>
                </a:cubicBezTo>
                <a:cubicBezTo>
                  <a:pt x="4669451" y="260382"/>
                  <a:pt x="4683219" y="273026"/>
                  <a:pt x="4696145" y="281830"/>
                </a:cubicBezTo>
                <a:cubicBezTo>
                  <a:pt x="4709070" y="290635"/>
                  <a:pt x="4720215" y="297659"/>
                  <a:pt x="4729582" y="302904"/>
                </a:cubicBezTo>
                <a:lnTo>
                  <a:pt x="4683500" y="391696"/>
                </a:lnTo>
                <a:cubicBezTo>
                  <a:pt x="4677506" y="385702"/>
                  <a:pt x="4670762" y="378677"/>
                  <a:pt x="4663269" y="370622"/>
                </a:cubicBezTo>
                <a:cubicBezTo>
                  <a:pt x="4655776" y="362567"/>
                  <a:pt x="4648096" y="352546"/>
                  <a:pt x="4640228" y="340557"/>
                </a:cubicBezTo>
                <a:lnTo>
                  <a:pt x="4640228" y="541744"/>
                </a:lnTo>
                <a:lnTo>
                  <a:pt x="4545254" y="541744"/>
                </a:lnTo>
                <a:lnTo>
                  <a:pt x="4545254" y="363598"/>
                </a:lnTo>
                <a:cubicBezTo>
                  <a:pt x="4532891" y="374088"/>
                  <a:pt x="4522307" y="382518"/>
                  <a:pt x="4513502" y="388887"/>
                </a:cubicBezTo>
                <a:cubicBezTo>
                  <a:pt x="4504698" y="395256"/>
                  <a:pt x="4496550" y="401063"/>
                  <a:pt x="4489057" y="406308"/>
                </a:cubicBezTo>
                <a:lnTo>
                  <a:pt x="4468264" y="292789"/>
                </a:lnTo>
                <a:cubicBezTo>
                  <a:pt x="4482875" y="284172"/>
                  <a:pt x="4496924" y="274525"/>
                  <a:pt x="4510412" y="263847"/>
                </a:cubicBezTo>
                <a:cubicBezTo>
                  <a:pt x="4523899" y="253170"/>
                  <a:pt x="4536169" y="242211"/>
                  <a:pt x="4547221" y="230972"/>
                </a:cubicBezTo>
                <a:cubicBezTo>
                  <a:pt x="4558273" y="219732"/>
                  <a:pt x="4568014" y="208680"/>
                  <a:pt x="4576444" y="197815"/>
                </a:cubicBezTo>
                <a:cubicBezTo>
                  <a:pt x="4584873" y="186950"/>
                  <a:pt x="4591336" y="177022"/>
                  <a:pt x="4595832" y="168030"/>
                </a:cubicBezTo>
                <a:lnTo>
                  <a:pt x="4479503" y="168030"/>
                </a:lnTo>
                <a:lnTo>
                  <a:pt x="4479503" y="81486"/>
                </a:lnTo>
                <a:lnTo>
                  <a:pt x="4545254" y="81486"/>
                </a:lnTo>
                <a:close/>
                <a:moveTo>
                  <a:pt x="9527828" y="6744"/>
                </a:moveTo>
                <a:lnTo>
                  <a:pt x="9616621" y="21917"/>
                </a:lnTo>
                <a:cubicBezTo>
                  <a:pt x="9613623" y="29410"/>
                  <a:pt x="9610440" y="36997"/>
                  <a:pt x="9607068" y="44677"/>
                </a:cubicBezTo>
                <a:cubicBezTo>
                  <a:pt x="9603696" y="52357"/>
                  <a:pt x="9600137" y="59757"/>
                  <a:pt x="9596389" y="66875"/>
                </a:cubicBezTo>
                <a:lnTo>
                  <a:pt x="9657645" y="66875"/>
                </a:lnTo>
                <a:lnTo>
                  <a:pt x="9657645" y="143304"/>
                </a:lnTo>
                <a:lnTo>
                  <a:pt x="9539630" y="143304"/>
                </a:lnTo>
                <a:cubicBezTo>
                  <a:pt x="9537757" y="149673"/>
                  <a:pt x="9536352" y="154356"/>
                  <a:pt x="9535415" y="157353"/>
                </a:cubicBezTo>
                <a:cubicBezTo>
                  <a:pt x="9534479" y="160350"/>
                  <a:pt x="9533075" y="163722"/>
                  <a:pt x="9531200" y="167468"/>
                </a:cubicBezTo>
                <a:lnTo>
                  <a:pt x="9639100" y="167468"/>
                </a:lnTo>
                <a:lnTo>
                  <a:pt x="9639100" y="236029"/>
                </a:lnTo>
                <a:lnTo>
                  <a:pt x="9439599" y="236029"/>
                </a:lnTo>
                <a:lnTo>
                  <a:pt x="9439599" y="255137"/>
                </a:lnTo>
                <a:lnTo>
                  <a:pt x="9622803" y="255137"/>
                </a:lnTo>
                <a:lnTo>
                  <a:pt x="9622803" y="312458"/>
                </a:lnTo>
                <a:lnTo>
                  <a:pt x="9439599" y="312458"/>
                </a:lnTo>
                <a:lnTo>
                  <a:pt x="9439599" y="330441"/>
                </a:lnTo>
                <a:lnTo>
                  <a:pt x="9657645" y="330441"/>
                </a:lnTo>
                <a:lnTo>
                  <a:pt x="9657645" y="402374"/>
                </a:lnTo>
                <a:lnTo>
                  <a:pt x="9509284" y="402374"/>
                </a:lnTo>
                <a:cubicBezTo>
                  <a:pt x="9523521" y="409492"/>
                  <a:pt x="9538413" y="415861"/>
                  <a:pt x="9553961" y="421481"/>
                </a:cubicBezTo>
                <a:cubicBezTo>
                  <a:pt x="9569508" y="427101"/>
                  <a:pt x="9584495" y="431878"/>
                  <a:pt x="9598918" y="435812"/>
                </a:cubicBezTo>
                <a:cubicBezTo>
                  <a:pt x="9613343" y="439745"/>
                  <a:pt x="9626455" y="442930"/>
                  <a:pt x="9638257" y="445365"/>
                </a:cubicBezTo>
                <a:cubicBezTo>
                  <a:pt x="9650058" y="447800"/>
                  <a:pt x="9658956" y="449580"/>
                  <a:pt x="9664950" y="450704"/>
                </a:cubicBezTo>
                <a:lnTo>
                  <a:pt x="9619993" y="536686"/>
                </a:lnTo>
                <a:cubicBezTo>
                  <a:pt x="9586649" y="527694"/>
                  <a:pt x="9554898" y="515050"/>
                  <a:pt x="9524738" y="498753"/>
                </a:cubicBezTo>
                <a:cubicBezTo>
                  <a:pt x="9494579" y="482455"/>
                  <a:pt x="9466200" y="463067"/>
                  <a:pt x="9439599" y="440588"/>
                </a:cubicBezTo>
                <a:lnTo>
                  <a:pt x="9439599" y="540620"/>
                </a:lnTo>
                <a:lnTo>
                  <a:pt x="9347997" y="540620"/>
                </a:lnTo>
                <a:lnTo>
                  <a:pt x="9347997" y="446770"/>
                </a:lnTo>
                <a:cubicBezTo>
                  <a:pt x="9322521" y="469249"/>
                  <a:pt x="9295265" y="487420"/>
                  <a:pt x="9266229" y="501282"/>
                </a:cubicBezTo>
                <a:cubicBezTo>
                  <a:pt x="9237194" y="515144"/>
                  <a:pt x="9203757" y="527132"/>
                  <a:pt x="9165917" y="537248"/>
                </a:cubicBezTo>
                <a:lnTo>
                  <a:pt x="9122645" y="454076"/>
                </a:lnTo>
                <a:cubicBezTo>
                  <a:pt x="9156363" y="447707"/>
                  <a:pt x="9186055" y="440495"/>
                  <a:pt x="9211718" y="432440"/>
                </a:cubicBezTo>
                <a:cubicBezTo>
                  <a:pt x="9237382" y="424385"/>
                  <a:pt x="9261453" y="414363"/>
                  <a:pt x="9283932" y="402374"/>
                </a:cubicBezTo>
                <a:lnTo>
                  <a:pt x="9127703" y="402374"/>
                </a:lnTo>
                <a:lnTo>
                  <a:pt x="9127703" y="330441"/>
                </a:lnTo>
                <a:lnTo>
                  <a:pt x="9347997" y="330441"/>
                </a:lnTo>
                <a:lnTo>
                  <a:pt x="9347997" y="312458"/>
                </a:lnTo>
                <a:lnTo>
                  <a:pt x="9164793" y="312458"/>
                </a:lnTo>
                <a:lnTo>
                  <a:pt x="9164793" y="255137"/>
                </a:lnTo>
                <a:lnTo>
                  <a:pt x="9347997" y="255137"/>
                </a:lnTo>
                <a:lnTo>
                  <a:pt x="9347997" y="236029"/>
                </a:lnTo>
                <a:lnTo>
                  <a:pt x="9147934" y="236029"/>
                </a:lnTo>
                <a:lnTo>
                  <a:pt x="9147934" y="167468"/>
                </a:lnTo>
                <a:lnTo>
                  <a:pt x="9258081" y="167468"/>
                </a:lnTo>
                <a:cubicBezTo>
                  <a:pt x="9256208" y="163347"/>
                  <a:pt x="9254522" y="159133"/>
                  <a:pt x="9253023" y="154824"/>
                </a:cubicBezTo>
                <a:cubicBezTo>
                  <a:pt x="9251524" y="150516"/>
                  <a:pt x="9249839" y="146675"/>
                  <a:pt x="9247965" y="143304"/>
                </a:cubicBezTo>
                <a:lnTo>
                  <a:pt x="9127703" y="143304"/>
                </a:lnTo>
                <a:lnTo>
                  <a:pt x="9127703" y="66875"/>
                </a:lnTo>
                <a:lnTo>
                  <a:pt x="9191768" y="66875"/>
                </a:lnTo>
                <a:cubicBezTo>
                  <a:pt x="9190269" y="63878"/>
                  <a:pt x="9187740" y="58071"/>
                  <a:pt x="9184181" y="49454"/>
                </a:cubicBezTo>
                <a:cubicBezTo>
                  <a:pt x="9180622" y="40837"/>
                  <a:pt x="9175845" y="31658"/>
                  <a:pt x="9169851" y="21917"/>
                </a:cubicBezTo>
                <a:lnTo>
                  <a:pt x="9258643" y="7306"/>
                </a:lnTo>
                <a:cubicBezTo>
                  <a:pt x="9261266" y="12925"/>
                  <a:pt x="9263513" y="17983"/>
                  <a:pt x="9265386" y="22479"/>
                </a:cubicBezTo>
                <a:cubicBezTo>
                  <a:pt x="9267260" y="26975"/>
                  <a:pt x="9268946" y="31471"/>
                  <a:pt x="9270444" y="35966"/>
                </a:cubicBezTo>
                <a:cubicBezTo>
                  <a:pt x="9271943" y="40462"/>
                  <a:pt x="9273442" y="45145"/>
                  <a:pt x="9274940" y="50016"/>
                </a:cubicBezTo>
                <a:cubicBezTo>
                  <a:pt x="9276439" y="54886"/>
                  <a:pt x="9278124" y="60506"/>
                  <a:pt x="9279998" y="66875"/>
                </a:cubicBezTo>
                <a:lnTo>
                  <a:pt x="9300229" y="66875"/>
                </a:lnTo>
                <a:lnTo>
                  <a:pt x="9300229" y="7868"/>
                </a:lnTo>
                <a:lnTo>
                  <a:pt x="9381154" y="7868"/>
                </a:lnTo>
                <a:lnTo>
                  <a:pt x="9381154" y="66875"/>
                </a:lnTo>
                <a:lnTo>
                  <a:pt x="9406442" y="66875"/>
                </a:lnTo>
                <a:lnTo>
                  <a:pt x="9406442" y="7868"/>
                </a:lnTo>
                <a:lnTo>
                  <a:pt x="9487929" y="7868"/>
                </a:lnTo>
                <a:lnTo>
                  <a:pt x="9487929" y="66875"/>
                </a:lnTo>
                <a:lnTo>
                  <a:pt x="9505912" y="66875"/>
                </a:lnTo>
                <a:cubicBezTo>
                  <a:pt x="9510782" y="57134"/>
                  <a:pt x="9515185" y="46550"/>
                  <a:pt x="9519118" y="35123"/>
                </a:cubicBezTo>
                <a:cubicBezTo>
                  <a:pt x="9523052" y="23697"/>
                  <a:pt x="9525955" y="14237"/>
                  <a:pt x="9527828" y="6744"/>
                </a:cubicBezTo>
                <a:close/>
                <a:moveTo>
                  <a:pt x="5420354" y="5620"/>
                </a:moveTo>
                <a:lnTo>
                  <a:pt x="5516452" y="5620"/>
                </a:lnTo>
                <a:lnTo>
                  <a:pt x="5516452" y="50578"/>
                </a:lnTo>
                <a:lnTo>
                  <a:pt x="5723259" y="50578"/>
                </a:lnTo>
                <a:lnTo>
                  <a:pt x="5723259" y="138808"/>
                </a:lnTo>
                <a:lnTo>
                  <a:pt x="5320884" y="138808"/>
                </a:lnTo>
                <a:lnTo>
                  <a:pt x="5320884" y="289417"/>
                </a:lnTo>
                <a:cubicBezTo>
                  <a:pt x="5320884" y="291290"/>
                  <a:pt x="5320791" y="296254"/>
                  <a:pt x="5320604" y="304309"/>
                </a:cubicBezTo>
                <a:cubicBezTo>
                  <a:pt x="5320416" y="312364"/>
                  <a:pt x="5319761" y="322948"/>
                  <a:pt x="5318637" y="336061"/>
                </a:cubicBezTo>
                <a:cubicBezTo>
                  <a:pt x="5317512" y="349174"/>
                  <a:pt x="5315639" y="364534"/>
                  <a:pt x="5313017" y="382143"/>
                </a:cubicBezTo>
                <a:cubicBezTo>
                  <a:pt x="5310394" y="399751"/>
                  <a:pt x="5306835" y="418859"/>
                  <a:pt x="5302340" y="439464"/>
                </a:cubicBezTo>
                <a:cubicBezTo>
                  <a:pt x="5302714" y="439464"/>
                  <a:pt x="5305056" y="439371"/>
                  <a:pt x="5309364" y="439183"/>
                </a:cubicBezTo>
                <a:cubicBezTo>
                  <a:pt x="5313673" y="438996"/>
                  <a:pt x="5318543" y="438809"/>
                  <a:pt x="5323975" y="438621"/>
                </a:cubicBezTo>
                <a:cubicBezTo>
                  <a:pt x="5329408" y="438434"/>
                  <a:pt x="5334465" y="438153"/>
                  <a:pt x="5339149" y="437778"/>
                </a:cubicBezTo>
                <a:cubicBezTo>
                  <a:pt x="5343832" y="437404"/>
                  <a:pt x="5346735" y="437216"/>
                  <a:pt x="5347859" y="437216"/>
                </a:cubicBezTo>
                <a:cubicBezTo>
                  <a:pt x="5355727" y="418859"/>
                  <a:pt x="5363782" y="397410"/>
                  <a:pt x="5372024" y="372870"/>
                </a:cubicBezTo>
                <a:cubicBezTo>
                  <a:pt x="5380267" y="348331"/>
                  <a:pt x="5388228" y="322948"/>
                  <a:pt x="5395908" y="296723"/>
                </a:cubicBezTo>
                <a:cubicBezTo>
                  <a:pt x="5403589" y="270497"/>
                  <a:pt x="5410707" y="244740"/>
                  <a:pt x="5417263" y="219451"/>
                </a:cubicBezTo>
                <a:cubicBezTo>
                  <a:pt x="5423819" y="194162"/>
                  <a:pt x="5429159" y="171777"/>
                  <a:pt x="5433279" y="152295"/>
                </a:cubicBezTo>
                <a:lnTo>
                  <a:pt x="5532749" y="169154"/>
                </a:lnTo>
                <a:cubicBezTo>
                  <a:pt x="5525256" y="195005"/>
                  <a:pt x="5517107" y="221043"/>
                  <a:pt x="5508303" y="247269"/>
                </a:cubicBezTo>
                <a:cubicBezTo>
                  <a:pt x="5499499" y="273494"/>
                  <a:pt x="5490882" y="298315"/>
                  <a:pt x="5482452" y="321731"/>
                </a:cubicBezTo>
                <a:cubicBezTo>
                  <a:pt x="5474023" y="345146"/>
                  <a:pt x="5466155" y="366501"/>
                  <a:pt x="5458849" y="385796"/>
                </a:cubicBezTo>
                <a:cubicBezTo>
                  <a:pt x="5451544" y="405090"/>
                  <a:pt x="5445269" y="420732"/>
                  <a:pt x="5440023" y="432721"/>
                </a:cubicBezTo>
                <a:cubicBezTo>
                  <a:pt x="5467747" y="431597"/>
                  <a:pt x="5494066" y="430285"/>
                  <a:pt x="5518980" y="428787"/>
                </a:cubicBezTo>
                <a:cubicBezTo>
                  <a:pt x="5543895" y="427288"/>
                  <a:pt x="5568154" y="425040"/>
                  <a:pt x="5591756" y="422043"/>
                </a:cubicBezTo>
                <a:cubicBezTo>
                  <a:pt x="5587260" y="410804"/>
                  <a:pt x="5582952" y="400594"/>
                  <a:pt x="5578831" y="391416"/>
                </a:cubicBezTo>
                <a:cubicBezTo>
                  <a:pt x="5574710" y="382237"/>
                  <a:pt x="5570495" y="373058"/>
                  <a:pt x="5566187" y="363879"/>
                </a:cubicBezTo>
                <a:cubicBezTo>
                  <a:pt x="5561878" y="354700"/>
                  <a:pt x="5557195" y="345146"/>
                  <a:pt x="5552137" y="335218"/>
                </a:cubicBezTo>
                <a:cubicBezTo>
                  <a:pt x="5547079" y="325290"/>
                  <a:pt x="5540991" y="314331"/>
                  <a:pt x="5533873" y="302343"/>
                </a:cubicBezTo>
                <a:lnTo>
                  <a:pt x="5610864" y="263004"/>
                </a:lnTo>
                <a:cubicBezTo>
                  <a:pt x="5626599" y="287731"/>
                  <a:pt x="5640929" y="313114"/>
                  <a:pt x="5653855" y="339152"/>
                </a:cubicBezTo>
                <a:cubicBezTo>
                  <a:pt x="5666780" y="365190"/>
                  <a:pt x="5678113" y="389542"/>
                  <a:pt x="5687854" y="412209"/>
                </a:cubicBezTo>
                <a:cubicBezTo>
                  <a:pt x="5697595" y="434875"/>
                  <a:pt x="5705650" y="454825"/>
                  <a:pt x="5712019" y="472059"/>
                </a:cubicBezTo>
                <a:lnTo>
                  <a:pt x="5724945" y="508587"/>
                </a:lnTo>
                <a:lnTo>
                  <a:pt x="5635028" y="547926"/>
                </a:lnTo>
                <a:cubicBezTo>
                  <a:pt x="5632780" y="540807"/>
                  <a:pt x="5631094" y="535375"/>
                  <a:pt x="5629971" y="531628"/>
                </a:cubicBezTo>
                <a:cubicBezTo>
                  <a:pt x="5628847" y="527132"/>
                  <a:pt x="5627723" y="523199"/>
                  <a:pt x="5626599" y="519827"/>
                </a:cubicBezTo>
                <a:cubicBezTo>
                  <a:pt x="5625475" y="516455"/>
                  <a:pt x="5624445" y="513458"/>
                  <a:pt x="5623508" y="510835"/>
                </a:cubicBezTo>
                <a:cubicBezTo>
                  <a:pt x="5622571" y="508213"/>
                  <a:pt x="5621541" y="505403"/>
                  <a:pt x="5620417" y="502406"/>
                </a:cubicBezTo>
                <a:cubicBezTo>
                  <a:pt x="5600186" y="505403"/>
                  <a:pt x="5576958" y="508213"/>
                  <a:pt x="5550732" y="510835"/>
                </a:cubicBezTo>
                <a:cubicBezTo>
                  <a:pt x="5524507" y="513458"/>
                  <a:pt x="5497344" y="516080"/>
                  <a:pt x="5469246" y="518703"/>
                </a:cubicBezTo>
                <a:cubicBezTo>
                  <a:pt x="5441147" y="521325"/>
                  <a:pt x="5413236" y="523667"/>
                  <a:pt x="5385512" y="525728"/>
                </a:cubicBezTo>
                <a:cubicBezTo>
                  <a:pt x="5357787" y="527788"/>
                  <a:pt x="5332312" y="529380"/>
                  <a:pt x="5309083" y="530504"/>
                </a:cubicBezTo>
                <a:lnTo>
                  <a:pt x="5298405" y="454076"/>
                </a:lnTo>
                <a:cubicBezTo>
                  <a:pt x="5293910" y="468687"/>
                  <a:pt x="5289789" y="481051"/>
                  <a:pt x="5286042" y="491166"/>
                </a:cubicBezTo>
                <a:cubicBezTo>
                  <a:pt x="5282295" y="501282"/>
                  <a:pt x="5278736" y="509711"/>
                  <a:pt x="5275364" y="516455"/>
                </a:cubicBezTo>
                <a:cubicBezTo>
                  <a:pt x="5271993" y="523199"/>
                  <a:pt x="5268996" y="528725"/>
                  <a:pt x="5266373" y="533033"/>
                </a:cubicBezTo>
                <a:cubicBezTo>
                  <a:pt x="5263751" y="537342"/>
                  <a:pt x="5261315" y="540994"/>
                  <a:pt x="5259067" y="543992"/>
                </a:cubicBezTo>
                <a:lnTo>
                  <a:pt x="5183762" y="474307"/>
                </a:lnTo>
                <a:cubicBezTo>
                  <a:pt x="5200622" y="448456"/>
                  <a:pt x="5212236" y="420732"/>
                  <a:pt x="5218605" y="391135"/>
                </a:cubicBezTo>
                <a:cubicBezTo>
                  <a:pt x="5224974" y="361537"/>
                  <a:pt x="5228159" y="331378"/>
                  <a:pt x="5228159" y="300657"/>
                </a:cubicBezTo>
                <a:lnTo>
                  <a:pt x="5228159" y="50578"/>
                </a:lnTo>
                <a:lnTo>
                  <a:pt x="5420354" y="50578"/>
                </a:lnTo>
                <a:close/>
                <a:moveTo>
                  <a:pt x="3830984" y="3934"/>
                </a:moveTo>
                <a:cubicBezTo>
                  <a:pt x="3833606" y="7680"/>
                  <a:pt x="3836791" y="12457"/>
                  <a:pt x="3840537" y="18264"/>
                </a:cubicBezTo>
                <a:cubicBezTo>
                  <a:pt x="3844284" y="24071"/>
                  <a:pt x="3848124" y="30066"/>
                  <a:pt x="3852058" y="36247"/>
                </a:cubicBezTo>
                <a:cubicBezTo>
                  <a:pt x="3855992" y="42429"/>
                  <a:pt x="3859645" y="48517"/>
                  <a:pt x="3863016" y="54512"/>
                </a:cubicBezTo>
                <a:cubicBezTo>
                  <a:pt x="3866388" y="60506"/>
                  <a:pt x="3869011" y="65376"/>
                  <a:pt x="3870884" y="69123"/>
                </a:cubicBezTo>
                <a:lnTo>
                  <a:pt x="3835479" y="80924"/>
                </a:lnTo>
                <a:lnTo>
                  <a:pt x="3886058" y="80924"/>
                </a:lnTo>
                <a:lnTo>
                  <a:pt x="3886058" y="171402"/>
                </a:lnTo>
                <a:lnTo>
                  <a:pt x="3734886" y="171402"/>
                </a:lnTo>
                <a:cubicBezTo>
                  <a:pt x="3735636" y="184140"/>
                  <a:pt x="3736666" y="199876"/>
                  <a:pt x="3737977" y="218608"/>
                </a:cubicBezTo>
                <a:cubicBezTo>
                  <a:pt x="3739288" y="237341"/>
                  <a:pt x="3741255" y="256729"/>
                  <a:pt x="3743878" y="276773"/>
                </a:cubicBezTo>
                <a:cubicBezTo>
                  <a:pt x="3746500" y="296816"/>
                  <a:pt x="3749778" y="316486"/>
                  <a:pt x="3753712" y="335780"/>
                </a:cubicBezTo>
                <a:cubicBezTo>
                  <a:pt x="3757646" y="355074"/>
                  <a:pt x="3762610" y="372027"/>
                  <a:pt x="3768605" y="386639"/>
                </a:cubicBezTo>
                <a:cubicBezTo>
                  <a:pt x="3768980" y="387763"/>
                  <a:pt x="3770010" y="390198"/>
                  <a:pt x="3771696" y="393944"/>
                </a:cubicBezTo>
                <a:cubicBezTo>
                  <a:pt x="3773382" y="397691"/>
                  <a:pt x="3775537" y="401625"/>
                  <a:pt x="3778158" y="405746"/>
                </a:cubicBezTo>
                <a:cubicBezTo>
                  <a:pt x="3780781" y="409867"/>
                  <a:pt x="3783778" y="413614"/>
                  <a:pt x="3787150" y="416985"/>
                </a:cubicBezTo>
                <a:cubicBezTo>
                  <a:pt x="3790523" y="420357"/>
                  <a:pt x="3794081" y="422043"/>
                  <a:pt x="3797827" y="422043"/>
                </a:cubicBezTo>
                <a:cubicBezTo>
                  <a:pt x="3802323" y="422043"/>
                  <a:pt x="3807755" y="419889"/>
                  <a:pt x="3814125" y="415580"/>
                </a:cubicBezTo>
                <a:cubicBezTo>
                  <a:pt x="3820494" y="411272"/>
                  <a:pt x="3826863" y="405559"/>
                  <a:pt x="3833232" y="398440"/>
                </a:cubicBezTo>
                <a:cubicBezTo>
                  <a:pt x="3839601" y="391322"/>
                  <a:pt x="3845689" y="383454"/>
                  <a:pt x="3851496" y="374837"/>
                </a:cubicBezTo>
                <a:cubicBezTo>
                  <a:pt x="3857304" y="366220"/>
                  <a:pt x="3862080" y="357603"/>
                  <a:pt x="3865826" y="348986"/>
                </a:cubicBezTo>
                <a:lnTo>
                  <a:pt x="3896173" y="458010"/>
                </a:lnTo>
                <a:cubicBezTo>
                  <a:pt x="3892427" y="465503"/>
                  <a:pt x="3887744" y="474120"/>
                  <a:pt x="3882124" y="483860"/>
                </a:cubicBezTo>
                <a:cubicBezTo>
                  <a:pt x="3876504" y="493601"/>
                  <a:pt x="3869760" y="502874"/>
                  <a:pt x="3861892" y="511678"/>
                </a:cubicBezTo>
                <a:cubicBezTo>
                  <a:pt x="3854025" y="520482"/>
                  <a:pt x="3844752" y="527975"/>
                  <a:pt x="3834075" y="534157"/>
                </a:cubicBezTo>
                <a:cubicBezTo>
                  <a:pt x="3823398" y="540339"/>
                  <a:pt x="3810940" y="543430"/>
                  <a:pt x="3796703" y="543430"/>
                </a:cubicBezTo>
                <a:cubicBezTo>
                  <a:pt x="3783591" y="543430"/>
                  <a:pt x="3771227" y="540714"/>
                  <a:pt x="3759613" y="535281"/>
                </a:cubicBezTo>
                <a:cubicBezTo>
                  <a:pt x="3747999" y="529849"/>
                  <a:pt x="3738633" y="523573"/>
                  <a:pt x="3731514" y="516455"/>
                </a:cubicBezTo>
                <a:cubicBezTo>
                  <a:pt x="3718027" y="502593"/>
                  <a:pt x="3706413" y="486670"/>
                  <a:pt x="3696672" y="468687"/>
                </a:cubicBezTo>
                <a:cubicBezTo>
                  <a:pt x="3686931" y="450704"/>
                  <a:pt x="3678689" y="431597"/>
                  <a:pt x="3671945" y="411366"/>
                </a:cubicBezTo>
                <a:cubicBezTo>
                  <a:pt x="3665201" y="391135"/>
                  <a:pt x="3659862" y="370248"/>
                  <a:pt x="3655929" y="348705"/>
                </a:cubicBezTo>
                <a:cubicBezTo>
                  <a:pt x="3651995" y="327163"/>
                  <a:pt x="3648810" y="305902"/>
                  <a:pt x="3646375" y="284921"/>
                </a:cubicBezTo>
                <a:cubicBezTo>
                  <a:pt x="3643940" y="263941"/>
                  <a:pt x="3642254" y="243710"/>
                  <a:pt x="3641317" y="224228"/>
                </a:cubicBezTo>
                <a:cubicBezTo>
                  <a:pt x="3640381" y="204746"/>
                  <a:pt x="3639538" y="187138"/>
                  <a:pt x="3638789" y="171402"/>
                </a:cubicBezTo>
                <a:lnTo>
                  <a:pt x="3354429" y="171402"/>
                </a:lnTo>
                <a:lnTo>
                  <a:pt x="3354429" y="80924"/>
                </a:lnTo>
                <a:lnTo>
                  <a:pt x="3635416" y="80924"/>
                </a:lnTo>
                <a:cubicBezTo>
                  <a:pt x="3635416" y="78302"/>
                  <a:pt x="3635323" y="73525"/>
                  <a:pt x="3635136" y="66594"/>
                </a:cubicBezTo>
                <a:cubicBezTo>
                  <a:pt x="3634948" y="59663"/>
                  <a:pt x="3634667" y="52264"/>
                  <a:pt x="3634293" y="44396"/>
                </a:cubicBezTo>
                <a:cubicBezTo>
                  <a:pt x="3633918" y="36528"/>
                  <a:pt x="3633637" y="29035"/>
                  <a:pt x="3633450" y="21917"/>
                </a:cubicBezTo>
                <a:cubicBezTo>
                  <a:pt x="3633262" y="14799"/>
                  <a:pt x="3633169" y="9741"/>
                  <a:pt x="3633169" y="6744"/>
                </a:cubicBezTo>
                <a:lnTo>
                  <a:pt x="3732639" y="6744"/>
                </a:lnTo>
                <a:lnTo>
                  <a:pt x="3732639" y="80924"/>
                </a:lnTo>
                <a:lnTo>
                  <a:pt x="3775910" y="80924"/>
                </a:lnTo>
                <a:cubicBezTo>
                  <a:pt x="3772913" y="74555"/>
                  <a:pt x="3770290" y="69217"/>
                  <a:pt x="3768043" y="64908"/>
                </a:cubicBezTo>
                <a:cubicBezTo>
                  <a:pt x="3765795" y="60600"/>
                  <a:pt x="3763547" y="56572"/>
                  <a:pt x="3761299" y="52826"/>
                </a:cubicBezTo>
                <a:cubicBezTo>
                  <a:pt x="3759052" y="49079"/>
                  <a:pt x="3756710" y="45333"/>
                  <a:pt x="3754274" y="41586"/>
                </a:cubicBezTo>
                <a:cubicBezTo>
                  <a:pt x="3751839" y="37840"/>
                  <a:pt x="3748748" y="33531"/>
                  <a:pt x="3745002" y="28661"/>
                </a:cubicBezTo>
                <a:close/>
                <a:moveTo>
                  <a:pt x="4127145" y="3372"/>
                </a:moveTo>
                <a:lnTo>
                  <a:pt x="4238978" y="3372"/>
                </a:lnTo>
                <a:cubicBezTo>
                  <a:pt x="4244598" y="9366"/>
                  <a:pt x="4252559" y="17608"/>
                  <a:pt x="4262862" y="28099"/>
                </a:cubicBezTo>
                <a:cubicBezTo>
                  <a:pt x="4273165" y="38589"/>
                  <a:pt x="4286933" y="50109"/>
                  <a:pt x="4304167" y="62660"/>
                </a:cubicBezTo>
                <a:cubicBezTo>
                  <a:pt x="4321401" y="75211"/>
                  <a:pt x="4342756" y="88230"/>
                  <a:pt x="4368232" y="101717"/>
                </a:cubicBezTo>
                <a:cubicBezTo>
                  <a:pt x="4393708" y="115205"/>
                  <a:pt x="4424242" y="128318"/>
                  <a:pt x="4459834" y="141056"/>
                </a:cubicBezTo>
                <a:lnTo>
                  <a:pt x="4411504" y="235467"/>
                </a:lnTo>
                <a:cubicBezTo>
                  <a:pt x="4402138" y="231346"/>
                  <a:pt x="4391179" y="226382"/>
                  <a:pt x="4378629" y="220575"/>
                </a:cubicBezTo>
                <a:cubicBezTo>
                  <a:pt x="4366078" y="214768"/>
                  <a:pt x="4350436" y="206432"/>
                  <a:pt x="4331704" y="195567"/>
                </a:cubicBezTo>
                <a:lnTo>
                  <a:pt x="4331704" y="230410"/>
                </a:lnTo>
                <a:lnTo>
                  <a:pt x="4032171" y="230410"/>
                </a:lnTo>
                <a:lnTo>
                  <a:pt x="4032171" y="197815"/>
                </a:lnTo>
                <a:cubicBezTo>
                  <a:pt x="4021681" y="204184"/>
                  <a:pt x="4012409" y="209523"/>
                  <a:pt x="4004353" y="213831"/>
                </a:cubicBezTo>
                <a:cubicBezTo>
                  <a:pt x="3996298" y="218140"/>
                  <a:pt x="3989086" y="221793"/>
                  <a:pt x="3982717" y="224790"/>
                </a:cubicBezTo>
                <a:cubicBezTo>
                  <a:pt x="3976348" y="227787"/>
                  <a:pt x="3970635" y="230316"/>
                  <a:pt x="3965577" y="232377"/>
                </a:cubicBezTo>
                <a:cubicBezTo>
                  <a:pt x="3960519" y="234437"/>
                  <a:pt x="3955368" y="236404"/>
                  <a:pt x="3950123" y="238277"/>
                </a:cubicBezTo>
                <a:lnTo>
                  <a:pt x="3903479" y="142742"/>
                </a:lnTo>
                <a:cubicBezTo>
                  <a:pt x="3938696" y="129629"/>
                  <a:pt x="3968855" y="116797"/>
                  <a:pt x="3993957" y="104246"/>
                </a:cubicBezTo>
                <a:cubicBezTo>
                  <a:pt x="4019058" y="91696"/>
                  <a:pt x="4040226" y="79519"/>
                  <a:pt x="4057460" y="67718"/>
                </a:cubicBezTo>
                <a:cubicBezTo>
                  <a:pt x="4074694" y="55916"/>
                  <a:pt x="4088837" y="44583"/>
                  <a:pt x="4099889" y="33718"/>
                </a:cubicBezTo>
                <a:cubicBezTo>
                  <a:pt x="4110941" y="22854"/>
                  <a:pt x="4120026" y="12738"/>
                  <a:pt x="4127145" y="3372"/>
                </a:cubicBezTo>
                <a:close/>
                <a:moveTo>
                  <a:pt x="8857955" y="2248"/>
                </a:moveTo>
                <a:cubicBezTo>
                  <a:pt x="8860952" y="8242"/>
                  <a:pt x="8863762" y="13956"/>
                  <a:pt x="8866384" y="19388"/>
                </a:cubicBezTo>
                <a:cubicBezTo>
                  <a:pt x="8869007" y="24820"/>
                  <a:pt x="8871536" y="30347"/>
                  <a:pt x="8873971" y="35966"/>
                </a:cubicBezTo>
                <a:cubicBezTo>
                  <a:pt x="8876407" y="41586"/>
                  <a:pt x="8878935" y="47674"/>
                  <a:pt x="8881557" y="54231"/>
                </a:cubicBezTo>
                <a:cubicBezTo>
                  <a:pt x="8884180" y="60787"/>
                  <a:pt x="8887177" y="68374"/>
                  <a:pt x="8890549" y="76990"/>
                </a:cubicBezTo>
                <a:lnTo>
                  <a:pt x="8939441" y="76990"/>
                </a:lnTo>
                <a:cubicBezTo>
                  <a:pt x="8945435" y="67624"/>
                  <a:pt x="8951055" y="56385"/>
                  <a:pt x="8956301" y="43272"/>
                </a:cubicBezTo>
                <a:cubicBezTo>
                  <a:pt x="8961546" y="30159"/>
                  <a:pt x="8966041" y="17796"/>
                  <a:pt x="8969787" y="6182"/>
                </a:cubicBezTo>
                <a:lnTo>
                  <a:pt x="9067572" y="25851"/>
                </a:lnTo>
                <a:cubicBezTo>
                  <a:pt x="9066447" y="28848"/>
                  <a:pt x="9064855" y="32501"/>
                  <a:pt x="9062795" y="36809"/>
                </a:cubicBezTo>
                <a:cubicBezTo>
                  <a:pt x="9060734" y="41118"/>
                  <a:pt x="9058486" y="45707"/>
                  <a:pt x="9056051" y="50578"/>
                </a:cubicBezTo>
                <a:cubicBezTo>
                  <a:pt x="9053616" y="55448"/>
                  <a:pt x="9051087" y="60225"/>
                  <a:pt x="9048464" y="64908"/>
                </a:cubicBezTo>
                <a:cubicBezTo>
                  <a:pt x="9045842" y="69591"/>
                  <a:pt x="9043406" y="73619"/>
                  <a:pt x="9041159" y="76990"/>
                </a:cubicBezTo>
                <a:lnTo>
                  <a:pt x="9084993" y="76990"/>
                </a:lnTo>
                <a:lnTo>
                  <a:pt x="9084993" y="219732"/>
                </a:lnTo>
                <a:lnTo>
                  <a:pt x="9007440" y="219732"/>
                </a:lnTo>
                <a:lnTo>
                  <a:pt x="9007440" y="327069"/>
                </a:lnTo>
                <a:lnTo>
                  <a:pt x="8876500" y="327069"/>
                </a:lnTo>
                <a:cubicBezTo>
                  <a:pt x="8875751" y="328568"/>
                  <a:pt x="8874533" y="331846"/>
                  <a:pt x="8872847" y="336904"/>
                </a:cubicBezTo>
                <a:cubicBezTo>
                  <a:pt x="8871161" y="341962"/>
                  <a:pt x="8869944" y="345427"/>
                  <a:pt x="8869194" y="347300"/>
                </a:cubicBezTo>
                <a:lnTo>
                  <a:pt x="9059704" y="347300"/>
                </a:lnTo>
                <a:lnTo>
                  <a:pt x="9059704" y="541744"/>
                </a:lnTo>
                <a:lnTo>
                  <a:pt x="8964730" y="541744"/>
                </a:lnTo>
                <a:lnTo>
                  <a:pt x="8964730" y="523199"/>
                </a:lnTo>
                <a:lnTo>
                  <a:pt x="8697230" y="523199"/>
                </a:lnTo>
                <a:lnTo>
                  <a:pt x="8697230" y="541744"/>
                </a:lnTo>
                <a:lnTo>
                  <a:pt x="8599446" y="541744"/>
                </a:lnTo>
                <a:lnTo>
                  <a:pt x="8599446" y="347300"/>
                </a:lnTo>
                <a:lnTo>
                  <a:pt x="8772534" y="347300"/>
                </a:lnTo>
                <a:cubicBezTo>
                  <a:pt x="8773658" y="345053"/>
                  <a:pt x="8774689" y="342805"/>
                  <a:pt x="8775626" y="340557"/>
                </a:cubicBezTo>
                <a:cubicBezTo>
                  <a:pt x="8776562" y="338309"/>
                  <a:pt x="8777967" y="333813"/>
                  <a:pt x="8779840" y="327069"/>
                </a:cubicBezTo>
                <a:lnTo>
                  <a:pt x="8652834" y="327069"/>
                </a:lnTo>
                <a:lnTo>
                  <a:pt x="8652834" y="219732"/>
                </a:lnTo>
                <a:lnTo>
                  <a:pt x="8576405" y="219732"/>
                </a:lnTo>
                <a:lnTo>
                  <a:pt x="8576405" y="76990"/>
                </a:lnTo>
                <a:lnTo>
                  <a:pt x="8626983" y="76990"/>
                </a:lnTo>
                <a:cubicBezTo>
                  <a:pt x="8623237" y="69872"/>
                  <a:pt x="8619958" y="63878"/>
                  <a:pt x="8617149" y="59007"/>
                </a:cubicBezTo>
                <a:cubicBezTo>
                  <a:pt x="8614339" y="54137"/>
                  <a:pt x="8611810" y="50016"/>
                  <a:pt x="8609562" y="46644"/>
                </a:cubicBezTo>
                <a:cubicBezTo>
                  <a:pt x="8607314" y="43272"/>
                  <a:pt x="8605253" y="40275"/>
                  <a:pt x="8603380" y="37652"/>
                </a:cubicBezTo>
                <a:cubicBezTo>
                  <a:pt x="8601506" y="35030"/>
                  <a:pt x="8599446" y="32407"/>
                  <a:pt x="8597199" y="29785"/>
                </a:cubicBezTo>
                <a:lnTo>
                  <a:pt x="8690486" y="5620"/>
                </a:lnTo>
                <a:cubicBezTo>
                  <a:pt x="8697605" y="16859"/>
                  <a:pt x="8704161" y="27724"/>
                  <a:pt x="8710155" y="38214"/>
                </a:cubicBezTo>
                <a:cubicBezTo>
                  <a:pt x="8716149" y="48704"/>
                  <a:pt x="8722893" y="61630"/>
                  <a:pt x="8730386" y="76990"/>
                </a:cubicBezTo>
                <a:lnTo>
                  <a:pt x="8790518" y="76990"/>
                </a:lnTo>
                <a:cubicBezTo>
                  <a:pt x="8789768" y="75117"/>
                  <a:pt x="8788176" y="71652"/>
                  <a:pt x="8785741" y="66594"/>
                </a:cubicBezTo>
                <a:cubicBezTo>
                  <a:pt x="8783306" y="61536"/>
                  <a:pt x="8780683" y="56104"/>
                  <a:pt x="8777873" y="50297"/>
                </a:cubicBezTo>
                <a:cubicBezTo>
                  <a:pt x="8775063" y="44490"/>
                  <a:pt x="8772441" y="38964"/>
                  <a:pt x="8770005" y="33718"/>
                </a:cubicBezTo>
                <a:cubicBezTo>
                  <a:pt x="8767570" y="28473"/>
                  <a:pt x="8765791" y="24727"/>
                  <a:pt x="8764667" y="22479"/>
                </a:cubicBezTo>
                <a:close/>
                <a:moveTo>
                  <a:pt x="6244772" y="562"/>
                </a:moveTo>
                <a:cubicBezTo>
                  <a:pt x="6251890" y="8430"/>
                  <a:pt x="6257697" y="14986"/>
                  <a:pt x="6262193" y="20231"/>
                </a:cubicBezTo>
                <a:cubicBezTo>
                  <a:pt x="6266688" y="25476"/>
                  <a:pt x="6270529" y="30066"/>
                  <a:pt x="6273713" y="33999"/>
                </a:cubicBezTo>
                <a:cubicBezTo>
                  <a:pt x="6276897" y="37933"/>
                  <a:pt x="6279707" y="41586"/>
                  <a:pt x="6282142" y="44958"/>
                </a:cubicBezTo>
                <a:cubicBezTo>
                  <a:pt x="6284578" y="48330"/>
                  <a:pt x="6287107" y="52264"/>
                  <a:pt x="6289729" y="56759"/>
                </a:cubicBezTo>
                <a:lnTo>
                  <a:pt x="6252639" y="76990"/>
                </a:lnTo>
                <a:lnTo>
                  <a:pt x="6288605" y="76990"/>
                </a:lnTo>
                <a:lnTo>
                  <a:pt x="6288605" y="165783"/>
                </a:lnTo>
                <a:lnTo>
                  <a:pt x="6187450" y="165783"/>
                </a:lnTo>
                <a:cubicBezTo>
                  <a:pt x="6187450" y="178521"/>
                  <a:pt x="6187544" y="189386"/>
                  <a:pt x="6187731" y="198377"/>
                </a:cubicBezTo>
                <a:cubicBezTo>
                  <a:pt x="6187918" y="207369"/>
                  <a:pt x="6188199" y="215611"/>
                  <a:pt x="6188574" y="223104"/>
                </a:cubicBezTo>
                <a:cubicBezTo>
                  <a:pt x="6188948" y="230597"/>
                  <a:pt x="6189323" y="237996"/>
                  <a:pt x="6189698" y="245302"/>
                </a:cubicBezTo>
                <a:cubicBezTo>
                  <a:pt x="6190073" y="252608"/>
                  <a:pt x="6190447" y="260756"/>
                  <a:pt x="6190822" y="269748"/>
                </a:cubicBezTo>
                <a:cubicBezTo>
                  <a:pt x="6198314" y="250266"/>
                  <a:pt x="6203654" y="234344"/>
                  <a:pt x="6206838" y="221980"/>
                </a:cubicBezTo>
                <a:cubicBezTo>
                  <a:pt x="6210022" y="209617"/>
                  <a:pt x="6212739" y="198002"/>
                  <a:pt x="6214987" y="187138"/>
                </a:cubicBezTo>
                <a:lnTo>
                  <a:pt x="6290291" y="230972"/>
                </a:lnTo>
                <a:cubicBezTo>
                  <a:pt x="6280550" y="259445"/>
                  <a:pt x="6269217" y="289230"/>
                  <a:pt x="6256292" y="320326"/>
                </a:cubicBezTo>
                <a:cubicBezTo>
                  <a:pt x="6243366" y="351422"/>
                  <a:pt x="6227350" y="381956"/>
                  <a:pt x="6208243" y="411928"/>
                </a:cubicBezTo>
                <a:cubicBezTo>
                  <a:pt x="6211240" y="420919"/>
                  <a:pt x="6213957" y="427195"/>
                  <a:pt x="6216392" y="430754"/>
                </a:cubicBezTo>
                <a:cubicBezTo>
                  <a:pt x="6218827" y="434313"/>
                  <a:pt x="6221543" y="436093"/>
                  <a:pt x="6224540" y="436093"/>
                </a:cubicBezTo>
                <a:cubicBezTo>
                  <a:pt x="6227912" y="436093"/>
                  <a:pt x="6231658" y="433283"/>
                  <a:pt x="6235780" y="427663"/>
                </a:cubicBezTo>
                <a:cubicBezTo>
                  <a:pt x="6239901" y="422043"/>
                  <a:pt x="6244022" y="415299"/>
                  <a:pt x="6248143" y="407432"/>
                </a:cubicBezTo>
                <a:cubicBezTo>
                  <a:pt x="6252264" y="399564"/>
                  <a:pt x="6256105" y="391322"/>
                  <a:pt x="6259664" y="382705"/>
                </a:cubicBezTo>
                <a:cubicBezTo>
                  <a:pt x="6263223" y="374088"/>
                  <a:pt x="6266127" y="366970"/>
                  <a:pt x="6268374" y="361350"/>
                </a:cubicBezTo>
                <a:lnTo>
                  <a:pt x="6299845" y="456324"/>
                </a:lnTo>
                <a:cubicBezTo>
                  <a:pt x="6297597" y="460819"/>
                  <a:pt x="6293944" y="467938"/>
                  <a:pt x="6288886" y="477679"/>
                </a:cubicBezTo>
                <a:cubicBezTo>
                  <a:pt x="6283828" y="487420"/>
                  <a:pt x="6277460" y="497254"/>
                  <a:pt x="6269779" y="507182"/>
                </a:cubicBezTo>
                <a:cubicBezTo>
                  <a:pt x="6262099" y="517111"/>
                  <a:pt x="6253482" y="525915"/>
                  <a:pt x="6243929" y="533595"/>
                </a:cubicBezTo>
                <a:cubicBezTo>
                  <a:pt x="6234375" y="541276"/>
                  <a:pt x="6224166" y="545116"/>
                  <a:pt x="6213301" y="545116"/>
                </a:cubicBezTo>
                <a:cubicBezTo>
                  <a:pt x="6202436" y="545116"/>
                  <a:pt x="6192976" y="542868"/>
                  <a:pt x="6184921" y="538372"/>
                </a:cubicBezTo>
                <a:cubicBezTo>
                  <a:pt x="6176866" y="533876"/>
                  <a:pt x="6170029" y="528631"/>
                  <a:pt x="6164409" y="522637"/>
                </a:cubicBezTo>
                <a:cubicBezTo>
                  <a:pt x="6158789" y="516642"/>
                  <a:pt x="6154200" y="510554"/>
                  <a:pt x="6150641" y="504372"/>
                </a:cubicBezTo>
                <a:cubicBezTo>
                  <a:pt x="6147082" y="498191"/>
                  <a:pt x="6144553" y="493414"/>
                  <a:pt x="6143054" y="490042"/>
                </a:cubicBezTo>
                <a:cubicBezTo>
                  <a:pt x="6126944" y="504653"/>
                  <a:pt x="6113082" y="515799"/>
                  <a:pt x="6101467" y="523480"/>
                </a:cubicBezTo>
                <a:cubicBezTo>
                  <a:pt x="6089854" y="531160"/>
                  <a:pt x="6078989" y="537997"/>
                  <a:pt x="6068873" y="543992"/>
                </a:cubicBezTo>
                <a:lnTo>
                  <a:pt x="6023915" y="475993"/>
                </a:lnTo>
                <a:cubicBezTo>
                  <a:pt x="6006681" y="479365"/>
                  <a:pt x="5992819" y="482081"/>
                  <a:pt x="5982329" y="484141"/>
                </a:cubicBezTo>
                <a:cubicBezTo>
                  <a:pt x="5971839" y="486202"/>
                  <a:pt x="5962566" y="487982"/>
                  <a:pt x="5954511" y="489480"/>
                </a:cubicBezTo>
                <a:cubicBezTo>
                  <a:pt x="5946456" y="490979"/>
                  <a:pt x="5938495" y="492477"/>
                  <a:pt x="5930627" y="493976"/>
                </a:cubicBezTo>
                <a:cubicBezTo>
                  <a:pt x="5922760" y="495475"/>
                  <a:pt x="5913019" y="497160"/>
                  <a:pt x="5901405" y="499034"/>
                </a:cubicBezTo>
                <a:lnTo>
                  <a:pt x="5894099" y="443960"/>
                </a:lnTo>
                <a:cubicBezTo>
                  <a:pt x="5893349" y="444335"/>
                  <a:pt x="5888760" y="446302"/>
                  <a:pt x="5880330" y="449861"/>
                </a:cubicBezTo>
                <a:cubicBezTo>
                  <a:pt x="5871901" y="453420"/>
                  <a:pt x="5861223" y="457916"/>
                  <a:pt x="5848298" y="463348"/>
                </a:cubicBezTo>
                <a:cubicBezTo>
                  <a:pt x="5835373" y="468781"/>
                  <a:pt x="5820949" y="474494"/>
                  <a:pt x="5805026" y="480489"/>
                </a:cubicBezTo>
                <a:cubicBezTo>
                  <a:pt x="5789103" y="486483"/>
                  <a:pt x="5773274" y="491915"/>
                  <a:pt x="5757539" y="496786"/>
                </a:cubicBezTo>
                <a:lnTo>
                  <a:pt x="5747423" y="395630"/>
                </a:lnTo>
                <a:cubicBezTo>
                  <a:pt x="5750795" y="394881"/>
                  <a:pt x="5753699" y="394319"/>
                  <a:pt x="5756134" y="393944"/>
                </a:cubicBezTo>
                <a:cubicBezTo>
                  <a:pt x="5758569" y="393570"/>
                  <a:pt x="5761473" y="392914"/>
                  <a:pt x="5764844" y="391978"/>
                </a:cubicBezTo>
                <a:cubicBezTo>
                  <a:pt x="5768216" y="391041"/>
                  <a:pt x="5772431" y="389917"/>
                  <a:pt x="5777489" y="388606"/>
                </a:cubicBezTo>
                <a:cubicBezTo>
                  <a:pt x="5782547" y="387294"/>
                  <a:pt x="5789010" y="385515"/>
                  <a:pt x="5796877" y="383267"/>
                </a:cubicBezTo>
                <a:lnTo>
                  <a:pt x="5796877" y="230972"/>
                </a:lnTo>
                <a:lnTo>
                  <a:pt x="5753043" y="230972"/>
                </a:lnTo>
                <a:lnTo>
                  <a:pt x="5753043" y="138808"/>
                </a:lnTo>
                <a:lnTo>
                  <a:pt x="5796877" y="138808"/>
                </a:lnTo>
                <a:lnTo>
                  <a:pt x="5796877" y="6744"/>
                </a:lnTo>
                <a:lnTo>
                  <a:pt x="5884545" y="6744"/>
                </a:lnTo>
                <a:lnTo>
                  <a:pt x="5884545" y="138808"/>
                </a:lnTo>
                <a:lnTo>
                  <a:pt x="5909834" y="138808"/>
                </a:lnTo>
                <a:lnTo>
                  <a:pt x="5909834" y="76990"/>
                </a:lnTo>
                <a:lnTo>
                  <a:pt x="6096972" y="76990"/>
                </a:lnTo>
                <a:lnTo>
                  <a:pt x="6096972" y="48892"/>
                </a:lnTo>
                <a:cubicBezTo>
                  <a:pt x="6096972" y="43647"/>
                  <a:pt x="6097065" y="37559"/>
                  <a:pt x="6097253" y="30628"/>
                </a:cubicBezTo>
                <a:cubicBezTo>
                  <a:pt x="6097440" y="23697"/>
                  <a:pt x="6097534" y="15735"/>
                  <a:pt x="6097534" y="6744"/>
                </a:cubicBezTo>
                <a:lnTo>
                  <a:pt x="6185764" y="6744"/>
                </a:lnTo>
                <a:lnTo>
                  <a:pt x="6185764" y="23041"/>
                </a:lnTo>
                <a:cubicBezTo>
                  <a:pt x="6185764" y="30534"/>
                  <a:pt x="6185858" y="38027"/>
                  <a:pt x="6186045" y="45520"/>
                </a:cubicBezTo>
                <a:cubicBezTo>
                  <a:pt x="6186232" y="53013"/>
                  <a:pt x="6186326" y="59757"/>
                  <a:pt x="6186326" y="65751"/>
                </a:cubicBezTo>
                <a:lnTo>
                  <a:pt x="6186326" y="76990"/>
                </a:lnTo>
                <a:lnTo>
                  <a:pt x="6226226" y="76990"/>
                </a:lnTo>
                <a:cubicBezTo>
                  <a:pt x="6219857" y="66500"/>
                  <a:pt x="6213582" y="57509"/>
                  <a:pt x="6207400" y="50016"/>
                </a:cubicBezTo>
                <a:cubicBezTo>
                  <a:pt x="6201218" y="42523"/>
                  <a:pt x="6195318" y="35592"/>
                  <a:pt x="6189698" y="29223"/>
                </a:cubicBezTo>
                <a:close/>
                <a:moveTo>
                  <a:pt x="1014365" y="0"/>
                </a:moveTo>
                <a:cubicBezTo>
                  <a:pt x="1023357" y="0"/>
                  <a:pt x="1031787" y="1686"/>
                  <a:pt x="1039654" y="5058"/>
                </a:cubicBezTo>
                <a:cubicBezTo>
                  <a:pt x="1047522" y="8430"/>
                  <a:pt x="1054453" y="13019"/>
                  <a:pt x="1060447" y="18826"/>
                </a:cubicBezTo>
                <a:cubicBezTo>
                  <a:pt x="1066442" y="24633"/>
                  <a:pt x="1071125" y="31471"/>
                  <a:pt x="1074497" y="39338"/>
                </a:cubicBezTo>
                <a:cubicBezTo>
                  <a:pt x="1077869" y="47580"/>
                  <a:pt x="1079555" y="56197"/>
                  <a:pt x="1079555" y="65189"/>
                </a:cubicBezTo>
                <a:cubicBezTo>
                  <a:pt x="1079555" y="74181"/>
                  <a:pt x="1077869" y="82610"/>
                  <a:pt x="1074497" y="90478"/>
                </a:cubicBezTo>
                <a:cubicBezTo>
                  <a:pt x="1071125" y="98346"/>
                  <a:pt x="1066442" y="105277"/>
                  <a:pt x="1060447" y="111271"/>
                </a:cubicBezTo>
                <a:cubicBezTo>
                  <a:pt x="1054453" y="117265"/>
                  <a:pt x="1047522" y="121949"/>
                  <a:pt x="1039654" y="125320"/>
                </a:cubicBezTo>
                <a:cubicBezTo>
                  <a:pt x="1031787" y="128692"/>
                  <a:pt x="1023357" y="130378"/>
                  <a:pt x="1014365" y="130378"/>
                </a:cubicBezTo>
                <a:cubicBezTo>
                  <a:pt x="1005374" y="130378"/>
                  <a:pt x="997038" y="128692"/>
                  <a:pt x="989357" y="125320"/>
                </a:cubicBezTo>
                <a:cubicBezTo>
                  <a:pt x="981677" y="121949"/>
                  <a:pt x="974840" y="117265"/>
                  <a:pt x="968845" y="111271"/>
                </a:cubicBezTo>
                <a:cubicBezTo>
                  <a:pt x="962851" y="105277"/>
                  <a:pt x="958168" y="98346"/>
                  <a:pt x="954796" y="90478"/>
                </a:cubicBezTo>
                <a:cubicBezTo>
                  <a:pt x="951424" y="82610"/>
                  <a:pt x="949738" y="74181"/>
                  <a:pt x="949738" y="65189"/>
                </a:cubicBezTo>
                <a:cubicBezTo>
                  <a:pt x="949738" y="56197"/>
                  <a:pt x="951424" y="47768"/>
                  <a:pt x="954796" y="39900"/>
                </a:cubicBezTo>
                <a:cubicBezTo>
                  <a:pt x="958168" y="32033"/>
                  <a:pt x="962851" y="25102"/>
                  <a:pt x="968845" y="19107"/>
                </a:cubicBezTo>
                <a:cubicBezTo>
                  <a:pt x="974840" y="13113"/>
                  <a:pt x="981677" y="8430"/>
                  <a:pt x="989357" y="5058"/>
                </a:cubicBezTo>
                <a:cubicBezTo>
                  <a:pt x="997038" y="1686"/>
                  <a:pt x="1005374" y="0"/>
                  <a:pt x="1014365" y="0"/>
                </a:cubicBezTo>
                <a:close/>
              </a:path>
            </a:pathLst>
          </a:custGeom>
          <a:solidFill>
            <a:srgbClr val="14347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4400" kern="1200" dirty="0">
              <a:solidFill>
                <a:srgbClr val="FFFF00"/>
              </a:solidFill>
              <a:effectLst/>
              <a:latin typeface="A-OTF 新ゴ Pro H" panose="020B0800000000000000" pitchFamily="50" charset="-128"/>
              <a:ea typeface="A-OTF 新ゴ Pro H" panose="020B0800000000000000" pitchFamily="50" charset="-128"/>
              <a:cs typeface="LINE Seed Sans ExtraBold" panose="020B0803020203020204" pitchFamily="34" charset="0"/>
            </a:endParaRPr>
          </a:p>
        </p:txBody>
      </p:sp>
      <p:sp>
        <p:nvSpPr>
          <p:cNvPr id="272" name="Rectangle 57">
            <a:extLst>
              <a:ext uri="{FF2B5EF4-FFF2-40B4-BE49-F238E27FC236}">
                <a16:creationId xmlns:a16="http://schemas.microsoft.com/office/drawing/2014/main" id="{5D2A5FB3-9C38-0F57-717E-7E302AFA96DA}"/>
              </a:ext>
            </a:extLst>
          </p:cNvPr>
          <p:cNvSpPr>
            <a:spLocks noChangeArrowheads="1"/>
          </p:cNvSpPr>
          <p:nvPr/>
        </p:nvSpPr>
        <p:spPr bwMode="auto">
          <a:xfrm>
            <a:off x="251633" y="447015"/>
            <a:ext cx="7052454" cy="758825"/>
          </a:xfrm>
          <a:prstGeom prst="rect">
            <a:avLst/>
          </a:prstGeom>
          <a:solidFill>
            <a:schemeClr val="accent5">
              <a:lumMod val="50000"/>
            </a:schemeClr>
          </a:solidFill>
          <a:ln>
            <a:noFill/>
          </a:ln>
          <a:effectLst/>
        </p:spPr>
        <p:txBody>
          <a:bodyPr vert="horz" wrap="square" lIns="74295" tIns="8890" rIns="74295" bIns="8890" numCol="1" anchor="t" anchorCtr="0" compatLnSpc="1">
            <a:prstTxWarp prst="textNoShape">
              <a:avLst/>
            </a:prstTxWarp>
          </a:bodyPr>
          <a:lstStyle/>
          <a:p>
            <a:endParaRPr lang="ja-JP" altLang="en-US"/>
          </a:p>
        </p:txBody>
      </p:sp>
      <p:sp>
        <p:nvSpPr>
          <p:cNvPr id="273" name="Rectangle 58">
            <a:extLst>
              <a:ext uri="{FF2B5EF4-FFF2-40B4-BE49-F238E27FC236}">
                <a16:creationId xmlns:a16="http://schemas.microsoft.com/office/drawing/2014/main" id="{72E32F00-77ED-7F0C-8AAB-241BABCA5EE3}"/>
              </a:ext>
            </a:extLst>
          </p:cNvPr>
          <p:cNvSpPr>
            <a:spLocks noChangeArrowheads="1"/>
          </p:cNvSpPr>
          <p:nvPr/>
        </p:nvSpPr>
        <p:spPr bwMode="auto">
          <a:xfrm>
            <a:off x="251633" y="1205840"/>
            <a:ext cx="7052454" cy="319087"/>
          </a:xfrm>
          <a:prstGeom prst="rect">
            <a:avLst/>
          </a:prstGeom>
          <a:solidFill>
            <a:srgbClr val="EBF3FB"/>
          </a:solidFill>
          <a:ln>
            <a:noFill/>
          </a:ln>
          <a:effectLst/>
        </p:spPr>
        <p:txBody>
          <a:bodyPr vert="horz" wrap="square" lIns="74295" tIns="8890" rIns="74295" bIns="8890" numCol="1" anchor="t" anchorCtr="0" compatLnSpc="1">
            <a:prstTxWarp prst="textNoShape">
              <a:avLst/>
            </a:prstTxWarp>
          </a:bodyPr>
          <a:lstStyle/>
          <a:p>
            <a:endParaRPr lang="ja-JP" altLang="en-US"/>
          </a:p>
        </p:txBody>
      </p:sp>
      <p:sp>
        <p:nvSpPr>
          <p:cNvPr id="276" name="Rectangle 57">
            <a:extLst>
              <a:ext uri="{FF2B5EF4-FFF2-40B4-BE49-F238E27FC236}">
                <a16:creationId xmlns:a16="http://schemas.microsoft.com/office/drawing/2014/main" id="{2C47A77F-A862-67DA-0C50-0B6ABC4CCE74}"/>
              </a:ext>
            </a:extLst>
          </p:cNvPr>
          <p:cNvSpPr>
            <a:spLocks noChangeArrowheads="1"/>
          </p:cNvSpPr>
          <p:nvPr/>
        </p:nvSpPr>
        <p:spPr bwMode="auto">
          <a:xfrm>
            <a:off x="4303527" y="608234"/>
            <a:ext cx="2895602" cy="433487"/>
          </a:xfrm>
          <a:prstGeom prst="rect">
            <a:avLst/>
          </a:prstGeom>
          <a:solidFill>
            <a:schemeClr val="bg1"/>
          </a:solidFill>
          <a:ln>
            <a:noFill/>
          </a:ln>
          <a:effectLst/>
        </p:spPr>
        <p:txBody>
          <a:bodyPr vert="horz" wrap="square" lIns="74295" tIns="8890" rIns="74295" bIns="8890" numCol="1" anchor="t" anchorCtr="0" compatLnSpc="1">
            <a:prstTxWarp prst="textNoShape">
              <a:avLst/>
            </a:prstTxWarp>
          </a:bodyPr>
          <a:lstStyle/>
          <a:p>
            <a:endParaRPr lang="ja-JP" altLang="en-US"/>
          </a:p>
        </p:txBody>
      </p:sp>
      <p:sp>
        <p:nvSpPr>
          <p:cNvPr id="277" name="テキスト ボックス 276">
            <a:extLst>
              <a:ext uri="{FF2B5EF4-FFF2-40B4-BE49-F238E27FC236}">
                <a16:creationId xmlns:a16="http://schemas.microsoft.com/office/drawing/2014/main" id="{89626F66-3CE7-829C-5F55-FCC0FF16018B}"/>
              </a:ext>
            </a:extLst>
          </p:cNvPr>
          <p:cNvSpPr txBox="1"/>
          <p:nvPr/>
        </p:nvSpPr>
        <p:spPr>
          <a:xfrm>
            <a:off x="4303527" y="672384"/>
            <a:ext cx="2895601" cy="307777"/>
          </a:xfrm>
          <a:prstGeom prst="rect">
            <a:avLst/>
          </a:prstGeom>
          <a:noFill/>
          <a:ln>
            <a:noFill/>
          </a:ln>
        </p:spPr>
        <p:txBody>
          <a:bodyPr wrap="square" rtlCol="0">
            <a:spAutoFit/>
          </a:bodyPr>
          <a:lstStyle/>
          <a:p>
            <a:pPr algn="ctr"/>
            <a:r>
              <a:rPr lang="en-US" altLang="ja-JP" sz="14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VG</a:t>
            </a:r>
            <a:r>
              <a:rPr lang="ja-JP" altLang="en-US" sz="14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 </a:t>
            </a:r>
            <a:r>
              <a:rPr lang="en-US" altLang="ja-JP" sz="14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STUDIO</a:t>
            </a:r>
            <a:r>
              <a:rPr lang="ja-JP" altLang="en-US" sz="1400" kern="100" dirty="0">
                <a:effectLst/>
                <a:latin typeface="A-OTF 新ゴ Pro B" panose="020B0700000000000000" pitchFamily="50" charset="-128"/>
                <a:ea typeface="A-OTF 新ゴ Pro B" panose="020B0700000000000000" pitchFamily="50" charset="-128"/>
                <a:cs typeface="Times New Roman" panose="02020603050405020304" pitchFamily="18" charset="0"/>
              </a:rPr>
              <a:t> 動作推奨モデル</a:t>
            </a:r>
          </a:p>
        </p:txBody>
      </p:sp>
      <p:sp>
        <p:nvSpPr>
          <p:cNvPr id="278" name="テキスト ボックス 277">
            <a:extLst>
              <a:ext uri="{FF2B5EF4-FFF2-40B4-BE49-F238E27FC236}">
                <a16:creationId xmlns:a16="http://schemas.microsoft.com/office/drawing/2014/main" id="{0DF3F2C1-32A3-00CD-5E67-281BDAC30E2E}"/>
              </a:ext>
            </a:extLst>
          </p:cNvPr>
          <p:cNvSpPr txBox="1"/>
          <p:nvPr/>
        </p:nvSpPr>
        <p:spPr>
          <a:xfrm>
            <a:off x="342890" y="648166"/>
            <a:ext cx="3832127" cy="523220"/>
          </a:xfrm>
          <a:prstGeom prst="rect">
            <a:avLst/>
          </a:prstGeom>
          <a:noFill/>
          <a:ln>
            <a:noFill/>
          </a:ln>
        </p:spPr>
        <p:txBody>
          <a:bodyPr wrap="square" rtlCol="0">
            <a:spAutoFit/>
          </a:bodyPr>
          <a:lstStyle/>
          <a:p>
            <a:pPr algn="ctr"/>
            <a:r>
              <a:rPr lang="en-US" altLang="ja-JP" sz="2800" kern="100" dirty="0">
                <a:solidFill>
                  <a:schemeClr val="bg1"/>
                </a:solidFill>
                <a:effectLst/>
                <a:latin typeface="A-OTF 新ゴ Pro B" panose="020B0700000000000000" pitchFamily="50" charset="-128"/>
                <a:ea typeface="A-OTF 新ゴ Pro B" panose="020B0700000000000000" pitchFamily="50" charset="-128"/>
                <a:cs typeface="Times New Roman" panose="02020603050405020304" pitchFamily="18" charset="0"/>
              </a:rPr>
              <a:t>CERVO Grasta</a:t>
            </a:r>
            <a:endParaRPr lang="ja-JP" altLang="en-US" sz="2800" kern="100" dirty="0">
              <a:solidFill>
                <a:schemeClr val="bg1"/>
              </a:solidFill>
              <a:effectLst/>
              <a:latin typeface="A-OTF 新ゴ Pro B" panose="020B0700000000000000" pitchFamily="50" charset="-128"/>
              <a:ea typeface="A-OTF 新ゴ Pro B" panose="020B0700000000000000" pitchFamily="50" charset="-128"/>
              <a:cs typeface="Times New Roman" panose="02020603050405020304" pitchFamily="18" charset="0"/>
            </a:endParaRPr>
          </a:p>
        </p:txBody>
      </p:sp>
      <p:sp>
        <p:nvSpPr>
          <p:cNvPr id="279" name="テキスト ボックス 278">
            <a:extLst>
              <a:ext uri="{FF2B5EF4-FFF2-40B4-BE49-F238E27FC236}">
                <a16:creationId xmlns:a16="http://schemas.microsoft.com/office/drawing/2014/main" id="{5377B58B-EEFE-19D2-7EE6-6FDCA17541F6}"/>
              </a:ext>
            </a:extLst>
          </p:cNvPr>
          <p:cNvSpPr txBox="1"/>
          <p:nvPr/>
        </p:nvSpPr>
        <p:spPr>
          <a:xfrm>
            <a:off x="251634" y="1237434"/>
            <a:ext cx="7052454" cy="261610"/>
          </a:xfrm>
          <a:prstGeom prst="rect">
            <a:avLst/>
          </a:prstGeom>
          <a:noFill/>
          <a:ln>
            <a:noFill/>
          </a:ln>
        </p:spPr>
        <p:txBody>
          <a:bodyPr wrap="square" rtlCol="0">
            <a:spAutoFit/>
          </a:bodyPr>
          <a:lstStyle/>
          <a:p>
            <a:pPr algn="ctr"/>
            <a:r>
              <a:rPr lang="ja-JP" altLang="en-US" sz="1050" kern="100" dirty="0">
                <a:solidFill>
                  <a:schemeClr val="accent5">
                    <a:lumMod val="50000"/>
                  </a:schemeClr>
                </a:solidFill>
                <a:effectLst/>
                <a:latin typeface="A-OTF 新ゴ Pro B" panose="020B0700000000000000" pitchFamily="50" charset="-128"/>
                <a:ea typeface="A-OTF 新ゴ Pro B" panose="020B0700000000000000" pitchFamily="50" charset="-128"/>
                <a:cs typeface="Times New Roman" panose="02020603050405020304" pitchFamily="18" charset="0"/>
              </a:rPr>
              <a:t>動作推奨ワークステーション協業リリース</a:t>
            </a:r>
          </a:p>
        </p:txBody>
      </p:sp>
      <p:sp>
        <p:nvSpPr>
          <p:cNvPr id="280" name="テキスト ボックス 279">
            <a:extLst>
              <a:ext uri="{FF2B5EF4-FFF2-40B4-BE49-F238E27FC236}">
                <a16:creationId xmlns:a16="http://schemas.microsoft.com/office/drawing/2014/main" id="{4E9EB73B-A5D5-4172-AF9B-FBCD4D346E7B}"/>
              </a:ext>
            </a:extLst>
          </p:cNvPr>
          <p:cNvSpPr txBox="1"/>
          <p:nvPr/>
        </p:nvSpPr>
        <p:spPr>
          <a:xfrm>
            <a:off x="1727832" y="8061383"/>
            <a:ext cx="3609844" cy="1384995"/>
          </a:xfrm>
          <a:prstGeom prst="rect">
            <a:avLst/>
          </a:prstGeom>
          <a:noFill/>
          <a:ln>
            <a:noFill/>
          </a:ln>
          <a:effectLst>
            <a:glow rad="101600">
              <a:schemeClr val="tx1">
                <a:alpha val="60000"/>
              </a:schemeClr>
            </a:glow>
          </a:effectLst>
        </p:spPr>
        <p:txBody>
          <a:bodyPr wrap="square" rtlCol="0">
            <a:spAutoFit/>
          </a:bodyPr>
          <a:lstStyle/>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Microsoft Windows 11 Pro 64bit</a:t>
            </a:r>
          </a:p>
          <a:p>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【2CPU】Xeon Gold 6548Y+ </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2.50 GHz(</a:t>
            </a:r>
            <a:r>
              <a:rPr lang="ja-JP" altLang="en-US" sz="1050" b="1" dirty="0">
                <a:latin typeface="Yu Gothic UI" panose="020B0500000000000000" pitchFamily="50" charset="-128"/>
                <a:ea typeface="Yu Gothic UI" panose="020B0500000000000000" pitchFamily="50" charset="-128"/>
              </a:rPr>
              <a:t>最大</a:t>
            </a:r>
            <a:r>
              <a:rPr lang="en-US" altLang="ja-JP" sz="1050" b="1" dirty="0">
                <a:latin typeface="Yu Gothic UI" panose="020B0500000000000000" pitchFamily="50" charset="-128"/>
                <a:ea typeface="Yu Gothic UI" panose="020B0500000000000000" pitchFamily="50" charset="-128"/>
              </a:rPr>
              <a:t>4.10 GHz) 32C/64T</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1024GB </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64GB×16</a:t>
            </a:r>
            <a:r>
              <a:rPr lang="ja-JP" altLang="en-US" sz="1050" b="1" dirty="0">
                <a:latin typeface="Yu Gothic UI" panose="020B0500000000000000" pitchFamily="50" charset="-128"/>
                <a:ea typeface="Yu Gothic UI" panose="020B0500000000000000" pitchFamily="50" charset="-128"/>
              </a:rPr>
              <a:t>）</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2TB M.2 </a:t>
            </a:r>
            <a:r>
              <a:rPr lang="en-US" altLang="ja-JP" sz="1050" b="1" dirty="0" err="1">
                <a:latin typeface="Yu Gothic UI" panose="020B0500000000000000" pitchFamily="50" charset="-128"/>
                <a:ea typeface="Yu Gothic UI" panose="020B0500000000000000" pitchFamily="50" charset="-128"/>
              </a:rPr>
              <a:t>NVMe</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pt-BR" altLang="ja-JP" sz="1050" b="1" dirty="0">
                <a:latin typeface="Yu Gothic UI" panose="020B0500000000000000" pitchFamily="50" charset="-128"/>
                <a:ea typeface="Yu Gothic UI" panose="020B0500000000000000" pitchFamily="50" charset="-128"/>
              </a:rPr>
              <a:t>NVIDIA RTX</a:t>
            </a:r>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PRO45</a:t>
            </a:r>
            <a:r>
              <a:rPr lang="pt-BR" altLang="ja-JP" sz="1050" b="1" dirty="0">
                <a:latin typeface="Yu Gothic UI" panose="020B0500000000000000" pitchFamily="50" charset="-128"/>
                <a:ea typeface="Yu Gothic UI" panose="020B0500000000000000" pitchFamily="50" charset="-128"/>
              </a:rPr>
              <a:t>00 32GB GDDR7</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3</a:t>
            </a:r>
            <a:r>
              <a:rPr lang="ja-JP" altLang="en-US" sz="1050" b="1" dirty="0">
                <a:latin typeface="Yu Gothic UI" panose="020B0500000000000000" pitchFamily="50" charset="-128"/>
                <a:ea typeface="Yu Gothic UI" panose="020B0500000000000000" pitchFamily="50" charset="-128"/>
              </a:rPr>
              <a:t>年間センドバック方式ハードウェア保証</a:t>
            </a:r>
          </a:p>
          <a:p>
            <a:r>
              <a:rPr lang="ja-JP" altLang="en-US" sz="1050" b="1" dirty="0">
                <a:latin typeface="Yu Gothic UI" panose="020B0500000000000000" pitchFamily="50" charset="-128"/>
                <a:ea typeface="Yu Gothic UI" panose="020B0500000000000000" pitchFamily="50" charset="-128"/>
              </a:rPr>
              <a:t>■</a:t>
            </a:r>
            <a:r>
              <a:rPr lang="zh-TW" altLang="en-US" sz="1050" b="1" dirty="0">
                <a:latin typeface="Yu Gothic UI" panose="020B0500000000000000" pitchFamily="50" charset="-128"/>
                <a:ea typeface="Yu Gothic UI" panose="020B0500000000000000" pitchFamily="50" charset="-128"/>
              </a:rPr>
              <a:t>約（</a:t>
            </a:r>
            <a:r>
              <a:rPr lang="en-US" altLang="zh-TW" sz="1050" b="1" dirty="0">
                <a:latin typeface="Yu Gothic UI" panose="020B0500000000000000" pitchFamily="50" charset="-128"/>
                <a:ea typeface="Yu Gothic UI" panose="020B0500000000000000" pitchFamily="50" charset="-128"/>
              </a:rPr>
              <a:t>W</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176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D</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650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H</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438 mm</a:t>
            </a:r>
            <a:endParaRPr lang="en-US" altLang="ja-JP" sz="1050" b="1" dirty="0">
              <a:latin typeface="Yu Gothic UI" panose="020B0500000000000000" pitchFamily="50" charset="-128"/>
              <a:ea typeface="Yu Gothic UI" panose="020B0500000000000000" pitchFamily="50" charset="-128"/>
            </a:endParaRPr>
          </a:p>
        </p:txBody>
      </p:sp>
      <p:sp>
        <p:nvSpPr>
          <p:cNvPr id="283" name="テキスト ボックス 282">
            <a:extLst>
              <a:ext uri="{FF2B5EF4-FFF2-40B4-BE49-F238E27FC236}">
                <a16:creationId xmlns:a16="http://schemas.microsoft.com/office/drawing/2014/main" id="{CF81AE6B-34D0-2954-685C-8096AFCDB67E}"/>
              </a:ext>
            </a:extLst>
          </p:cNvPr>
          <p:cNvSpPr txBox="1"/>
          <p:nvPr/>
        </p:nvSpPr>
        <p:spPr>
          <a:xfrm>
            <a:off x="1719878" y="7778859"/>
            <a:ext cx="5446030" cy="276999"/>
          </a:xfrm>
          <a:prstGeom prst="rect">
            <a:avLst/>
          </a:prstGeom>
          <a:noFill/>
          <a:ln>
            <a:noFill/>
          </a:ln>
          <a:effectLst>
            <a:glow rad="101600">
              <a:schemeClr val="tx1">
                <a:alpha val="60000"/>
              </a:schemeClr>
            </a:glow>
          </a:effectLst>
        </p:spPr>
        <p:txBody>
          <a:bodyPr wrap="square" rtlCol="0">
            <a:spAutoFit/>
          </a:bodyPr>
          <a:lstStyle/>
          <a:p>
            <a:r>
              <a:rPr lang="en-US" altLang="ja-JP" sz="1200" b="1" dirty="0">
                <a:latin typeface="A-OTF 新ゴ Pro DB" panose="020B0600000000000000" pitchFamily="50" charset="-128"/>
                <a:ea typeface="A-OTF 新ゴ Pro DB" panose="020B0600000000000000" pitchFamily="50" charset="-128"/>
                <a:cs typeface="Segoe UI" panose="020B0502040204020203" pitchFamily="34" charset="0"/>
              </a:rPr>
              <a:t>32</a:t>
            </a:r>
            <a:r>
              <a:rPr lang="ja-JP" altLang="en-US" sz="1200" b="1" dirty="0">
                <a:latin typeface="A-OTF 新ゴ Pro DB" panose="020B0600000000000000" pitchFamily="50" charset="-128"/>
                <a:ea typeface="A-OTF 新ゴ Pro DB" panose="020B0600000000000000" pitchFamily="50" charset="-128"/>
                <a:cs typeface="Segoe UI" panose="020B0502040204020203" pitchFamily="34" charset="0"/>
              </a:rPr>
              <a:t>コア</a:t>
            </a:r>
            <a:r>
              <a:rPr lang="en-US" altLang="ja-JP" sz="1200" b="1" dirty="0">
                <a:latin typeface="A-OTF 新ゴ Pro DB" panose="020B0600000000000000" pitchFamily="50" charset="-128"/>
                <a:ea typeface="A-OTF 新ゴ Pro DB" panose="020B0600000000000000" pitchFamily="50" charset="-128"/>
                <a:cs typeface="Segoe UI" panose="020B0502040204020203" pitchFamily="34" charset="0"/>
              </a:rPr>
              <a:t>CPU2</a:t>
            </a:r>
            <a:r>
              <a:rPr lang="ja-JP" altLang="en-US" sz="1200" b="1" dirty="0">
                <a:latin typeface="A-OTF 新ゴ Pro DB" panose="020B0600000000000000" pitchFamily="50" charset="-128"/>
                <a:ea typeface="A-OTF 新ゴ Pro DB" panose="020B0600000000000000" pitchFamily="50" charset="-128"/>
                <a:cs typeface="Segoe UI" panose="020B0502040204020203" pitchFamily="34" charset="0"/>
              </a:rPr>
              <a:t>基</a:t>
            </a:r>
            <a:r>
              <a:rPr lang="en-US" altLang="ja-JP" sz="1200" b="1" dirty="0">
                <a:latin typeface="A-OTF 新ゴ Pro DB" panose="020B0600000000000000" pitchFamily="50" charset="-128"/>
                <a:ea typeface="A-OTF 新ゴ Pro DB" panose="020B0600000000000000" pitchFamily="50" charset="-128"/>
                <a:cs typeface="Segoe UI" panose="020B0502040204020203" pitchFamily="34" charset="0"/>
              </a:rPr>
              <a:t>×RTX PRO4500</a:t>
            </a:r>
            <a:r>
              <a:rPr lang="ja-JP" altLang="en-US" sz="1200" b="1" dirty="0">
                <a:latin typeface="A-OTF 新ゴ Pro DB" panose="020B0600000000000000" pitchFamily="50" charset="-128"/>
                <a:ea typeface="A-OTF 新ゴ Pro DB" panose="020B0600000000000000" pitchFamily="50" charset="-128"/>
                <a:cs typeface="Segoe UI" panose="020B0502040204020203" pitchFamily="34" charset="0"/>
              </a:rPr>
              <a:t>のハイエンドモデル</a:t>
            </a:r>
            <a:endParaRPr lang="en-US" altLang="ja-JP" sz="1200" b="1" dirty="0">
              <a:latin typeface="A-OTF 新ゴ Pro DB" panose="020B0600000000000000" pitchFamily="50" charset="-128"/>
              <a:ea typeface="A-OTF 新ゴ Pro DB" panose="020B0600000000000000" pitchFamily="50" charset="-128"/>
              <a:cs typeface="Segoe UI" panose="020B0502040204020203" pitchFamily="34" charset="0"/>
            </a:endParaRPr>
          </a:p>
        </p:txBody>
      </p:sp>
      <p:sp>
        <p:nvSpPr>
          <p:cNvPr id="284" name="テキスト ボックス 283">
            <a:extLst>
              <a:ext uri="{FF2B5EF4-FFF2-40B4-BE49-F238E27FC236}">
                <a16:creationId xmlns:a16="http://schemas.microsoft.com/office/drawing/2014/main" id="{29717481-9751-DBC7-916B-FDD4007995A0}"/>
              </a:ext>
            </a:extLst>
          </p:cNvPr>
          <p:cNvSpPr txBox="1"/>
          <p:nvPr/>
        </p:nvSpPr>
        <p:spPr>
          <a:xfrm>
            <a:off x="1727832" y="6182996"/>
            <a:ext cx="3609844" cy="1384995"/>
          </a:xfrm>
          <a:prstGeom prst="rect">
            <a:avLst/>
          </a:prstGeom>
          <a:noFill/>
          <a:ln>
            <a:noFill/>
          </a:ln>
          <a:effectLst>
            <a:glow rad="101600">
              <a:schemeClr val="tx1">
                <a:alpha val="60000"/>
              </a:schemeClr>
            </a:glow>
          </a:effectLst>
        </p:spPr>
        <p:txBody>
          <a:bodyPr wrap="square" rtlCol="0">
            <a:spAutoFit/>
          </a:bodyPr>
          <a:lstStyle/>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Microsoft Windows 11 Pro 64bit</a:t>
            </a:r>
          </a:p>
          <a:p>
            <a:r>
              <a:rPr lang="ja-JP" altLang="en-US" sz="1050" b="1" dirty="0">
                <a:latin typeface="Yu Gothic UI" panose="020B0500000000000000" pitchFamily="50" charset="-128"/>
                <a:ea typeface="Yu Gothic UI" panose="020B0500000000000000" pitchFamily="50" charset="-128"/>
              </a:rPr>
              <a:t>■ </a:t>
            </a:r>
            <a:r>
              <a:rPr lang="de-DE" altLang="ja-JP" sz="1050" b="1" dirty="0">
                <a:latin typeface="Yu Gothic UI" panose="020B0500000000000000" pitchFamily="50" charset="-128"/>
                <a:ea typeface="Yu Gothic UI" panose="020B0500000000000000" pitchFamily="50" charset="-128"/>
              </a:rPr>
              <a:t>AMD Threadripper Pro 9975WX 4.0 GHz(</a:t>
            </a:r>
            <a:r>
              <a:rPr lang="ja-JP" altLang="de-DE" sz="1050" b="1" dirty="0">
                <a:latin typeface="Yu Gothic UI" panose="020B0500000000000000" pitchFamily="50" charset="-128"/>
                <a:ea typeface="Yu Gothic UI" panose="020B0500000000000000" pitchFamily="50" charset="-128"/>
              </a:rPr>
              <a:t>最大</a:t>
            </a:r>
            <a:r>
              <a:rPr lang="de-DE" altLang="ja-JP" sz="1050" b="1" dirty="0">
                <a:latin typeface="Yu Gothic UI" panose="020B0500000000000000" pitchFamily="50" charset="-128"/>
                <a:ea typeface="Yu Gothic UI" panose="020B0500000000000000" pitchFamily="50" charset="-128"/>
              </a:rPr>
              <a:t>5.4 GHz) 32C/64T </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512GB</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64GB x8</a:t>
            </a:r>
            <a:r>
              <a:rPr lang="ja-JP" altLang="en-US" sz="1050" b="1" dirty="0">
                <a:latin typeface="Yu Gothic UI" panose="020B0500000000000000" pitchFamily="50" charset="-128"/>
                <a:ea typeface="Yu Gothic UI" panose="020B0500000000000000" pitchFamily="50" charset="-128"/>
              </a:rPr>
              <a:t>）</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2TB M.2 </a:t>
            </a:r>
            <a:r>
              <a:rPr lang="en-US" altLang="ja-JP" sz="1050" b="1" dirty="0" err="1">
                <a:latin typeface="Yu Gothic UI" panose="020B0500000000000000" pitchFamily="50" charset="-128"/>
                <a:ea typeface="Yu Gothic UI" panose="020B0500000000000000" pitchFamily="50" charset="-128"/>
              </a:rPr>
              <a:t>NVMe</a:t>
            </a:r>
            <a:r>
              <a:rPr lang="en-US" altLang="ja-JP" sz="1050" b="1" dirty="0">
                <a:latin typeface="Yu Gothic UI" panose="020B0500000000000000" pitchFamily="50" charset="-128"/>
                <a:ea typeface="Yu Gothic UI" panose="020B0500000000000000" pitchFamily="50" charset="-128"/>
              </a:rPr>
              <a:t>-SSD</a:t>
            </a:r>
          </a:p>
          <a:p>
            <a:r>
              <a:rPr lang="ja-JP" altLang="en-US" sz="1050" b="1" dirty="0">
                <a:latin typeface="Yu Gothic UI" panose="020B0500000000000000" pitchFamily="50" charset="-128"/>
                <a:ea typeface="Yu Gothic UI" panose="020B0500000000000000" pitchFamily="50" charset="-128"/>
              </a:rPr>
              <a:t>■ </a:t>
            </a:r>
            <a:r>
              <a:rPr lang="pt-BR" altLang="ja-JP" sz="1050" b="1" dirty="0">
                <a:latin typeface="Yu Gothic UI" panose="020B0500000000000000" pitchFamily="50" charset="-128"/>
                <a:ea typeface="Yu Gothic UI" panose="020B0500000000000000" pitchFamily="50" charset="-128"/>
              </a:rPr>
              <a:t>NVIDIA RTX PRO4000 20GB GDDR7</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3</a:t>
            </a:r>
            <a:r>
              <a:rPr lang="ja-JP" altLang="en-US" sz="1050" b="1" dirty="0">
                <a:latin typeface="Yu Gothic UI" panose="020B0500000000000000" pitchFamily="50" charset="-128"/>
                <a:ea typeface="Yu Gothic UI" panose="020B0500000000000000" pitchFamily="50" charset="-128"/>
              </a:rPr>
              <a:t>年間センドバック方式ハードウェア保証</a:t>
            </a:r>
          </a:p>
          <a:p>
            <a:r>
              <a:rPr lang="ja-JP" altLang="en-US" sz="1050" b="1" dirty="0">
                <a:latin typeface="Yu Gothic UI" panose="020B0500000000000000" pitchFamily="50" charset="-128"/>
                <a:ea typeface="Yu Gothic UI" panose="020B0500000000000000" pitchFamily="50" charset="-128"/>
              </a:rPr>
              <a:t>■</a:t>
            </a:r>
            <a:r>
              <a:rPr lang="zh-TW" altLang="en-US" sz="1050" b="1" dirty="0">
                <a:latin typeface="Yu Gothic UI" panose="020B0500000000000000" pitchFamily="50" charset="-128"/>
                <a:ea typeface="Yu Gothic UI" panose="020B0500000000000000" pitchFamily="50" charset="-128"/>
              </a:rPr>
              <a:t>約（</a:t>
            </a:r>
            <a:r>
              <a:rPr lang="en-US" altLang="zh-TW" sz="1050" b="1" dirty="0">
                <a:latin typeface="Yu Gothic UI" panose="020B0500000000000000" pitchFamily="50" charset="-128"/>
                <a:ea typeface="Yu Gothic UI" panose="020B0500000000000000" pitchFamily="50" charset="-128"/>
              </a:rPr>
              <a:t>W</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176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D</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650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H</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438 mm</a:t>
            </a:r>
            <a:endParaRPr lang="en-US" altLang="ja-JP" sz="1050" b="1" dirty="0">
              <a:latin typeface="Yu Gothic UI" panose="020B0500000000000000" pitchFamily="50" charset="-128"/>
              <a:ea typeface="Yu Gothic UI" panose="020B0500000000000000" pitchFamily="50" charset="-128"/>
            </a:endParaRPr>
          </a:p>
        </p:txBody>
      </p:sp>
      <p:sp>
        <p:nvSpPr>
          <p:cNvPr id="286" name="テキスト ボックス 285">
            <a:extLst>
              <a:ext uri="{FF2B5EF4-FFF2-40B4-BE49-F238E27FC236}">
                <a16:creationId xmlns:a16="http://schemas.microsoft.com/office/drawing/2014/main" id="{F91DB949-2AA8-ACDF-15F5-097B49FC3EFF}"/>
              </a:ext>
            </a:extLst>
          </p:cNvPr>
          <p:cNvSpPr txBox="1"/>
          <p:nvPr/>
        </p:nvSpPr>
        <p:spPr>
          <a:xfrm>
            <a:off x="4743450" y="6904310"/>
            <a:ext cx="2496482" cy="307777"/>
          </a:xfrm>
          <a:prstGeom prst="rect">
            <a:avLst/>
          </a:prstGeom>
          <a:noFill/>
          <a:ln>
            <a:noFill/>
          </a:ln>
          <a:effectLst>
            <a:glow rad="101600">
              <a:schemeClr val="tx1">
                <a:alpha val="60000"/>
              </a:schemeClr>
            </a:glow>
          </a:effectLst>
        </p:spPr>
        <p:txBody>
          <a:bodyPr wrap="square" rtlCol="0">
            <a:spAutoFit/>
          </a:bodyPr>
          <a:lstStyle/>
          <a:p>
            <a:pPr algn="ctr"/>
            <a:r>
              <a:rPr lang="en-US" altLang="ja-JP" sz="1400" b="1" dirty="0"/>
              <a:t>WST-RT9975WXAS3Q2TTNVM</a:t>
            </a:r>
            <a:endParaRPr lang="en-US" altLang="ja-JP" sz="1400" b="1" dirty="0">
              <a:cs typeface="Segoe UI" panose="020B0502040204020203" pitchFamily="34" charset="0"/>
            </a:endParaRPr>
          </a:p>
        </p:txBody>
      </p:sp>
      <p:sp>
        <p:nvSpPr>
          <p:cNvPr id="287" name="テキスト ボックス 286">
            <a:extLst>
              <a:ext uri="{FF2B5EF4-FFF2-40B4-BE49-F238E27FC236}">
                <a16:creationId xmlns:a16="http://schemas.microsoft.com/office/drawing/2014/main" id="{AEB35FC3-FAF8-283B-EB82-1696446220E3}"/>
              </a:ext>
            </a:extLst>
          </p:cNvPr>
          <p:cNvSpPr txBox="1"/>
          <p:nvPr/>
        </p:nvSpPr>
        <p:spPr>
          <a:xfrm>
            <a:off x="1719878" y="5900472"/>
            <a:ext cx="5446030" cy="276999"/>
          </a:xfrm>
          <a:prstGeom prst="rect">
            <a:avLst/>
          </a:prstGeom>
          <a:noFill/>
          <a:ln>
            <a:noFill/>
          </a:ln>
          <a:effectLst>
            <a:glow rad="101600">
              <a:schemeClr val="tx1">
                <a:alpha val="60000"/>
              </a:schemeClr>
            </a:glow>
          </a:effectLst>
        </p:spPr>
        <p:txBody>
          <a:bodyPr wrap="square" rtlCol="0">
            <a:spAutoFit/>
          </a:bodyPr>
          <a:lstStyle/>
          <a:p>
            <a:r>
              <a:rPr lang="en-US" altLang="ja-JP" sz="1200" b="1" dirty="0">
                <a:latin typeface="A-OTF 新ゴ Pro DB" panose="020B0600000000000000" pitchFamily="50" charset="-128"/>
                <a:ea typeface="A-OTF 新ゴ Pro DB" panose="020B0600000000000000" pitchFamily="50" charset="-128"/>
                <a:cs typeface="Segoe UI" panose="020B0502040204020203" pitchFamily="34" charset="0"/>
              </a:rPr>
              <a:t>32</a:t>
            </a:r>
            <a:r>
              <a:rPr lang="ja-JP" altLang="en-US" sz="1200" b="1" dirty="0">
                <a:latin typeface="A-OTF 新ゴ Pro DB" panose="020B0600000000000000" pitchFamily="50" charset="-128"/>
                <a:ea typeface="A-OTF 新ゴ Pro DB" panose="020B0600000000000000" pitchFamily="50" charset="-128"/>
                <a:cs typeface="Segoe UI" panose="020B0502040204020203" pitchFamily="34" charset="0"/>
              </a:rPr>
              <a:t>コア</a:t>
            </a:r>
            <a:r>
              <a:rPr lang="en-US" altLang="ja-JP" sz="1200" b="1" dirty="0">
                <a:latin typeface="A-OTF 新ゴ Pro DB" panose="020B0600000000000000" pitchFamily="50" charset="-128"/>
                <a:ea typeface="A-OTF 新ゴ Pro DB" panose="020B0600000000000000" pitchFamily="50" charset="-128"/>
                <a:cs typeface="Segoe UI" panose="020B0502040204020203" pitchFamily="34" charset="0"/>
              </a:rPr>
              <a:t>CPU×RTX PRO4000</a:t>
            </a:r>
            <a:r>
              <a:rPr lang="ja-JP" altLang="en-US" sz="1200" b="1" dirty="0">
                <a:latin typeface="A-OTF 新ゴ Pro DB" panose="020B0600000000000000" pitchFamily="50" charset="-128"/>
                <a:ea typeface="A-OTF 新ゴ Pro DB" panose="020B0600000000000000" pitchFamily="50" charset="-128"/>
                <a:cs typeface="Segoe UI" panose="020B0502040204020203" pitchFamily="34" charset="0"/>
              </a:rPr>
              <a:t>のミドルハイモデル</a:t>
            </a:r>
            <a:endParaRPr lang="en-US" altLang="ja-JP" sz="1200" b="1" dirty="0">
              <a:latin typeface="A-OTF 新ゴ Pro DB" panose="020B0600000000000000" pitchFamily="50" charset="-128"/>
              <a:ea typeface="A-OTF 新ゴ Pro DB" panose="020B0600000000000000" pitchFamily="50" charset="-128"/>
              <a:cs typeface="Segoe UI" panose="020B0502040204020203" pitchFamily="34" charset="0"/>
            </a:endParaRPr>
          </a:p>
        </p:txBody>
      </p:sp>
      <p:cxnSp>
        <p:nvCxnSpPr>
          <p:cNvPr id="291" name="直線コネクタ 290">
            <a:extLst>
              <a:ext uri="{FF2B5EF4-FFF2-40B4-BE49-F238E27FC236}">
                <a16:creationId xmlns:a16="http://schemas.microsoft.com/office/drawing/2014/main" id="{6C2FB0B5-24B4-AFA5-5941-DDFA1637DC1A}"/>
              </a:ext>
            </a:extLst>
          </p:cNvPr>
          <p:cNvCxnSpPr>
            <a:cxnSpLocks/>
          </p:cNvCxnSpPr>
          <p:nvPr/>
        </p:nvCxnSpPr>
        <p:spPr>
          <a:xfrm>
            <a:off x="420227" y="7559653"/>
            <a:ext cx="66723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8" name="テキスト ボックス 297">
            <a:extLst>
              <a:ext uri="{FF2B5EF4-FFF2-40B4-BE49-F238E27FC236}">
                <a16:creationId xmlns:a16="http://schemas.microsoft.com/office/drawing/2014/main" id="{1722D540-DF3C-E2F8-DF0F-9568525989BA}"/>
              </a:ext>
            </a:extLst>
          </p:cNvPr>
          <p:cNvSpPr txBox="1"/>
          <p:nvPr/>
        </p:nvSpPr>
        <p:spPr>
          <a:xfrm>
            <a:off x="1727832" y="4288330"/>
            <a:ext cx="3609844" cy="1384995"/>
          </a:xfrm>
          <a:prstGeom prst="rect">
            <a:avLst/>
          </a:prstGeom>
          <a:noFill/>
          <a:ln>
            <a:noFill/>
          </a:ln>
          <a:effectLst>
            <a:glow rad="101600">
              <a:schemeClr val="tx1">
                <a:alpha val="60000"/>
              </a:schemeClr>
            </a:glow>
          </a:effectLst>
        </p:spPr>
        <p:txBody>
          <a:bodyPr wrap="square" rtlCol="0">
            <a:spAutoFit/>
          </a:bodyPr>
          <a:lstStyle/>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Microsoft Windows 11 Pro 64bit</a:t>
            </a:r>
          </a:p>
          <a:p>
            <a:r>
              <a:rPr lang="ja-JP" altLang="en-US" sz="1050" b="1" dirty="0">
                <a:latin typeface="Yu Gothic UI" panose="020B0500000000000000" pitchFamily="50" charset="-128"/>
                <a:ea typeface="Yu Gothic UI" panose="020B0500000000000000" pitchFamily="50" charset="-128"/>
              </a:rPr>
              <a:t>■ </a:t>
            </a:r>
            <a:r>
              <a:rPr lang="de-DE" altLang="ja-JP" sz="1050" b="1" dirty="0">
                <a:latin typeface="Yu Gothic UI" panose="020B0500000000000000" pitchFamily="50" charset="-128"/>
                <a:ea typeface="Yu Gothic UI" panose="020B0500000000000000" pitchFamily="50" charset="-128"/>
              </a:rPr>
              <a:t>AMD Threadripper 9960X 4.2 GHz(</a:t>
            </a:r>
            <a:r>
              <a:rPr lang="ja-JP" altLang="de-DE" sz="1050" b="1" dirty="0">
                <a:latin typeface="Yu Gothic UI" panose="020B0500000000000000" pitchFamily="50" charset="-128"/>
                <a:ea typeface="Yu Gothic UI" panose="020B0500000000000000" pitchFamily="50" charset="-128"/>
              </a:rPr>
              <a:t>最大</a:t>
            </a:r>
            <a:r>
              <a:rPr lang="de-DE" altLang="ja-JP" sz="1050" b="1" dirty="0">
                <a:latin typeface="Yu Gothic UI" panose="020B0500000000000000" pitchFamily="50" charset="-128"/>
                <a:ea typeface="Yu Gothic UI" panose="020B0500000000000000" pitchFamily="50" charset="-128"/>
              </a:rPr>
              <a:t>5.4 GHz) 24C/48T </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256GB</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64GB x4</a:t>
            </a:r>
            <a:r>
              <a:rPr lang="ja-JP" altLang="en-US" sz="1050" b="1" dirty="0">
                <a:latin typeface="Yu Gothic UI" panose="020B0500000000000000" pitchFamily="50" charset="-128"/>
                <a:ea typeface="Yu Gothic UI" panose="020B0500000000000000" pitchFamily="50" charset="-128"/>
              </a:rPr>
              <a:t>）</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2TB M.2 </a:t>
            </a:r>
            <a:r>
              <a:rPr lang="en-US" altLang="ja-JP" sz="1050" b="1" dirty="0" err="1">
                <a:latin typeface="Yu Gothic UI" panose="020B0500000000000000" pitchFamily="50" charset="-128"/>
                <a:ea typeface="Yu Gothic UI" panose="020B0500000000000000" pitchFamily="50" charset="-128"/>
              </a:rPr>
              <a:t>NVMe</a:t>
            </a:r>
            <a:r>
              <a:rPr lang="en-US" altLang="ja-JP" sz="1050" b="1" dirty="0">
                <a:latin typeface="Yu Gothic UI" panose="020B0500000000000000" pitchFamily="50" charset="-128"/>
                <a:ea typeface="Yu Gothic UI" panose="020B0500000000000000" pitchFamily="50" charset="-128"/>
              </a:rPr>
              <a:t>-SSD</a:t>
            </a:r>
          </a:p>
          <a:p>
            <a:r>
              <a:rPr lang="ja-JP" altLang="en-US" sz="1050" b="1" dirty="0">
                <a:latin typeface="Yu Gothic UI" panose="020B0500000000000000" pitchFamily="50" charset="-128"/>
                <a:ea typeface="Yu Gothic UI" panose="020B0500000000000000" pitchFamily="50" charset="-128"/>
              </a:rPr>
              <a:t>■ </a:t>
            </a:r>
            <a:r>
              <a:rPr lang="pt-BR" altLang="ja-JP" sz="1050" b="1" dirty="0">
                <a:latin typeface="Yu Gothic UI" panose="020B0500000000000000" pitchFamily="50" charset="-128"/>
                <a:ea typeface="Yu Gothic UI" panose="020B0500000000000000" pitchFamily="50" charset="-128"/>
              </a:rPr>
              <a:t>NVIDIA RTX PRO2000 16GB GDDR7</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3</a:t>
            </a:r>
            <a:r>
              <a:rPr lang="ja-JP" altLang="en-US" sz="1050" b="1" dirty="0">
                <a:latin typeface="Yu Gothic UI" panose="020B0500000000000000" pitchFamily="50" charset="-128"/>
                <a:ea typeface="Yu Gothic UI" panose="020B0500000000000000" pitchFamily="50" charset="-128"/>
              </a:rPr>
              <a:t>年間センドバック方式ハードウェア保証</a:t>
            </a:r>
          </a:p>
          <a:p>
            <a:r>
              <a:rPr lang="ja-JP" altLang="en-US" sz="1050" b="1" dirty="0">
                <a:latin typeface="Yu Gothic UI" panose="020B0500000000000000" pitchFamily="50" charset="-128"/>
                <a:ea typeface="Yu Gothic UI" panose="020B0500000000000000" pitchFamily="50" charset="-128"/>
              </a:rPr>
              <a:t>■</a:t>
            </a:r>
            <a:r>
              <a:rPr lang="zh-TW" altLang="en-US" sz="1050" b="1" dirty="0">
                <a:latin typeface="Yu Gothic UI" panose="020B0500000000000000" pitchFamily="50" charset="-128"/>
                <a:ea typeface="Yu Gothic UI" panose="020B0500000000000000" pitchFamily="50" charset="-128"/>
              </a:rPr>
              <a:t>約（</a:t>
            </a:r>
            <a:r>
              <a:rPr lang="en-US" altLang="zh-TW" sz="1050" b="1" dirty="0">
                <a:latin typeface="Yu Gothic UI" panose="020B0500000000000000" pitchFamily="50" charset="-128"/>
                <a:ea typeface="Yu Gothic UI" panose="020B0500000000000000" pitchFamily="50" charset="-128"/>
              </a:rPr>
              <a:t>W</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176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D</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650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H</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438 mm</a:t>
            </a:r>
            <a:endParaRPr lang="en-US" altLang="ja-JP" sz="1050" b="1" dirty="0">
              <a:latin typeface="Yu Gothic UI" panose="020B0500000000000000" pitchFamily="50" charset="-128"/>
              <a:ea typeface="Yu Gothic UI" panose="020B0500000000000000" pitchFamily="50" charset="-128"/>
            </a:endParaRPr>
          </a:p>
        </p:txBody>
      </p:sp>
      <p:sp>
        <p:nvSpPr>
          <p:cNvPr id="299" name="テキスト ボックス 298">
            <a:extLst>
              <a:ext uri="{FF2B5EF4-FFF2-40B4-BE49-F238E27FC236}">
                <a16:creationId xmlns:a16="http://schemas.microsoft.com/office/drawing/2014/main" id="{4802A0B6-DB38-DA06-AAD0-9D70F3986F3B}"/>
              </a:ext>
            </a:extLst>
          </p:cNvPr>
          <p:cNvSpPr txBox="1"/>
          <p:nvPr/>
        </p:nvSpPr>
        <p:spPr>
          <a:xfrm>
            <a:off x="4743450" y="5279057"/>
            <a:ext cx="2449971" cy="307777"/>
          </a:xfrm>
          <a:prstGeom prst="rect">
            <a:avLst/>
          </a:prstGeom>
          <a:noFill/>
          <a:ln>
            <a:noFill/>
          </a:ln>
          <a:effectLst>
            <a:glow rad="101600">
              <a:schemeClr val="tx1">
                <a:alpha val="60000"/>
              </a:schemeClr>
            </a:glow>
          </a:effectLst>
        </p:spPr>
        <p:txBody>
          <a:bodyPr wrap="square" rtlCol="0">
            <a:spAutoFit/>
          </a:bodyPr>
          <a:lstStyle/>
          <a:p>
            <a:pPr algn="r"/>
            <a:r>
              <a:rPr lang="ja-JP" altLang="en-US" sz="1400" b="1" dirty="0">
                <a:solidFill>
                  <a:srgbClr val="FF0000"/>
                </a:solidFill>
                <a:effectLst/>
                <a:ea typeface="游ゴシック" panose="020B0400000000000000" pitchFamily="50" charset="-128"/>
                <a:cs typeface="Segoe UI" panose="020B0502040204020203" pitchFamily="34" charset="0"/>
              </a:rPr>
              <a:t>価格はお問い合わせ下さい。</a:t>
            </a:r>
            <a:endParaRPr lang="en-US" altLang="ja-JP" sz="1400" b="1" dirty="0">
              <a:solidFill>
                <a:srgbClr val="FF0000"/>
              </a:solidFill>
              <a:effectLst/>
              <a:ea typeface="游ゴシック" panose="020B0400000000000000" pitchFamily="50" charset="-128"/>
              <a:cs typeface="Segoe UI" panose="020B0502040204020203" pitchFamily="34" charset="0"/>
            </a:endParaRPr>
          </a:p>
        </p:txBody>
      </p:sp>
      <p:sp>
        <p:nvSpPr>
          <p:cNvPr id="300" name="テキスト ボックス 299">
            <a:extLst>
              <a:ext uri="{FF2B5EF4-FFF2-40B4-BE49-F238E27FC236}">
                <a16:creationId xmlns:a16="http://schemas.microsoft.com/office/drawing/2014/main" id="{F81DAEA4-379F-CAA0-601B-22742B94F681}"/>
              </a:ext>
            </a:extLst>
          </p:cNvPr>
          <p:cNvSpPr txBox="1"/>
          <p:nvPr/>
        </p:nvSpPr>
        <p:spPr>
          <a:xfrm>
            <a:off x="4854116" y="4986180"/>
            <a:ext cx="2449971" cy="307777"/>
          </a:xfrm>
          <a:prstGeom prst="rect">
            <a:avLst/>
          </a:prstGeom>
          <a:noFill/>
          <a:ln>
            <a:noFill/>
          </a:ln>
          <a:effectLst>
            <a:glow rad="101600">
              <a:schemeClr val="tx1">
                <a:alpha val="60000"/>
              </a:schemeClr>
            </a:glow>
          </a:effectLst>
        </p:spPr>
        <p:txBody>
          <a:bodyPr wrap="square" rtlCol="0">
            <a:spAutoFit/>
          </a:bodyPr>
          <a:lstStyle/>
          <a:p>
            <a:pPr algn="ctr"/>
            <a:r>
              <a:rPr lang="en-US" altLang="ja-JP" sz="1400" b="1" dirty="0"/>
              <a:t>WST-RT9960XAS3Q2TTNVM</a:t>
            </a:r>
            <a:endParaRPr lang="en-US" altLang="ja-JP" sz="1400" b="1" dirty="0">
              <a:effectLst/>
              <a:ea typeface="游ゴシック" panose="020B0400000000000000" pitchFamily="50" charset="-128"/>
              <a:cs typeface="Segoe UI" panose="020B0502040204020203" pitchFamily="34" charset="0"/>
            </a:endParaRPr>
          </a:p>
        </p:txBody>
      </p:sp>
      <p:sp>
        <p:nvSpPr>
          <p:cNvPr id="301" name="テキスト ボックス 300">
            <a:extLst>
              <a:ext uri="{FF2B5EF4-FFF2-40B4-BE49-F238E27FC236}">
                <a16:creationId xmlns:a16="http://schemas.microsoft.com/office/drawing/2014/main" id="{385751CA-CB2B-F7FB-D55E-3088A8DAB952}"/>
              </a:ext>
            </a:extLst>
          </p:cNvPr>
          <p:cNvSpPr txBox="1"/>
          <p:nvPr/>
        </p:nvSpPr>
        <p:spPr>
          <a:xfrm>
            <a:off x="1727832" y="3998290"/>
            <a:ext cx="5446030" cy="276999"/>
          </a:xfrm>
          <a:prstGeom prst="rect">
            <a:avLst/>
          </a:prstGeom>
          <a:noFill/>
          <a:ln>
            <a:noFill/>
          </a:ln>
          <a:effectLst>
            <a:glow rad="101600">
              <a:schemeClr val="tx1">
                <a:alpha val="60000"/>
              </a:schemeClr>
            </a:glow>
          </a:effectLst>
        </p:spPr>
        <p:txBody>
          <a:bodyPr wrap="square" rtlCol="0">
            <a:spAutoFit/>
          </a:bodyPr>
          <a:lstStyle/>
          <a:p>
            <a:r>
              <a:rPr lang="ja-JP" altLang="en-US" sz="1200" b="1" dirty="0">
                <a:latin typeface="A-OTF 新ゴ Pro DB" panose="020B0600000000000000" pitchFamily="50" charset="-128"/>
                <a:ea typeface="A-OTF 新ゴ Pro DB" panose="020B0600000000000000" pitchFamily="50" charset="-128"/>
                <a:cs typeface="Segoe UI" panose="020B0502040204020203" pitchFamily="34" charset="0"/>
              </a:rPr>
              <a:t>大容量メモリでコストパフォーマンス重視モデル</a:t>
            </a:r>
            <a:endParaRPr lang="en-US" altLang="ja-JP" sz="1200" b="1" dirty="0">
              <a:latin typeface="A-OTF 新ゴ Pro DB" panose="020B0600000000000000" pitchFamily="50" charset="-128"/>
              <a:ea typeface="A-OTF 新ゴ Pro DB" panose="020B0600000000000000" pitchFamily="50" charset="-128"/>
              <a:cs typeface="Segoe UI" panose="020B0502040204020203" pitchFamily="34" charset="0"/>
            </a:endParaRPr>
          </a:p>
        </p:txBody>
      </p:sp>
      <p:pic>
        <p:nvPicPr>
          <p:cNvPr id="303" name="Picture 27">
            <a:extLst>
              <a:ext uri="{FF2B5EF4-FFF2-40B4-BE49-F238E27FC236}">
                <a16:creationId xmlns:a16="http://schemas.microsoft.com/office/drawing/2014/main" id="{755DD53B-465D-334C-2CF7-1DB24C187B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6032" y="4467013"/>
            <a:ext cx="457684" cy="45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4" name="直線コネクタ 303">
            <a:extLst>
              <a:ext uri="{FF2B5EF4-FFF2-40B4-BE49-F238E27FC236}">
                <a16:creationId xmlns:a16="http://schemas.microsoft.com/office/drawing/2014/main" id="{67138E44-DC8F-E49B-513F-2C67A8299909}"/>
              </a:ext>
            </a:extLst>
          </p:cNvPr>
          <p:cNvCxnSpPr>
            <a:cxnSpLocks/>
          </p:cNvCxnSpPr>
          <p:nvPr/>
        </p:nvCxnSpPr>
        <p:spPr>
          <a:xfrm>
            <a:off x="251633" y="5673692"/>
            <a:ext cx="684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16" name="図 315">
            <a:extLst>
              <a:ext uri="{FF2B5EF4-FFF2-40B4-BE49-F238E27FC236}">
                <a16:creationId xmlns:a16="http://schemas.microsoft.com/office/drawing/2014/main" id="{5AB59C2A-2120-9E84-6860-F50BD6513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4874" y="1693973"/>
            <a:ext cx="1355196" cy="1746845"/>
          </a:xfrm>
          <a:prstGeom prst="rect">
            <a:avLst/>
          </a:prstGeom>
        </p:spPr>
      </p:pic>
      <p:pic>
        <p:nvPicPr>
          <p:cNvPr id="314" name="図 313">
            <a:extLst>
              <a:ext uri="{FF2B5EF4-FFF2-40B4-BE49-F238E27FC236}">
                <a16:creationId xmlns:a16="http://schemas.microsoft.com/office/drawing/2014/main" id="{A1A294E9-8F2C-7F21-1021-72C84C52B7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3527" y="1633216"/>
            <a:ext cx="1910689" cy="1769931"/>
          </a:xfrm>
          <a:prstGeom prst="rect">
            <a:avLst/>
          </a:prstGeom>
        </p:spPr>
      </p:pic>
      <p:sp>
        <p:nvSpPr>
          <p:cNvPr id="318" name="テキスト ボックス 317">
            <a:extLst>
              <a:ext uri="{FF2B5EF4-FFF2-40B4-BE49-F238E27FC236}">
                <a16:creationId xmlns:a16="http://schemas.microsoft.com/office/drawing/2014/main" id="{748AC50D-6BFA-659D-EB70-C8DC213D3565}"/>
              </a:ext>
            </a:extLst>
          </p:cNvPr>
          <p:cNvSpPr txBox="1"/>
          <p:nvPr/>
        </p:nvSpPr>
        <p:spPr>
          <a:xfrm>
            <a:off x="251634" y="1641689"/>
            <a:ext cx="4491816" cy="253916"/>
          </a:xfrm>
          <a:prstGeom prst="rect">
            <a:avLst/>
          </a:prstGeom>
          <a:noFill/>
          <a:ln>
            <a:noFill/>
          </a:ln>
        </p:spPr>
        <p:txBody>
          <a:bodyPr wrap="square" rtlCol="0">
            <a:spAutoFit/>
          </a:bodyPr>
          <a:lstStyle/>
          <a:p>
            <a:r>
              <a:rPr lang="en-US" altLang="ja-JP" sz="1050" kern="100" dirty="0">
                <a:solidFill>
                  <a:schemeClr val="accent5">
                    <a:lumMod val="50000"/>
                  </a:schemeClr>
                </a:solidFill>
                <a:effectLst/>
                <a:latin typeface="A-OTF 新ゴ Pro B" panose="020B0700000000000000" pitchFamily="50" charset="-128"/>
                <a:ea typeface="A-OTF 新ゴ Pro B" panose="020B0700000000000000" pitchFamily="50" charset="-128"/>
                <a:cs typeface="Times New Roman" panose="02020603050405020304" pitchFamily="18" charset="0"/>
              </a:rPr>
              <a:t>VG STUDIO</a:t>
            </a:r>
            <a:r>
              <a:rPr lang="ja-JP" altLang="en-US" sz="1050" kern="100" dirty="0">
                <a:solidFill>
                  <a:schemeClr val="accent5">
                    <a:lumMod val="50000"/>
                  </a:schemeClr>
                </a:solidFill>
                <a:effectLst/>
                <a:latin typeface="A-OTF 新ゴ Pro B" panose="020B0700000000000000" pitchFamily="50" charset="-128"/>
                <a:ea typeface="A-OTF 新ゴ Pro B" panose="020B0700000000000000" pitchFamily="50" charset="-128"/>
                <a:cs typeface="Times New Roman" panose="02020603050405020304" pitchFamily="18" charset="0"/>
              </a:rPr>
              <a:t>をご利用される方のための特別な構成をご用意します。</a:t>
            </a:r>
            <a:endParaRPr lang="en-US" altLang="ja-JP" sz="1050" kern="100" dirty="0">
              <a:solidFill>
                <a:schemeClr val="accent5">
                  <a:lumMod val="50000"/>
                </a:schemeClr>
              </a:solidFill>
              <a:effectLst/>
              <a:latin typeface="A-OTF 新ゴ Pro B" panose="020B0700000000000000" pitchFamily="50" charset="-128"/>
              <a:ea typeface="A-OTF 新ゴ Pro B" panose="020B0700000000000000" pitchFamily="50" charset="-128"/>
              <a:cs typeface="Times New Roman" panose="02020603050405020304" pitchFamily="18" charset="0"/>
            </a:endParaRPr>
          </a:p>
        </p:txBody>
      </p:sp>
      <p:sp>
        <p:nvSpPr>
          <p:cNvPr id="319" name="テキスト ボックス 318">
            <a:extLst>
              <a:ext uri="{FF2B5EF4-FFF2-40B4-BE49-F238E27FC236}">
                <a16:creationId xmlns:a16="http://schemas.microsoft.com/office/drawing/2014/main" id="{0234444B-1885-46CE-3411-0EB876480007}"/>
              </a:ext>
            </a:extLst>
          </p:cNvPr>
          <p:cNvSpPr txBox="1"/>
          <p:nvPr/>
        </p:nvSpPr>
        <p:spPr>
          <a:xfrm>
            <a:off x="342890" y="482907"/>
            <a:ext cx="3832127" cy="261610"/>
          </a:xfrm>
          <a:prstGeom prst="rect">
            <a:avLst/>
          </a:prstGeom>
          <a:noFill/>
          <a:ln>
            <a:noFill/>
          </a:ln>
        </p:spPr>
        <p:txBody>
          <a:bodyPr wrap="square" rtlCol="0">
            <a:spAutoFit/>
          </a:bodyPr>
          <a:lstStyle/>
          <a:p>
            <a:pPr algn="ctr"/>
            <a:r>
              <a:rPr lang="ja-JP" altLang="en-US" sz="1050" kern="100" dirty="0">
                <a:solidFill>
                  <a:schemeClr val="bg1"/>
                </a:solidFill>
                <a:effectLst/>
                <a:latin typeface="A-OTF 新ゴ Pro B" panose="020B0700000000000000" pitchFamily="50" charset="-128"/>
                <a:ea typeface="A-OTF 新ゴ Pro B" panose="020B0700000000000000" pitchFamily="50" charset="-128"/>
                <a:cs typeface="Times New Roman" panose="02020603050405020304" pitchFamily="18" charset="0"/>
              </a:rPr>
              <a:t>アプライドオリジナル </a:t>
            </a:r>
            <a:r>
              <a:rPr lang="en-US" altLang="ja-JP" sz="1050" kern="100" dirty="0">
                <a:solidFill>
                  <a:schemeClr val="bg1"/>
                </a:solidFill>
                <a:effectLst/>
                <a:latin typeface="A-OTF 新ゴ Pro B" panose="020B0700000000000000" pitchFamily="50" charset="-128"/>
                <a:ea typeface="A-OTF 新ゴ Pro B" panose="020B0700000000000000" pitchFamily="50" charset="-128"/>
                <a:cs typeface="Times New Roman" panose="02020603050405020304" pitchFamily="18" charset="0"/>
              </a:rPr>
              <a:t>Workstation</a:t>
            </a:r>
            <a:endParaRPr lang="ja-JP" altLang="en-US" sz="1050" kern="100" dirty="0">
              <a:solidFill>
                <a:schemeClr val="bg1"/>
              </a:solidFill>
              <a:effectLst/>
              <a:latin typeface="A-OTF 新ゴ Pro B" panose="020B0700000000000000" pitchFamily="50" charset="-128"/>
              <a:ea typeface="A-OTF 新ゴ Pro B" panose="020B0700000000000000" pitchFamily="50" charset="-128"/>
              <a:cs typeface="Times New Roman" panose="02020603050405020304" pitchFamily="18" charset="0"/>
            </a:endParaRPr>
          </a:p>
        </p:txBody>
      </p:sp>
      <p:sp>
        <p:nvSpPr>
          <p:cNvPr id="326" name="テキスト ボックス 325">
            <a:extLst>
              <a:ext uri="{FF2B5EF4-FFF2-40B4-BE49-F238E27FC236}">
                <a16:creationId xmlns:a16="http://schemas.microsoft.com/office/drawing/2014/main" id="{902B5FD2-2D0D-9E30-E92E-68103D30C113}"/>
              </a:ext>
            </a:extLst>
          </p:cNvPr>
          <p:cNvSpPr txBox="1"/>
          <p:nvPr/>
        </p:nvSpPr>
        <p:spPr>
          <a:xfrm>
            <a:off x="251634" y="1956558"/>
            <a:ext cx="3923383" cy="1015663"/>
          </a:xfrm>
          <a:prstGeom prst="rect">
            <a:avLst/>
          </a:prstGeom>
          <a:noFill/>
          <a:ln>
            <a:noFill/>
          </a:ln>
        </p:spPr>
        <p:txBody>
          <a:bodyPr wrap="square" rtlCol="0">
            <a:spAutoFit/>
          </a:bodyPr>
          <a:lstStyle/>
          <a:p>
            <a:r>
              <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VG STUDIO</a:t>
            </a:r>
            <a:r>
              <a:rPr lang="ja-JP" altLang="en-US"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はマルチコアかつ高クロックの高性能</a:t>
            </a:r>
            <a:r>
              <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CPU</a:t>
            </a:r>
            <a:r>
              <a:rPr lang="ja-JP" altLang="en-US"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に加えて、移動現象やメカニカルシミュレーションなどの高度解析を実行するには</a:t>
            </a:r>
            <a:r>
              <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256</a:t>
            </a:r>
            <a:r>
              <a:rPr lang="ja-JP" altLang="en-US"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a:t>
            </a:r>
            <a:r>
              <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512GB</a:t>
            </a:r>
            <a:r>
              <a:rPr lang="ja-JP" altLang="en-US"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の大容量メモリも必要となります。</a:t>
            </a:r>
            <a:endPar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endParaRPr>
          </a:p>
          <a:p>
            <a:r>
              <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CT</a:t>
            </a:r>
            <a:r>
              <a:rPr lang="ja-JP" altLang="en-US"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再構築などの一部の機能では</a:t>
            </a:r>
            <a:r>
              <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GPU</a:t>
            </a:r>
            <a:r>
              <a:rPr lang="ja-JP" altLang="en-US"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による処理の高速化も期待できます。</a:t>
            </a:r>
            <a:endPar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endParaRPr>
          </a:p>
          <a:p>
            <a:r>
              <a:rPr lang="ja-JP" altLang="en-US" sz="1000" kern="100" dirty="0">
                <a:latin typeface="A-OTF 新ゴ Pro M" panose="020B0500000000000000" pitchFamily="50" charset="-128"/>
                <a:ea typeface="A-OTF 新ゴ Pro M" panose="020B0500000000000000" pitchFamily="50" charset="-128"/>
                <a:cs typeface="Times New Roman" panose="02020603050405020304" pitchFamily="18" charset="0"/>
              </a:rPr>
              <a:t>ご用途とご予算に合わせて最適な構成をご提案いたします。</a:t>
            </a:r>
            <a:endPar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327" name="テキスト ボックス 326">
            <a:extLst>
              <a:ext uri="{FF2B5EF4-FFF2-40B4-BE49-F238E27FC236}">
                <a16:creationId xmlns:a16="http://schemas.microsoft.com/office/drawing/2014/main" id="{F2A67E3C-3FA7-3483-30BA-C6F39E5B7012}"/>
              </a:ext>
            </a:extLst>
          </p:cNvPr>
          <p:cNvSpPr txBox="1"/>
          <p:nvPr/>
        </p:nvSpPr>
        <p:spPr>
          <a:xfrm>
            <a:off x="251634" y="3082754"/>
            <a:ext cx="3923383" cy="553998"/>
          </a:xfrm>
          <a:prstGeom prst="rect">
            <a:avLst/>
          </a:prstGeom>
          <a:noFill/>
          <a:ln>
            <a:noFill/>
          </a:ln>
        </p:spPr>
        <p:txBody>
          <a:bodyPr wrap="square" rtlCol="0">
            <a:spAutoFit/>
          </a:bodyPr>
          <a:lstStyle/>
          <a:p>
            <a:r>
              <a:rPr lang="ja-JP" altLang="en-US"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rPr>
              <a:t>以下の構成は一例です。ストレージやメモリの増設、グラフィックボードの変更、ケースサイズの相談など様々なカスタマイズが可能ですので、ご検討の際は一度お見積りをご相談下さい。</a:t>
            </a:r>
            <a:endParaRPr lang="en-US" altLang="ja-JP" sz="1000" kern="100" dirty="0">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pic>
        <p:nvPicPr>
          <p:cNvPr id="1026" name="図 1111">
            <a:extLst>
              <a:ext uri="{FF2B5EF4-FFF2-40B4-BE49-F238E27FC236}">
                <a16:creationId xmlns:a16="http://schemas.microsoft.com/office/drawing/2014/main" id="{7C691827-08F4-ADAD-0683-A36D365B35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6878" y="4462192"/>
            <a:ext cx="611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7">
            <a:extLst>
              <a:ext uri="{FF2B5EF4-FFF2-40B4-BE49-F238E27FC236}">
                <a16:creationId xmlns:a16="http://schemas.microsoft.com/office/drawing/2014/main" id="{C45A70CD-E0D8-9BE9-DBE2-5F9E851C99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6032" y="6372024"/>
            <a:ext cx="457684" cy="45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図 1111">
            <a:extLst>
              <a:ext uri="{FF2B5EF4-FFF2-40B4-BE49-F238E27FC236}">
                <a16:creationId xmlns:a16="http://schemas.microsoft.com/office/drawing/2014/main" id="{5406DF32-1C09-A440-4CFC-2A153D5D94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6878" y="6367203"/>
            <a:ext cx="611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テキスト ボックス 6">
            <a:extLst>
              <a:ext uri="{FF2B5EF4-FFF2-40B4-BE49-F238E27FC236}">
                <a16:creationId xmlns:a16="http://schemas.microsoft.com/office/drawing/2014/main" id="{92DA69B4-E1F9-D9D9-30B2-2B480AA296E4}"/>
              </a:ext>
            </a:extLst>
          </p:cNvPr>
          <p:cNvSpPr txBox="1"/>
          <p:nvPr/>
        </p:nvSpPr>
        <p:spPr>
          <a:xfrm>
            <a:off x="4941409" y="8797019"/>
            <a:ext cx="2392552" cy="307777"/>
          </a:xfrm>
          <a:prstGeom prst="rect">
            <a:avLst/>
          </a:prstGeom>
          <a:noFill/>
          <a:ln>
            <a:noFill/>
          </a:ln>
          <a:effectLst>
            <a:glow rad="101600">
              <a:schemeClr val="tx1">
                <a:alpha val="60000"/>
              </a:schemeClr>
            </a:glow>
          </a:effectLst>
        </p:spPr>
        <p:txBody>
          <a:bodyPr wrap="square" rtlCol="0">
            <a:spAutoFit/>
          </a:bodyPr>
          <a:lstStyle/>
          <a:p>
            <a:pPr algn="ctr"/>
            <a:r>
              <a:rPr lang="en-US" altLang="ja-JP" sz="1400" b="1"/>
              <a:t>WST-XS6548Yx2S3A2TNVM</a:t>
            </a:r>
            <a:endParaRPr lang="en-US" altLang="ja-JP" sz="1400" b="1" dirty="0">
              <a:effectLst/>
              <a:ea typeface="游ゴシック" panose="020B0400000000000000" pitchFamily="50" charset="-128"/>
              <a:cs typeface="Segoe UI" panose="020B0502040204020203" pitchFamily="34" charset="0"/>
            </a:endParaRPr>
          </a:p>
        </p:txBody>
      </p:sp>
      <p:pic>
        <p:nvPicPr>
          <p:cNvPr id="8" name="Picture 27">
            <a:extLst>
              <a:ext uri="{FF2B5EF4-FFF2-40B4-BE49-F238E27FC236}">
                <a16:creationId xmlns:a16="http://schemas.microsoft.com/office/drawing/2014/main" id="{FE839843-6365-60C3-61D3-6A4E073C2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6032" y="8257984"/>
            <a:ext cx="457684" cy="45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111">
            <a:extLst>
              <a:ext uri="{FF2B5EF4-FFF2-40B4-BE49-F238E27FC236}">
                <a16:creationId xmlns:a16="http://schemas.microsoft.com/office/drawing/2014/main" id="{7B50E4D8-6EBF-4AEB-F5CE-1D3E18C6DF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6878" y="8253163"/>
            <a:ext cx="611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9">
            <a:extLst>
              <a:ext uri="{FF2B5EF4-FFF2-40B4-BE49-F238E27FC236}">
                <a16:creationId xmlns:a16="http://schemas.microsoft.com/office/drawing/2014/main" id="{B83144DE-0814-46DA-A8A4-E4236548589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7386" t="12830" r="21822" b="10671"/>
          <a:stretch/>
        </p:blipFill>
        <p:spPr bwMode="auto">
          <a:xfrm>
            <a:off x="566096" y="7814220"/>
            <a:ext cx="1121295" cy="141101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45">
            <a:extLst>
              <a:ext uri="{FF2B5EF4-FFF2-40B4-BE49-F238E27FC236}">
                <a16:creationId xmlns:a16="http://schemas.microsoft.com/office/drawing/2014/main" id="{4F169164-6029-C2F0-93EA-29715654262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9449" y="8760773"/>
            <a:ext cx="415653" cy="41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0">
            <a:extLst>
              <a:ext uri="{FF2B5EF4-FFF2-40B4-BE49-F238E27FC236}">
                <a16:creationId xmlns:a16="http://schemas.microsoft.com/office/drawing/2014/main" id="{6138E92B-45F0-FB10-1327-AF60D0CF7D3E}"/>
              </a:ext>
            </a:extLst>
          </p:cNvPr>
          <p:cNvSpPr txBox="1"/>
          <p:nvPr/>
        </p:nvSpPr>
        <p:spPr>
          <a:xfrm>
            <a:off x="4743450" y="7155359"/>
            <a:ext cx="2449971" cy="307777"/>
          </a:xfrm>
          <a:prstGeom prst="rect">
            <a:avLst/>
          </a:prstGeom>
          <a:noFill/>
          <a:ln>
            <a:noFill/>
          </a:ln>
          <a:effectLst>
            <a:glow rad="101600">
              <a:schemeClr val="tx1">
                <a:alpha val="60000"/>
              </a:schemeClr>
            </a:glow>
          </a:effectLst>
        </p:spPr>
        <p:txBody>
          <a:bodyPr wrap="square" rtlCol="0">
            <a:spAutoFit/>
          </a:bodyPr>
          <a:lstStyle/>
          <a:p>
            <a:pPr algn="r"/>
            <a:r>
              <a:rPr lang="ja-JP" altLang="en-US" sz="1400" b="1" dirty="0">
                <a:solidFill>
                  <a:srgbClr val="FF0000"/>
                </a:solidFill>
                <a:effectLst/>
                <a:ea typeface="游ゴシック" panose="020B0400000000000000" pitchFamily="50" charset="-128"/>
                <a:cs typeface="Segoe UI" panose="020B0502040204020203" pitchFamily="34" charset="0"/>
              </a:rPr>
              <a:t>価格はお問い合わせ下さい。</a:t>
            </a:r>
            <a:endParaRPr lang="en-US" altLang="ja-JP" sz="1400" b="1" dirty="0">
              <a:solidFill>
                <a:srgbClr val="FF0000"/>
              </a:solidFill>
              <a:effectLst/>
              <a:ea typeface="游ゴシック" panose="020B0400000000000000" pitchFamily="50" charset="-128"/>
              <a:cs typeface="Segoe UI" panose="020B0502040204020203" pitchFamily="34" charset="0"/>
            </a:endParaRPr>
          </a:p>
        </p:txBody>
      </p:sp>
      <p:sp>
        <p:nvSpPr>
          <p:cNvPr id="12" name="テキスト ボックス 11">
            <a:extLst>
              <a:ext uri="{FF2B5EF4-FFF2-40B4-BE49-F238E27FC236}">
                <a16:creationId xmlns:a16="http://schemas.microsoft.com/office/drawing/2014/main" id="{1A1A6DE3-F0AC-B138-982A-08EC1F2CEE43}"/>
              </a:ext>
            </a:extLst>
          </p:cNvPr>
          <p:cNvSpPr txBox="1"/>
          <p:nvPr/>
        </p:nvSpPr>
        <p:spPr>
          <a:xfrm>
            <a:off x="4743450" y="9069353"/>
            <a:ext cx="2449971" cy="307777"/>
          </a:xfrm>
          <a:prstGeom prst="rect">
            <a:avLst/>
          </a:prstGeom>
          <a:noFill/>
          <a:ln>
            <a:noFill/>
          </a:ln>
          <a:effectLst>
            <a:glow rad="101600">
              <a:schemeClr val="tx1">
                <a:alpha val="60000"/>
              </a:schemeClr>
            </a:glow>
          </a:effectLst>
        </p:spPr>
        <p:txBody>
          <a:bodyPr wrap="square" rtlCol="0">
            <a:spAutoFit/>
          </a:bodyPr>
          <a:lstStyle/>
          <a:p>
            <a:pPr algn="r"/>
            <a:r>
              <a:rPr lang="ja-JP" altLang="en-US" sz="1400" b="1" dirty="0">
                <a:solidFill>
                  <a:srgbClr val="FF0000"/>
                </a:solidFill>
                <a:effectLst/>
                <a:ea typeface="游ゴシック" panose="020B0400000000000000" pitchFamily="50" charset="-128"/>
                <a:cs typeface="Segoe UI" panose="020B0502040204020203" pitchFamily="34" charset="0"/>
              </a:rPr>
              <a:t>価格はお問い合わせ下さい。</a:t>
            </a:r>
            <a:endParaRPr lang="en-US" altLang="ja-JP" sz="1400" b="1" dirty="0">
              <a:solidFill>
                <a:srgbClr val="FF0000"/>
              </a:solidFill>
              <a:effectLst/>
              <a:ea typeface="游ゴシック" panose="020B0400000000000000" pitchFamily="50" charset="-128"/>
              <a:cs typeface="Segoe UI" panose="020B0502040204020203" pitchFamily="34" charset="0"/>
            </a:endParaRPr>
          </a:p>
        </p:txBody>
      </p:sp>
      <p:pic>
        <p:nvPicPr>
          <p:cNvPr id="13" name="図 12">
            <a:extLst>
              <a:ext uri="{FF2B5EF4-FFF2-40B4-BE49-F238E27FC236}">
                <a16:creationId xmlns:a16="http://schemas.microsoft.com/office/drawing/2014/main" id="{3D94AE44-6445-12F6-CA8B-C89FE3A3B6CB}"/>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7386" t="12830" r="21822" b="10671"/>
          <a:stretch/>
        </p:blipFill>
        <p:spPr bwMode="auto">
          <a:xfrm>
            <a:off x="566096" y="4042299"/>
            <a:ext cx="1121295" cy="1411018"/>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descr="AMD Ryzen Threadripper 9960X - ベンチマーク、仕様、ユーザーレビュー、CPU比較">
            <a:extLst>
              <a:ext uri="{FF2B5EF4-FFF2-40B4-BE49-F238E27FC236}">
                <a16:creationId xmlns:a16="http://schemas.microsoft.com/office/drawing/2014/main" id="{C04B44E0-D59A-3F56-7BDC-4CC063B0DF8C}"/>
              </a:ext>
            </a:extLst>
          </p:cNvPr>
          <p:cNvPicPr>
            <a:picLocks noChangeAspect="1"/>
          </p:cNvPicPr>
          <p:nvPr/>
        </p:nvPicPr>
        <p:blipFill>
          <a:blip r:embed="rId9"/>
          <a:stretch>
            <a:fillRect/>
          </a:stretch>
        </p:blipFill>
        <p:spPr>
          <a:xfrm>
            <a:off x="431761" y="4976922"/>
            <a:ext cx="490352" cy="490352"/>
          </a:xfrm>
          <a:prstGeom prst="rect">
            <a:avLst/>
          </a:prstGeom>
        </p:spPr>
      </p:pic>
      <p:pic>
        <p:nvPicPr>
          <p:cNvPr id="15" name="図 14">
            <a:extLst>
              <a:ext uri="{FF2B5EF4-FFF2-40B4-BE49-F238E27FC236}">
                <a16:creationId xmlns:a16="http://schemas.microsoft.com/office/drawing/2014/main" id="{2BB1D0CF-32D4-D58A-84A3-DE4452EB141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7386" t="12830" r="21822" b="10671"/>
          <a:stretch/>
        </p:blipFill>
        <p:spPr bwMode="auto">
          <a:xfrm>
            <a:off x="566096" y="5900472"/>
            <a:ext cx="1121295" cy="1411018"/>
          </a:xfrm>
          <a:prstGeom prst="rect">
            <a:avLst/>
          </a:prstGeom>
          <a:noFill/>
          <a:extLst>
            <a:ext uri="{909E8E84-426E-40DD-AFC4-6F175D3DCCD1}">
              <a14:hiddenFill xmlns:a14="http://schemas.microsoft.com/office/drawing/2010/main">
                <a:solidFill>
                  <a:srgbClr val="FFFFFF"/>
                </a:solidFill>
              </a14:hiddenFill>
            </a:ext>
          </a:extLst>
        </p:spPr>
      </p:pic>
      <p:pic>
        <p:nvPicPr>
          <p:cNvPr id="16" name="図 15" descr="AMD Ryzen Threadripper 9960X - ベンチマーク、仕様、ユーザーレビュー、CPU比較">
            <a:extLst>
              <a:ext uri="{FF2B5EF4-FFF2-40B4-BE49-F238E27FC236}">
                <a16:creationId xmlns:a16="http://schemas.microsoft.com/office/drawing/2014/main" id="{E25C5571-D7AD-599B-EE27-E0B7F1B96502}"/>
              </a:ext>
            </a:extLst>
          </p:cNvPr>
          <p:cNvPicPr>
            <a:picLocks noChangeAspect="1"/>
          </p:cNvPicPr>
          <p:nvPr/>
        </p:nvPicPr>
        <p:blipFill>
          <a:blip r:embed="rId9"/>
          <a:stretch>
            <a:fillRect/>
          </a:stretch>
        </p:blipFill>
        <p:spPr>
          <a:xfrm>
            <a:off x="431761" y="6835095"/>
            <a:ext cx="490352" cy="490352"/>
          </a:xfrm>
          <a:prstGeom prst="rect">
            <a:avLst/>
          </a:prstGeom>
        </p:spPr>
      </p:pic>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178</TotalTime>
  <Words>1077</Words>
  <Application>Microsoft Office PowerPoint</Application>
  <PresentationFormat>ユーザー設定</PresentationFormat>
  <Paragraphs>74</Paragraphs>
  <Slides>2</Slides>
  <Notes>0</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2</vt:i4>
      </vt:variant>
    </vt:vector>
  </HeadingPairs>
  <TitlesOfParts>
    <vt:vector size="16" baseType="lpstr">
      <vt:lpstr>A-OTF ゴシックMB101 Pr6 H</vt:lpstr>
      <vt:lpstr>A-OTF 新ゴ Pro B</vt:lpstr>
      <vt:lpstr>A-OTF 新ゴ Pro DB</vt:lpstr>
      <vt:lpstr>A-OTF 新ゴ Pro H</vt:lpstr>
      <vt:lpstr>A-OTF 新ゴ Pro M</vt:lpstr>
      <vt:lpstr>AR P新藝体U</vt:lpstr>
      <vt:lpstr>Yu Gothic UI</vt:lpstr>
      <vt:lpstr>游ゴシック</vt:lpstr>
      <vt:lpstr>Arial</vt:lpstr>
      <vt:lpstr>Calibri</vt:lpstr>
      <vt:lpstr>Calibri Light</vt:lpstr>
      <vt:lpstr>Helvetica</vt:lpstr>
      <vt:lpstr>Segoe UI</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正浩 秋山</cp:lastModifiedBy>
  <cp:revision>15</cp:revision>
  <dcterms:created xsi:type="dcterms:W3CDTF">2025-02-18T01:46:40Z</dcterms:created>
  <dcterms:modified xsi:type="dcterms:W3CDTF">2026-09-12T02:02:26Z</dcterms:modified>
</cp:coreProperties>
</file>