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55650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79" autoAdjust="0"/>
  </p:normalViewPr>
  <p:slideViewPr>
    <p:cSldViewPr snapToGrid="0">
      <p:cViewPr>
        <p:scale>
          <a:sx n="125" d="100"/>
          <a:sy n="125" d="100"/>
        </p:scale>
        <p:origin x="18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738" y="1749795"/>
            <a:ext cx="6423025" cy="3722335"/>
          </a:xfrm>
        </p:spPr>
        <p:txBody>
          <a:bodyPr anchor="b"/>
          <a:lstStyle>
            <a:lvl1pPr algn="ctr"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563" y="5615678"/>
            <a:ext cx="5667375" cy="2581379"/>
          </a:xfrm>
        </p:spPr>
        <p:txBody>
          <a:bodyPr/>
          <a:lstStyle>
            <a:lvl1pPr marL="0" indent="0" algn="ctr">
              <a:buNone/>
              <a:defRPr sz="1983"/>
            </a:lvl1pPr>
            <a:lvl2pPr marL="377830" indent="0" algn="ctr">
              <a:buNone/>
              <a:defRPr sz="1653"/>
            </a:lvl2pPr>
            <a:lvl3pPr marL="755660" indent="0" algn="ctr">
              <a:buNone/>
              <a:defRPr sz="1488"/>
            </a:lvl3pPr>
            <a:lvl4pPr marL="1133490" indent="0" algn="ctr">
              <a:buNone/>
              <a:defRPr sz="1322"/>
            </a:lvl4pPr>
            <a:lvl5pPr marL="1511320" indent="0" algn="ctr">
              <a:buNone/>
              <a:defRPr sz="1322"/>
            </a:lvl5pPr>
            <a:lvl6pPr marL="1889150" indent="0" algn="ctr">
              <a:buNone/>
              <a:defRPr sz="1322"/>
            </a:lvl6pPr>
            <a:lvl7pPr marL="2266980" indent="0" algn="ctr">
              <a:buNone/>
              <a:defRPr sz="1322"/>
            </a:lvl7pPr>
            <a:lvl8pPr marL="2644811" indent="0" algn="ctr">
              <a:buNone/>
              <a:defRPr sz="1322"/>
            </a:lvl8pPr>
            <a:lvl9pPr marL="3022641" indent="0" algn="ctr">
              <a:buNone/>
              <a:defRPr sz="132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68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4812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574" y="2665532"/>
            <a:ext cx="6517481" cy="4447496"/>
          </a:xfrm>
        </p:spPr>
        <p:txBody>
          <a:bodyPr anchor="b"/>
          <a:lstStyle>
            <a:lvl1pPr>
              <a:defRPr sz="49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574" y="7155103"/>
            <a:ext cx="6517481" cy="2338833"/>
          </a:xfrm>
        </p:spPr>
        <p:txBody>
          <a:bodyPr/>
          <a:lstStyle>
            <a:lvl1pPr marL="0" indent="0">
              <a:buNone/>
              <a:defRPr sz="1983">
                <a:solidFill>
                  <a:schemeClr val="tx1"/>
                </a:solidFill>
              </a:defRPr>
            </a:lvl1pPr>
            <a:lvl2pPr marL="377830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66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49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4pPr>
            <a:lvl5pPr marL="151132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5pPr>
            <a:lvl6pPr marL="188915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6pPr>
            <a:lvl7pPr marL="2266980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7pPr>
            <a:lvl8pPr marL="264481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8pPr>
            <a:lvl9pPr marL="3022641" indent="0">
              <a:buNone/>
              <a:defRPr sz="13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737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509" y="2846200"/>
            <a:ext cx="3211513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5478" y="2846200"/>
            <a:ext cx="3211513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30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569242"/>
            <a:ext cx="6517481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495" y="2620980"/>
            <a:ext cx="3196753" cy="128450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495" y="3905482"/>
            <a:ext cx="3196753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5478" y="2620980"/>
            <a:ext cx="3212497" cy="1284502"/>
          </a:xfrm>
        </p:spPr>
        <p:txBody>
          <a:bodyPr anchor="b"/>
          <a:lstStyle>
            <a:lvl1pPr marL="0" indent="0">
              <a:buNone/>
              <a:defRPr sz="1983" b="1"/>
            </a:lvl1pPr>
            <a:lvl2pPr marL="377830" indent="0">
              <a:buNone/>
              <a:defRPr sz="1653" b="1"/>
            </a:lvl2pPr>
            <a:lvl3pPr marL="755660" indent="0">
              <a:buNone/>
              <a:defRPr sz="1488" b="1"/>
            </a:lvl3pPr>
            <a:lvl4pPr marL="1133490" indent="0">
              <a:buNone/>
              <a:defRPr sz="1322" b="1"/>
            </a:lvl4pPr>
            <a:lvl5pPr marL="1511320" indent="0">
              <a:buNone/>
              <a:defRPr sz="1322" b="1"/>
            </a:lvl5pPr>
            <a:lvl6pPr marL="1889150" indent="0">
              <a:buNone/>
              <a:defRPr sz="1322" b="1"/>
            </a:lvl6pPr>
            <a:lvl7pPr marL="2266980" indent="0">
              <a:buNone/>
              <a:defRPr sz="1322" b="1"/>
            </a:lvl7pPr>
            <a:lvl8pPr marL="2644811" indent="0">
              <a:buNone/>
              <a:defRPr sz="1322" b="1"/>
            </a:lvl8pPr>
            <a:lvl9pPr marL="3022641" indent="0">
              <a:buNone/>
              <a:defRPr sz="132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5478" y="3905482"/>
            <a:ext cx="321249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8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07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1054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788"/>
            <a:ext cx="2437168" cy="2494756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2497" y="1539425"/>
            <a:ext cx="3825478" cy="7598117"/>
          </a:xfrm>
        </p:spPr>
        <p:txBody>
          <a:bodyPr/>
          <a:lstStyle>
            <a:lvl1pPr>
              <a:defRPr sz="2644"/>
            </a:lvl1pPr>
            <a:lvl2pPr>
              <a:defRPr sz="2314"/>
            </a:lvl2pPr>
            <a:lvl3pPr>
              <a:defRPr sz="1983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7544"/>
            <a:ext cx="2437168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06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494" y="712788"/>
            <a:ext cx="2437168" cy="2494756"/>
          </a:xfrm>
        </p:spPr>
        <p:txBody>
          <a:bodyPr anchor="b"/>
          <a:lstStyle>
            <a:lvl1pPr>
              <a:defRPr sz="264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2497" y="1539425"/>
            <a:ext cx="3825478" cy="7598117"/>
          </a:xfrm>
        </p:spPr>
        <p:txBody>
          <a:bodyPr anchor="t"/>
          <a:lstStyle>
            <a:lvl1pPr marL="0" indent="0">
              <a:buNone/>
              <a:defRPr sz="2644"/>
            </a:lvl1pPr>
            <a:lvl2pPr marL="377830" indent="0">
              <a:buNone/>
              <a:defRPr sz="2314"/>
            </a:lvl2pPr>
            <a:lvl3pPr marL="755660" indent="0">
              <a:buNone/>
              <a:defRPr sz="1983"/>
            </a:lvl3pPr>
            <a:lvl4pPr marL="1133490" indent="0">
              <a:buNone/>
              <a:defRPr sz="1653"/>
            </a:lvl4pPr>
            <a:lvl5pPr marL="1511320" indent="0">
              <a:buNone/>
              <a:defRPr sz="1653"/>
            </a:lvl5pPr>
            <a:lvl6pPr marL="1889150" indent="0">
              <a:buNone/>
              <a:defRPr sz="1653"/>
            </a:lvl6pPr>
            <a:lvl7pPr marL="2266980" indent="0">
              <a:buNone/>
              <a:defRPr sz="1653"/>
            </a:lvl7pPr>
            <a:lvl8pPr marL="2644811" indent="0">
              <a:buNone/>
              <a:defRPr sz="1653"/>
            </a:lvl8pPr>
            <a:lvl9pPr marL="3022641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494" y="3207544"/>
            <a:ext cx="2437168" cy="5942372"/>
          </a:xfrm>
        </p:spPr>
        <p:txBody>
          <a:bodyPr/>
          <a:lstStyle>
            <a:lvl1pPr marL="0" indent="0">
              <a:buNone/>
              <a:defRPr sz="1322"/>
            </a:lvl1pPr>
            <a:lvl2pPr marL="377830" indent="0">
              <a:buNone/>
              <a:defRPr sz="1157"/>
            </a:lvl2pPr>
            <a:lvl3pPr marL="755660" indent="0">
              <a:buNone/>
              <a:defRPr sz="992"/>
            </a:lvl3pPr>
            <a:lvl4pPr marL="1133490" indent="0">
              <a:buNone/>
              <a:defRPr sz="826"/>
            </a:lvl4pPr>
            <a:lvl5pPr marL="1511320" indent="0">
              <a:buNone/>
              <a:defRPr sz="826"/>
            </a:lvl5pPr>
            <a:lvl6pPr marL="1889150" indent="0">
              <a:buNone/>
              <a:defRPr sz="826"/>
            </a:lvl6pPr>
            <a:lvl7pPr marL="2266980" indent="0">
              <a:buNone/>
              <a:defRPr sz="826"/>
            </a:lvl7pPr>
            <a:lvl8pPr marL="2644811" indent="0">
              <a:buNone/>
              <a:defRPr sz="826"/>
            </a:lvl8pPr>
            <a:lvl9pPr marL="3022641" indent="0">
              <a:buNone/>
              <a:defRPr sz="82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30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213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7621" y="569240"/>
            <a:ext cx="1629370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510" y="569240"/>
            <a:ext cx="4793655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2721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510" y="569242"/>
            <a:ext cx="6517481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510" y="2846200"/>
            <a:ext cx="6517481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509" y="9909729"/>
            <a:ext cx="170021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BC607-3A63-4F75-B6DC-E0EF2F991793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3091" y="9909729"/>
            <a:ext cx="2550319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6778" y="9909729"/>
            <a:ext cx="1700213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46BE4-476F-4589-A2B6-DD96060191C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637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660" rtl="0" eaLnBrk="1" latinLnBrk="0" hangingPunct="1">
        <a:lnSpc>
          <a:spcPct val="90000"/>
        </a:lnSpc>
        <a:spcBef>
          <a:spcPct val="0"/>
        </a:spcBef>
        <a:buNone/>
        <a:defRPr kumimoji="1" sz="363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15" indent="-188915" algn="l" defTabSz="755660" rtl="0" eaLnBrk="1" latinLnBrk="0" hangingPunct="1">
        <a:lnSpc>
          <a:spcPct val="90000"/>
        </a:lnSpc>
        <a:spcBef>
          <a:spcPts val="826"/>
        </a:spcBef>
        <a:buFont typeface="Arial" panose="020B0604020202020204" pitchFamily="34" charset="0"/>
        <a:buChar char="•"/>
        <a:defRPr kumimoji="1" sz="2314" kern="1200">
          <a:solidFill>
            <a:schemeClr val="tx1"/>
          </a:solidFill>
          <a:latin typeface="+mn-lt"/>
          <a:ea typeface="+mn-ea"/>
          <a:cs typeface="+mn-cs"/>
        </a:defRPr>
      </a:lvl1pPr>
      <a:lvl2pPr marL="56674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3" kern="1200">
          <a:solidFill>
            <a:schemeClr val="tx1"/>
          </a:solidFill>
          <a:latin typeface="+mn-lt"/>
          <a:ea typeface="+mn-ea"/>
          <a:cs typeface="+mn-cs"/>
        </a:defRPr>
      </a:lvl2pPr>
      <a:lvl3pPr marL="94457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40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23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065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589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372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1556" indent="-188915" algn="l" defTabSz="755660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83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66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49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32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15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6980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481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2641" algn="l" defTabSz="755660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5EB2557F-8F18-E8D7-8291-F95F66D97FD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1018" cy="2505600"/>
          </a:xfrm>
          <a:prstGeom prst="rect">
            <a:avLst/>
          </a:prstGeom>
        </p:spPr>
      </p:pic>
      <p:sp>
        <p:nvSpPr>
          <p:cNvPr id="113" name="WordArt 11">
            <a:extLst>
              <a:ext uri="{FF2B5EF4-FFF2-40B4-BE49-F238E27FC236}">
                <a16:creationId xmlns:a16="http://schemas.microsoft.com/office/drawing/2014/main" id="{7BEDD4BD-97CA-1FAE-B861-38A1A62923E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39758" y="984712"/>
            <a:ext cx="3841750" cy="54986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kern="10" dirty="0">
                <a:solidFill>
                  <a:srgbClr val="FFFFFF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革新的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Xeon 6</a:t>
            </a:r>
            <a:endParaRPr lang="ja-JP" altLang="en-US" sz="800" kern="10" spc="0" dirty="0">
              <a:ln>
                <a:noFill/>
              </a:ln>
              <a:solidFill>
                <a:srgbClr val="FFFFFF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</p:txBody>
      </p:sp>
      <p:sp>
        <p:nvSpPr>
          <p:cNvPr id="114" name="WordArt 12">
            <a:extLst>
              <a:ext uri="{FF2B5EF4-FFF2-40B4-BE49-F238E27FC236}">
                <a16:creationId xmlns:a16="http://schemas.microsoft.com/office/drawing/2014/main" id="{5C9702EB-3D02-3DC3-8A9F-84E92B9206C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81668" y="768195"/>
            <a:ext cx="3765550" cy="16127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NEW!  intel Xeon  Processors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</a:rPr>
              <a:t>Server</a:t>
            </a:r>
            <a:endParaRPr lang="ja-JP" altLang="en-US" sz="800" kern="10" spc="0" dirty="0">
              <a:ln>
                <a:noFill/>
              </a:ln>
              <a:solidFill>
                <a:srgbClr val="FFFFFF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</a:endParaRPr>
          </a:p>
        </p:txBody>
      </p:sp>
      <p:sp>
        <p:nvSpPr>
          <p:cNvPr id="115" name="WordArt 13">
            <a:extLst>
              <a:ext uri="{FF2B5EF4-FFF2-40B4-BE49-F238E27FC236}">
                <a16:creationId xmlns:a16="http://schemas.microsoft.com/office/drawing/2014/main" id="{3C9CBE62-4223-B0F5-F75F-0A2E211133D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181668" y="1603151"/>
            <a:ext cx="3832225" cy="24699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搭載の高性能 </a:t>
            </a:r>
            <a:r>
              <a:rPr lang="en-US" altLang="ja-JP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2U</a:t>
            </a:r>
            <a:r>
              <a:rPr lang="ja-JP" altLang="en-US" sz="8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ラックマウント型</a:t>
            </a:r>
            <a:r>
              <a:rPr lang="en-US" altLang="ja-JP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HPC</a:t>
            </a:r>
            <a:r>
              <a:rPr lang="ja-JP" altLang="en-US" sz="800" kern="10" dirty="0">
                <a:solidFill>
                  <a:srgbClr val="FFFFFF"/>
                </a:solidFill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サーバー</a:t>
            </a:r>
            <a:endParaRPr lang="ja-JP" altLang="en-US" sz="800" kern="10" spc="0" dirty="0">
              <a:ln>
                <a:noFill/>
              </a:ln>
              <a:solidFill>
                <a:srgbClr val="FFFFFF"/>
              </a:solidFill>
              <a:effectLst/>
              <a:latin typeface="ヒラギノ角ゴ7" panose="020B0700000000000000" pitchFamily="50" charset="-128"/>
              <a:ea typeface="ヒラギノ角ゴ7" panose="020B0700000000000000" pitchFamily="50" charset="-128"/>
            </a:endParaRPr>
          </a:p>
        </p:txBody>
      </p:sp>
      <p:sp>
        <p:nvSpPr>
          <p:cNvPr id="116" name="Rectangle 14">
            <a:extLst>
              <a:ext uri="{FF2B5EF4-FFF2-40B4-BE49-F238E27FC236}">
                <a16:creationId xmlns:a16="http://schemas.microsoft.com/office/drawing/2014/main" id="{1B9671EF-4737-AB25-0F5A-51B15A99B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668" y="1899672"/>
            <a:ext cx="3832225" cy="23747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7" name="WordArt 15">
            <a:extLst>
              <a:ext uri="{FF2B5EF4-FFF2-40B4-BE49-F238E27FC236}">
                <a16:creationId xmlns:a16="http://schemas.microsoft.com/office/drawing/2014/main" id="{08CE3D0E-9516-A6B7-4556-2C216E333FB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72828" y="1946023"/>
            <a:ext cx="3049905" cy="1441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kern="10" spc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用途に合わせて様々なカスタマイズも承ります。</a:t>
            </a:r>
          </a:p>
        </p:txBody>
      </p:sp>
      <p:cxnSp>
        <p:nvCxnSpPr>
          <p:cNvPr id="2108" name="AutoShape 60">
            <a:extLst>
              <a:ext uri="{FF2B5EF4-FFF2-40B4-BE49-F238E27FC236}">
                <a16:creationId xmlns:a16="http://schemas.microsoft.com/office/drawing/2014/main" id="{3C18C865-10B9-2C11-964A-9D5E70D157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8831407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09" name="AutoShape 61">
            <a:extLst>
              <a:ext uri="{FF2B5EF4-FFF2-40B4-BE49-F238E27FC236}">
                <a16:creationId xmlns:a16="http://schemas.microsoft.com/office/drawing/2014/main" id="{17F9C297-0299-A47A-96B4-D88F72B1A42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8149469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11" name="AutoShape 63">
            <a:extLst>
              <a:ext uri="{FF2B5EF4-FFF2-40B4-BE49-F238E27FC236}">
                <a16:creationId xmlns:a16="http://schemas.microsoft.com/office/drawing/2014/main" id="{9E0898A5-F6FD-B218-7349-7E07D842AD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4883928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12" name="AutoShape 64">
            <a:extLst>
              <a:ext uri="{FF2B5EF4-FFF2-40B4-BE49-F238E27FC236}">
                <a16:creationId xmlns:a16="http://schemas.microsoft.com/office/drawing/2014/main" id="{18B01501-E726-B6CF-C572-56AD58F565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4467402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2" name="Rectangle 65">
            <a:extLst>
              <a:ext uri="{FF2B5EF4-FFF2-40B4-BE49-F238E27FC236}">
                <a16:creationId xmlns:a16="http://schemas.microsoft.com/office/drawing/2014/main" id="{08C7EDDE-0AB0-5631-6AA9-95E9B12DC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34" y="5005203"/>
            <a:ext cx="4508500" cy="3001399"/>
          </a:xfrm>
          <a:prstGeom prst="rect">
            <a:avLst/>
          </a:pr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cxnSp>
        <p:nvCxnSpPr>
          <p:cNvPr id="2114" name="AutoShape 66">
            <a:extLst>
              <a:ext uri="{FF2B5EF4-FFF2-40B4-BE49-F238E27FC236}">
                <a16:creationId xmlns:a16="http://schemas.microsoft.com/office/drawing/2014/main" id="{1B33E6D4-568C-F723-F32E-3C70F9A7328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923" y="9531348"/>
            <a:ext cx="6777355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23" name="WordArt 68">
            <a:extLst>
              <a:ext uri="{FF2B5EF4-FFF2-40B4-BE49-F238E27FC236}">
                <a16:creationId xmlns:a16="http://schemas.microsoft.com/office/drawing/2014/main" id="{E2DFB395-D9DC-C233-6171-CFE828BE539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8798" y="5097270"/>
            <a:ext cx="4185602" cy="85019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■OS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【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選択可能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】Microsoft® Windows® Server 2025  or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Ubuntu 24.04 LTS</a:t>
            </a:r>
          </a:p>
          <a:p>
            <a:pPr algn="l" rtl="0">
              <a:buNone/>
            </a:pPr>
            <a:endParaRPr lang="en-US" altLang="ja-JP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■CPU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【2CPU】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インテル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®  Xeon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6  6760P   64C/128T</a:t>
            </a:r>
          </a:p>
          <a:p>
            <a:pPr algn="l" rtl="0">
              <a:buNone/>
            </a:pP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               2.2 GHz (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最大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3.4GHz)  320MB  Intel® Smart Cache</a:t>
            </a:r>
            <a:endParaRPr lang="ja-JP" altLang="en-US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endParaRPr lang="ja-JP" altLang="en-US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■メモリ：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512GB 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32GB×16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）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DDR5-5600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Registered ECC	</a:t>
            </a:r>
            <a:endParaRPr lang="ja-JP" altLang="en-US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4" name="WordArt 69">
            <a:extLst>
              <a:ext uri="{FF2B5EF4-FFF2-40B4-BE49-F238E27FC236}">
                <a16:creationId xmlns:a16="http://schemas.microsoft.com/office/drawing/2014/main" id="{4FA959B0-AB43-3187-C5B2-7F625CBF92C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8798" y="6027097"/>
            <a:ext cx="3954145" cy="668721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■SSD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960GB  U.2 </a:t>
            </a:r>
            <a:r>
              <a:rPr lang="en-US" altLang="ja-JP" sz="800" b="1" kern="10" spc="0" dirty="0" err="1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NVMe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Read 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最大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6800MB </a:t>
            </a:r>
            <a:r>
              <a:rPr lang="en-US" altLang="ja-JP" sz="800" b="1" kern="1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Write 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最大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2700MB/Sec</a:t>
            </a:r>
          </a:p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高耐久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SSD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Samsung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PM9A3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シリーズ 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MTBF=200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万時間</a:t>
            </a:r>
          </a:p>
          <a:p>
            <a:pPr algn="l" rtl="0">
              <a:buNone/>
            </a:pPr>
            <a:endParaRPr lang="ja-JP" altLang="en-US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■グラフィック：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ASPEED AST2600 BMC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D-Sub15×1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800" b="1" kern="1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IPMI 2.0 </a:t>
            </a:r>
          </a:p>
          <a:p>
            <a:pPr algn="l" rtl="0">
              <a:buNone/>
            </a:pPr>
            <a:endParaRPr lang="en-US" altLang="ja-JP" sz="800" b="1" kern="1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25" name="WordArt 70">
            <a:extLst>
              <a:ext uri="{FF2B5EF4-FFF2-40B4-BE49-F238E27FC236}">
                <a16:creationId xmlns:a16="http://schemas.microsoft.com/office/drawing/2014/main" id="{CF9DCBDA-2C17-130D-9048-D6CAF056741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8798" y="6653530"/>
            <a:ext cx="3078691" cy="129910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■電源：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2700W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80PLUS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Titanium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認証　冗長化電源（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基）</a:t>
            </a:r>
            <a:endParaRPr lang="en-US" altLang="ja-JP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（ホットスワップ対応リダンダント高効率電源）</a:t>
            </a:r>
            <a:endParaRPr lang="en-US" altLang="ja-JP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en-US" altLang="ja-JP" sz="800" b="1" kern="1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※100V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時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1000W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出力　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200V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時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2700W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出力    </a:t>
            </a:r>
          </a:p>
          <a:p>
            <a:pPr algn="l" rtl="0">
              <a:buNone/>
            </a:pPr>
            <a:endParaRPr lang="ja-JP" altLang="en-US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■マザーボード：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MBD-X14DBM-AP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endParaRPr lang="en-US" altLang="ja-JP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en-US" altLang="ja-JP" sz="800" b="1" kern="1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Intel® Xeon® 6900-series processors with P-cores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endParaRPr lang="en-US" altLang="ja-JP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en-US" altLang="ja-JP" sz="800" b="1" kern="10" dirty="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   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Socket E1 LGA4677</a:t>
            </a:r>
          </a:p>
          <a:p>
            <a:pPr algn="l" rtl="0">
              <a:buNone/>
            </a:pPr>
            <a:endParaRPr lang="en-US" altLang="ja-JP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■ネットワーク：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Dual LAN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with 10GB with Intel®X550</a:t>
            </a:r>
          </a:p>
          <a:p>
            <a:pPr algn="l" rtl="0">
              <a:buNone/>
            </a:pPr>
            <a:endParaRPr lang="en-US" altLang="ja-JP" sz="800" b="1" kern="10" spc="0" dirty="0">
              <a:ln>
                <a:noFill/>
              </a:ln>
              <a:solidFill>
                <a:srgbClr val="000000"/>
              </a:solidFill>
              <a:effectLst/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 algn="l" rtl="0">
              <a:buNone/>
            </a:pPr>
            <a:r>
              <a:rPr lang="en-US" altLang="ja-JP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■3</a:t>
            </a:r>
            <a:r>
              <a:rPr lang="ja-JP" altLang="en-US" sz="800" b="1" kern="10" spc="0" dirty="0">
                <a:ln>
                  <a:noFill/>
                </a:ln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年間センドバック方式ハードウェア保証付</a:t>
            </a:r>
          </a:p>
        </p:txBody>
      </p:sp>
      <p:sp>
        <p:nvSpPr>
          <p:cNvPr id="126" name="WordArt 71">
            <a:extLst>
              <a:ext uri="{FF2B5EF4-FFF2-40B4-BE49-F238E27FC236}">
                <a16:creationId xmlns:a16="http://schemas.microsoft.com/office/drawing/2014/main" id="{2EB61CBE-07C0-066D-3642-1B99AE58BCD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211898" y="4581058"/>
            <a:ext cx="5132070" cy="195564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革新的なインテル</a:t>
            </a:r>
            <a:r>
              <a:rPr lang="en-US" altLang="ja-JP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® Xeon® 6 </a:t>
            </a:r>
            <a:r>
              <a:rPr lang="ja-JP" altLang="en-US" sz="12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7" panose="020B0700000000000000" pitchFamily="50" charset="-128"/>
                <a:ea typeface="ヒラギノ角ゴ7" panose="020B0700000000000000" pitchFamily="50" charset="-128"/>
              </a:rPr>
              <a:t>プロセッサー搭載サーバー製品を発表</a:t>
            </a:r>
          </a:p>
        </p:txBody>
      </p:sp>
      <p:sp>
        <p:nvSpPr>
          <p:cNvPr id="2048" name="WordArt 75">
            <a:extLst>
              <a:ext uri="{FF2B5EF4-FFF2-40B4-BE49-F238E27FC236}">
                <a16:creationId xmlns:a16="http://schemas.microsoft.com/office/drawing/2014/main" id="{79521691-1E8A-3205-7075-191D14D50AE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918" y="8326621"/>
            <a:ext cx="2646045" cy="33652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en-US" altLang="ja-JP" sz="8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HPC </a:t>
            </a:r>
            <a:r>
              <a:rPr lang="en-US" altLang="ja-JP" sz="800" kern="10" spc="0" dirty="0" err="1">
                <a:ln>
                  <a:noFill/>
                </a:ln>
                <a:solidFill>
                  <a:srgbClr val="00000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Grasta</a:t>
            </a:r>
            <a:r>
              <a:rPr lang="ja-JP" altLang="en-US" sz="8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　</a:t>
            </a:r>
            <a:r>
              <a:rPr lang="en-US" altLang="ja-JP" sz="8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Type-2U2S</a:t>
            </a:r>
          </a:p>
          <a:p>
            <a:pPr algn="l" rtl="0">
              <a:buNone/>
            </a:pPr>
            <a:r>
              <a:rPr lang="en-US" altLang="ja-JP" sz="800" kern="10" spc="0" dirty="0">
                <a:ln>
                  <a:noFill/>
                </a:ln>
                <a:solidFill>
                  <a:srgbClr val="00000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rPr>
              <a:t>HSV-X6760Px2S3A1TU2U2</a:t>
            </a:r>
            <a:endParaRPr lang="ja-JP" altLang="en-US" sz="800" kern="10" spc="0" dirty="0">
              <a:ln>
                <a:noFill/>
              </a:ln>
              <a:solidFill>
                <a:srgbClr val="000000"/>
              </a:solidFill>
              <a:effectLst/>
              <a:latin typeface="ヒラギノ角ゴ5" panose="020B0500000000000000" pitchFamily="50" charset="-128"/>
              <a:ea typeface="ヒラギノ角ゴ5" panose="020B0500000000000000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C8F37FC-227A-479C-F36D-8F9356B14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10" y="516086"/>
            <a:ext cx="2644326" cy="161138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C05D311-F3E0-5FA6-7C97-85AA3DED39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012" y="5557487"/>
            <a:ext cx="3549472" cy="2669203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19FF068-0F00-76B8-13DC-4B2D82F49A73}"/>
              </a:ext>
            </a:extLst>
          </p:cNvPr>
          <p:cNvGrpSpPr/>
          <p:nvPr/>
        </p:nvGrpSpPr>
        <p:grpSpPr>
          <a:xfrm>
            <a:off x="6197376" y="5245235"/>
            <a:ext cx="1274762" cy="857520"/>
            <a:chOff x="6152762" y="4962663"/>
            <a:chExt cx="1274762" cy="857520"/>
          </a:xfrm>
        </p:grpSpPr>
        <p:pic>
          <p:nvPicPr>
            <p:cNvPr id="2121" name="Picture 73">
              <a:extLst>
                <a:ext uri="{FF2B5EF4-FFF2-40B4-BE49-F238E27FC236}">
                  <a16:creationId xmlns:a16="http://schemas.microsoft.com/office/drawing/2014/main" id="{6B37D9B5-71C0-FF85-D574-63CAD97C90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70"/>
            <a:stretch>
              <a:fillRect/>
            </a:stretch>
          </p:blipFill>
          <p:spPr bwMode="auto">
            <a:xfrm>
              <a:off x="6260590" y="5354303"/>
              <a:ext cx="1059107" cy="465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ED152EB5-E5C7-87B0-A571-9996C26042AF}"/>
                </a:ext>
              </a:extLst>
            </p:cNvPr>
            <p:cNvSpPr/>
            <p:nvPr/>
          </p:nvSpPr>
          <p:spPr>
            <a:xfrm>
              <a:off x="6152762" y="4962663"/>
              <a:ext cx="1274762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ja-JP" sz="2800" b="1" kern="600" cap="none" spc="-220" dirty="0">
                  <a:ln w="25400" cmpd="sng">
                    <a:solidFill>
                      <a:schemeClr val="bg1">
                        <a:lumMod val="50000"/>
                      </a:schemeClr>
                    </a:solidFill>
                    <a:prstDash val="solid"/>
                  </a:ln>
                  <a:solidFill>
                    <a:srgbClr val="70AD47">
                      <a:tint val="1000"/>
                    </a:srgbClr>
                  </a:solidFill>
                  <a:effectLst>
                    <a:glow rad="38100">
                      <a:schemeClr val="accent1">
                        <a:alpha val="40000"/>
                      </a:schemeClr>
                    </a:glow>
                  </a:effectLst>
                  <a:latin typeface="ヒラギノ角ゴ8" panose="020B0800000000000000" pitchFamily="50" charset="-128"/>
                  <a:ea typeface="ヒラギノ角ゴ8" panose="020B0800000000000000" pitchFamily="50" charset="-128"/>
                </a:rPr>
                <a:t>HPC</a:t>
              </a:r>
              <a:endParaRPr lang="ja-JP" altLang="en-US" sz="2800" b="1" kern="600" cap="none" spc="-220" dirty="0">
                <a:ln w="25400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ヒラギノ角ゴ8" panose="020B0800000000000000" pitchFamily="50" charset="-128"/>
                <a:ea typeface="ヒラギノ角ゴ8" panose="020B0800000000000000" pitchFamily="50" charset="-128"/>
              </a:endParaRP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0FB308F4-B8B5-A015-8140-54AB7BF2A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870" y="4958068"/>
            <a:ext cx="418696" cy="54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EAF9BF3-1410-4AFC-8276-9BEBFCCAC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752" y="4958068"/>
            <a:ext cx="418696" cy="542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C3679975-3074-8AAF-85BB-622101F8A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548" y="4986843"/>
            <a:ext cx="496187" cy="497453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1F6E5704-F57E-A018-981F-BE61045EB472}"/>
              </a:ext>
            </a:extLst>
          </p:cNvPr>
          <p:cNvGrpSpPr/>
          <p:nvPr/>
        </p:nvGrpSpPr>
        <p:grpSpPr>
          <a:xfrm>
            <a:off x="6343934" y="8330158"/>
            <a:ext cx="758859" cy="342882"/>
            <a:chOff x="6255034" y="8269198"/>
            <a:chExt cx="758859" cy="342882"/>
          </a:xfrm>
        </p:grpSpPr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2CF502E7-B396-9B06-109E-3CE16FD80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55034" y="8269198"/>
              <a:ext cx="758859" cy="342882"/>
            </a:xfrm>
            <a:prstGeom prst="rect">
              <a:avLst/>
            </a:prstGeom>
            <a:solidFill>
              <a:srgbClr val="DEEA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5" name="WordArt 19">
              <a:extLst>
                <a:ext uri="{FF2B5EF4-FFF2-40B4-BE49-F238E27FC236}">
                  <a16:creationId xmlns:a16="http://schemas.microsoft.com/office/drawing/2014/main" id="{D22FE5BC-2331-7171-3E40-D5AA265426DC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426164" y="8317186"/>
              <a:ext cx="425116" cy="18189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24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18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3</a:t>
              </a:r>
              <a:r>
                <a:rPr lang="ja-JP" altLang="en-US" sz="18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年間</a:t>
              </a:r>
            </a:p>
          </p:txBody>
        </p:sp>
        <p:sp>
          <p:nvSpPr>
            <p:cNvPr id="26" name="WordArt 20">
              <a:extLst>
                <a:ext uri="{FF2B5EF4-FFF2-40B4-BE49-F238E27FC236}">
                  <a16:creationId xmlns:a16="http://schemas.microsoft.com/office/drawing/2014/main" id="{4185C1A7-ECAD-0555-6313-BE453A97E67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371186" y="8511460"/>
              <a:ext cx="549786" cy="7275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1524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800" kern="10" spc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センドバック保証</a:t>
              </a:r>
            </a:p>
          </p:txBody>
        </p:sp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39B29F76-0379-9128-E2C0-05F8BB89BAA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92" b="-1"/>
          <a:stretch/>
        </p:blipFill>
        <p:spPr>
          <a:xfrm>
            <a:off x="0" y="10322801"/>
            <a:ext cx="7559675" cy="369011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380A17E4-50CC-15D9-272F-044FB8BA2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358" y="2697839"/>
            <a:ext cx="4879108" cy="1632220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734AA914-1996-3920-9139-59089AD1C8FC}"/>
              </a:ext>
            </a:extLst>
          </p:cNvPr>
          <p:cNvGrpSpPr/>
          <p:nvPr/>
        </p:nvGrpSpPr>
        <p:grpSpPr>
          <a:xfrm>
            <a:off x="437834" y="2641061"/>
            <a:ext cx="1692827" cy="1714360"/>
            <a:chOff x="412434" y="2653761"/>
            <a:chExt cx="1692827" cy="1714360"/>
          </a:xfrm>
        </p:grpSpPr>
        <p:sp>
          <p:nvSpPr>
            <p:cNvPr id="118" name="正方形/長方形 11">
              <a:extLst>
                <a:ext uri="{FF2B5EF4-FFF2-40B4-BE49-F238E27FC236}">
                  <a16:creationId xmlns:a16="http://schemas.microsoft.com/office/drawing/2014/main" id="{BBE74A34-F4CC-60CA-09F7-CFB507054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434" y="2653761"/>
              <a:ext cx="1692827" cy="171436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8C098F4-313D-A6CB-4D42-9FB5F1EDB9E0}"/>
                </a:ext>
              </a:extLst>
            </p:cNvPr>
            <p:cNvSpPr txBox="1"/>
            <p:nvPr/>
          </p:nvSpPr>
          <p:spPr>
            <a:xfrm>
              <a:off x="412434" y="3631853"/>
              <a:ext cx="169282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500" dirty="0">
                  <a:solidFill>
                    <a:schemeClr val="bg1"/>
                  </a:solidFill>
                  <a:latin typeface="ヒラギノ角ゴ4" panose="020B0400000000000000" pitchFamily="50" charset="-128"/>
                  <a:ea typeface="ヒラギノ角ゴ4" panose="020B0400000000000000" pitchFamily="50" charset="-128"/>
                </a:rPr>
                <a:t>インテル</a:t>
              </a:r>
              <a:r>
                <a:rPr lang="en-US" altLang="ja-JP" sz="500" dirty="0">
                  <a:solidFill>
                    <a:schemeClr val="bg1"/>
                  </a:solidFill>
                  <a:latin typeface="ヒラギノ角ゴ4" panose="020B0400000000000000" pitchFamily="50" charset="-128"/>
                  <a:ea typeface="ヒラギノ角ゴ4" panose="020B0400000000000000" pitchFamily="50" charset="-128"/>
                </a:rPr>
                <a:t>® X eon® 6 </a:t>
              </a:r>
              <a:r>
                <a:rPr lang="ja-JP" altLang="en-US" sz="500" dirty="0">
                  <a:solidFill>
                    <a:schemeClr val="bg1"/>
                  </a:solidFill>
                  <a:latin typeface="ヒラギノ角ゴ4" panose="020B0400000000000000" pitchFamily="50" charset="-128"/>
                  <a:ea typeface="ヒラギノ角ゴ4" panose="020B0400000000000000" pitchFamily="50" charset="-128"/>
                </a:rPr>
                <a:t>プロセッサーは、急速に進化する最新のデータセンターに求められるパフォーマンスと効率の要件を両立させるために欠かせない、強力なコンピューティング・プラットフォームを構築します。演算負荷の高い</a:t>
              </a:r>
              <a:r>
                <a:rPr lang="en-US" altLang="ja-JP" sz="500" dirty="0">
                  <a:solidFill>
                    <a:schemeClr val="bg1"/>
                  </a:solidFill>
                  <a:latin typeface="ヒラギノ角ゴ4" panose="020B0400000000000000" pitchFamily="50" charset="-128"/>
                  <a:ea typeface="ヒラギノ角ゴ4" panose="020B0400000000000000" pitchFamily="50" charset="-128"/>
                </a:rPr>
                <a:t>AI </a:t>
              </a:r>
              <a:r>
                <a:rPr lang="ja-JP" altLang="en-US" sz="500" dirty="0">
                  <a:solidFill>
                    <a:schemeClr val="bg1"/>
                  </a:solidFill>
                  <a:latin typeface="ヒラギノ角ゴ4" panose="020B0400000000000000" pitchFamily="50" charset="-128"/>
                  <a:ea typeface="ヒラギノ角ゴ4" panose="020B0400000000000000" pitchFamily="50" charset="-128"/>
                </a:rPr>
                <a:t>からスケーラブルなクラウドネイティブ・マイクロサービスまで、多様な運用要件に対応する汎用性を備えたプロセッサー・シリーズです。</a:t>
              </a: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19EDEB8E-9A32-7CC8-3A88-E4A2CA1AF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0583" y="2741871"/>
              <a:ext cx="856529" cy="858714"/>
            </a:xfrm>
            <a:prstGeom prst="rect">
              <a:avLst/>
            </a:prstGeom>
          </p:spPr>
        </p:pic>
      </p:grpSp>
      <p:pic>
        <p:nvPicPr>
          <p:cNvPr id="47" name="図 46">
            <a:extLst>
              <a:ext uri="{FF2B5EF4-FFF2-40B4-BE49-F238E27FC236}">
                <a16:creationId xmlns:a16="http://schemas.microsoft.com/office/drawing/2014/main" id="{224D25F5-BE94-0D28-9AFD-1A9CA376B0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630" y="8904559"/>
            <a:ext cx="4689793" cy="552198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10689EB-E3B0-7FC1-8446-6A7550D7A22F}"/>
              </a:ext>
            </a:extLst>
          </p:cNvPr>
          <p:cNvSpPr txBox="1"/>
          <p:nvPr/>
        </p:nvSpPr>
        <p:spPr>
          <a:xfrm>
            <a:off x="468676" y="8918847"/>
            <a:ext cx="20230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00" dirty="0">
                <a:latin typeface="+mn-ea"/>
              </a:rPr>
              <a:t>HPC-</a:t>
            </a:r>
            <a:r>
              <a:rPr kumimoji="1" lang="en-US" altLang="ja-JP" sz="500" dirty="0" err="1">
                <a:latin typeface="+mn-ea"/>
              </a:rPr>
              <a:t>Grasta</a:t>
            </a:r>
            <a:r>
              <a:rPr kumimoji="1" lang="en-US" altLang="ja-JP" sz="500" dirty="0">
                <a:latin typeface="+mn-ea"/>
              </a:rPr>
              <a:t> </a:t>
            </a:r>
            <a:r>
              <a:rPr kumimoji="1" lang="ja-JP" altLang="en-US" sz="500" dirty="0">
                <a:latin typeface="+mn-ea"/>
              </a:rPr>
              <a:t>ハイパーサーバーは、</a:t>
            </a:r>
            <a:r>
              <a:rPr kumimoji="1" lang="en-US" altLang="ja-JP" sz="500" dirty="0">
                <a:latin typeface="+mn-ea"/>
              </a:rPr>
              <a:t>CPU</a:t>
            </a:r>
            <a:r>
              <a:rPr kumimoji="1" lang="ja-JP" altLang="en-US" sz="500" dirty="0">
                <a:latin typeface="+mn-ea"/>
              </a:rPr>
              <a:t>コア数とメモリ帯域幅が最も多く、高密度、高効率、高いメンテナンス性を持つプラットフォームです。金融サービス、生命物質科学、ロボティクスと製造業などの分野における高性能コンピューティング（</a:t>
            </a:r>
            <a:r>
              <a:rPr kumimoji="1" lang="en-US" altLang="ja-JP" sz="500" dirty="0">
                <a:latin typeface="+mn-ea"/>
              </a:rPr>
              <a:t>HPC</a:t>
            </a:r>
            <a:r>
              <a:rPr kumimoji="1" lang="ja-JP" altLang="en-US" sz="500" dirty="0">
                <a:latin typeface="+mn-ea"/>
              </a:rPr>
              <a:t>）や、自然言語処理、ビッグデータ分析、クラウドアプリケーションに最適です。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1103DFF-6097-F941-010B-6E74926B9CDD}"/>
              </a:ext>
            </a:extLst>
          </p:cNvPr>
          <p:cNvGrpSpPr/>
          <p:nvPr/>
        </p:nvGrpSpPr>
        <p:grpSpPr>
          <a:xfrm>
            <a:off x="3419494" y="8234690"/>
            <a:ext cx="2852063" cy="535274"/>
            <a:chOff x="3419494" y="8173730"/>
            <a:chExt cx="2852063" cy="535274"/>
          </a:xfrm>
        </p:grpSpPr>
        <p:sp>
          <p:nvSpPr>
            <p:cNvPr id="6" name="Rectangle 43">
              <a:extLst>
                <a:ext uri="{FF2B5EF4-FFF2-40B4-BE49-F238E27FC236}">
                  <a16:creationId xmlns:a16="http://schemas.microsoft.com/office/drawing/2014/main" id="{68D6AE0B-1F99-D1C7-1172-B2556ED16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9153" y="8499952"/>
              <a:ext cx="2692745" cy="1973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72727"/>
              </a:solidFill>
              <a:miter lim="800000"/>
              <a:headEnd/>
              <a:tailEnd/>
            </a:ln>
          </p:spPr>
          <p:txBody>
            <a:bodyPr vert="horz" wrap="square" lIns="74295" tIns="8890" rIns="74295" bIns="889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ECDE381-078B-27A1-249C-C1A2E89D5DAD}"/>
                </a:ext>
              </a:extLst>
            </p:cNvPr>
            <p:cNvSpPr txBox="1"/>
            <p:nvPr/>
          </p:nvSpPr>
          <p:spPr>
            <a:xfrm>
              <a:off x="3859333" y="8493560"/>
              <a:ext cx="1972384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latin typeface="A-OTF 新ゴ Pro M" panose="020B0500000000000000" pitchFamily="50" charset="-128"/>
                  <a:ea typeface="A-OTF 新ゴ Pro M" panose="020B0500000000000000" pitchFamily="50" charset="-128"/>
                  <a:cs typeface="Segoe UI" panose="020B0502040204020203" pitchFamily="34" charset="0"/>
                </a:rPr>
                <a:t>カスタマイズのご要望も承ります</a:t>
              </a:r>
              <a:endParaRPr kumimoji="1" lang="en-US" altLang="ja-JP" sz="800" dirty="0">
                <a:latin typeface="A-OTF 新ゴ Pro M" panose="020B0500000000000000" pitchFamily="50" charset="-128"/>
                <a:ea typeface="A-OTF 新ゴ Pro M" panose="020B0500000000000000" pitchFamily="50" charset="-128"/>
                <a:cs typeface="Segoe UI" panose="020B0502040204020203" pitchFamily="34" charset="0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114ED2A-2ACB-C37A-7E51-73364FF6BDD4}"/>
                </a:ext>
              </a:extLst>
            </p:cNvPr>
            <p:cNvSpPr txBox="1"/>
            <p:nvPr/>
          </p:nvSpPr>
          <p:spPr>
            <a:xfrm>
              <a:off x="3419494" y="8173730"/>
              <a:ext cx="28520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600" b="1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価格はお問い合わせください</a:t>
              </a: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518B2EC9-93F4-B2E6-D026-366EE8DE2781}"/>
              </a:ext>
            </a:extLst>
          </p:cNvPr>
          <p:cNvGrpSpPr/>
          <p:nvPr/>
        </p:nvGrpSpPr>
        <p:grpSpPr>
          <a:xfrm>
            <a:off x="370580" y="9566293"/>
            <a:ext cx="6929750" cy="688792"/>
            <a:chOff x="515626" y="9918946"/>
            <a:chExt cx="6929750" cy="688792"/>
          </a:xfrm>
        </p:grpSpPr>
        <p:pic>
          <p:nvPicPr>
            <p:cNvPr id="51" name="図 1451">
              <a:extLst>
                <a:ext uri="{FF2B5EF4-FFF2-40B4-BE49-F238E27FC236}">
                  <a16:creationId xmlns:a16="http://schemas.microsoft.com/office/drawing/2014/main" id="{CFF6083F-E35C-F3E1-965A-069649164C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256" y="10099964"/>
              <a:ext cx="689386" cy="20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AE9D6507-113F-9B1D-6437-CD5DBCCA13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90411" y="9918946"/>
              <a:ext cx="386586" cy="386586"/>
            </a:xfrm>
            <a:custGeom>
              <a:avLst/>
              <a:gdLst/>
              <a:ahLst/>
              <a:cxnLst/>
              <a:rect l="l" t="t" r="r" b="b"/>
              <a:pathLst>
                <a:path w="519213" h="519213">
                  <a:moveTo>
                    <a:pt x="0" y="0"/>
                  </a:moveTo>
                  <a:lnTo>
                    <a:pt x="519213" y="0"/>
                  </a:lnTo>
                  <a:lnTo>
                    <a:pt x="519213" y="519212"/>
                  </a:lnTo>
                  <a:lnTo>
                    <a:pt x="0" y="519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E452178-93A4-F350-95C5-452B4F9AFD51}"/>
                </a:ext>
              </a:extLst>
            </p:cNvPr>
            <p:cNvSpPr txBox="1"/>
            <p:nvPr/>
          </p:nvSpPr>
          <p:spPr>
            <a:xfrm>
              <a:off x="1379803" y="10073724"/>
              <a:ext cx="502099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アプライド株式会社  広域システム営業部　  </a:t>
              </a:r>
              <a:r>
                <a:rPr kumimoji="1" lang="en-US" altLang="ja-JP" sz="90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mail : hpc-pro@applied-net.co.jp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06D07BC-300F-E39C-E32C-D54A152838AB}"/>
                </a:ext>
              </a:extLst>
            </p:cNvPr>
            <p:cNvSpPr txBox="1"/>
            <p:nvPr/>
          </p:nvSpPr>
          <p:spPr>
            <a:xfrm>
              <a:off x="515626" y="10299961"/>
              <a:ext cx="368108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■関東営業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部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東京都千代田区神田須田町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1-2-7 8F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03-5280-9255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東海営業部  名古屋市西区上名古屋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3-25-28 5F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 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052-325-2782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722C4E07-927C-A049-8CAB-A4F695AE7192}"/>
                </a:ext>
              </a:extLst>
            </p:cNvPr>
            <p:cNvSpPr txBox="1"/>
            <p:nvPr/>
          </p:nvSpPr>
          <p:spPr>
            <a:xfrm>
              <a:off x="4033276" y="10299961"/>
              <a:ext cx="34121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■関西営業部   大阪市淀川区西中島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2-14-6 5F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06-6838-4123</a:t>
              </a:r>
            </a:p>
            <a:p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■</a:t>
              </a:r>
              <a:r>
                <a:rPr lang="zh-TW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九州営業部   福岡市博多区上牟田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1-6-23  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　   ☎ 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TEL</a:t>
              </a:r>
              <a:r>
                <a:rPr lang="ja-JP" altLang="en-US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：</a:t>
              </a:r>
              <a:r>
                <a:rPr lang="en-US" altLang="zh-TW" sz="700" kern="10" dirty="0">
                  <a:latin typeface="A-OTF 新ゴ Pro M" panose="020B0500000000000000" pitchFamily="50" charset="-128"/>
                  <a:ea typeface="A-OTF 新ゴ Pro M" panose="020B0500000000000000" pitchFamily="50" charset="-128"/>
                </a:rPr>
                <a:t>092-481-7812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4360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184</TotalTime>
  <Words>399</Words>
  <Application>Microsoft Office PowerPoint</Application>
  <PresentationFormat>ユーザー設定</PresentationFormat>
  <Paragraphs>40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A-OTF 新ゴ Pro M</vt:lpstr>
      <vt:lpstr>ヒラギノ角ゴ4</vt:lpstr>
      <vt:lpstr>ヒラギノ角ゴ5</vt:lpstr>
      <vt:lpstr>ヒラギノ角ゴ6</vt:lpstr>
      <vt:lpstr>ヒラギノ角ゴ7</vt:lpstr>
      <vt:lpstr>ヒラギノ角ゴ8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圭祐 根尾</dc:creator>
  <cp:lastModifiedBy>圭祐 根尾</cp:lastModifiedBy>
  <cp:revision>6</cp:revision>
  <dcterms:created xsi:type="dcterms:W3CDTF">2024-10-19T04:24:36Z</dcterms:created>
  <dcterms:modified xsi:type="dcterms:W3CDTF">2026-09-11T11:50:50Z</dcterms:modified>
</cp:coreProperties>
</file>