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1"/>
  </p:sldMasterIdLst>
  <p:notesMasterIdLst>
    <p:notesMasterId r:id="rId3"/>
  </p:notesMasterIdLst>
  <p:handoutMasterIdLst>
    <p:handoutMasterId r:id="rId4"/>
  </p:handoutMasterIdLst>
  <p:sldIdLst>
    <p:sldId id="299" r:id="rId2"/>
  </p:sldIdLst>
  <p:sldSz cx="7559675" cy="1069181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0F0F0"/>
    <a:srgbClr val="ECEBE8"/>
    <a:srgbClr val="3B77C5"/>
    <a:srgbClr val="F79709"/>
    <a:srgbClr val="000066"/>
    <a:srgbClr val="4F81BD"/>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32" autoAdjust="0"/>
    <p:restoredTop sz="94660"/>
  </p:normalViewPr>
  <p:slideViewPr>
    <p:cSldViewPr>
      <p:cViewPr varScale="1">
        <p:scale>
          <a:sx n="71" d="100"/>
          <a:sy n="71" d="100"/>
        </p:scale>
        <p:origin x="3564" y="90"/>
      </p:cViewPr>
      <p:guideLst>
        <p:guide orient="horz" pos="3368"/>
        <p:guide pos="2382"/>
      </p:guideLst>
    </p:cSldViewPr>
  </p:slideViewPr>
  <p:notesTextViewPr>
    <p:cViewPr>
      <p:scale>
        <a:sx n="1" d="1"/>
        <a:sy n="1" d="1"/>
      </p:scale>
      <p:origin x="0" y="0"/>
    </p:cViewPr>
  </p:notesTextViewPr>
  <p:sorterViewPr>
    <p:cViewPr>
      <p:scale>
        <a:sx n="200" d="100"/>
        <a:sy n="200" d="100"/>
      </p:scale>
      <p:origin x="0" y="0"/>
    </p:cViewPr>
  </p:sorterViewPr>
  <p:notesViewPr>
    <p:cSldViewPr>
      <p:cViewPr varScale="1">
        <p:scale>
          <a:sx n="78" d="100"/>
          <a:sy n="78" d="100"/>
        </p:scale>
        <p:origin x="3204" y="108"/>
      </p:cViewPr>
      <p:guideLst/>
    </p:cSldViewPr>
  </p:notesViewPr>
  <p:gridSpacing cx="69848" cy="6984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3AC1384A-0E26-C3F1-BF1E-BCCFBB654D54}"/>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C3AFE674-E7DC-CFA2-6CAA-F7E72F1E70DF}"/>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37F4AA10-61FD-4081-A380-469291BC055B}" type="datetimeFigureOut">
              <a:rPr kumimoji="1" lang="ja-JP" altLang="en-US" smtClean="0"/>
              <a:t>2026/9/5</a:t>
            </a:fld>
            <a:endParaRPr kumimoji="1" lang="ja-JP" altLang="en-US"/>
          </a:p>
        </p:txBody>
      </p:sp>
      <p:sp>
        <p:nvSpPr>
          <p:cNvPr id="4" name="フッター プレースホルダー 3">
            <a:extLst>
              <a:ext uri="{FF2B5EF4-FFF2-40B4-BE49-F238E27FC236}">
                <a16:creationId xmlns:a16="http://schemas.microsoft.com/office/drawing/2014/main" id="{058C8E26-04C5-634D-C4D5-4AA70D90E6F2}"/>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0545141-ACF7-ED69-DB35-CE1EA0D0A4B9}"/>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3CF4C73B-26A8-4344-AE4E-27E551CC7CDE}" type="slidenum">
              <a:rPr kumimoji="1" lang="ja-JP" altLang="en-US" smtClean="0"/>
              <a:t>‹#›</a:t>
            </a:fld>
            <a:endParaRPr kumimoji="1" lang="ja-JP" altLang="en-US"/>
          </a:p>
        </p:txBody>
      </p:sp>
    </p:spTree>
    <p:extLst>
      <p:ext uri="{BB962C8B-B14F-4D97-AF65-F5344CB8AC3E}">
        <p14:creationId xmlns:p14="http://schemas.microsoft.com/office/powerpoint/2010/main" val="5534405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ヘッダー プレースホルダー 1">
            <a:extLst>
              <a:ext uri="{FF2B5EF4-FFF2-40B4-BE49-F238E27FC236}">
                <a16:creationId xmlns:a16="http://schemas.microsoft.com/office/drawing/2014/main" id="{D8D82528-7D63-4BAF-8AF8-782B4D3ECCB3}"/>
              </a:ext>
            </a:extLst>
          </p:cNvPr>
          <p:cNvSpPr>
            <a:spLocks noGrp="1" noChangeArrowheads="1"/>
          </p:cNvSpPr>
          <p:nvPr>
            <p:ph type="hdr" sz="quarter" idx="4294967295"/>
          </p:nvPr>
        </p:nvSpPr>
        <p:spPr bwMode="auto">
          <a:xfrm>
            <a:off x="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1" name="日付プレースホルダー 2">
            <a:extLst>
              <a:ext uri="{FF2B5EF4-FFF2-40B4-BE49-F238E27FC236}">
                <a16:creationId xmlns:a16="http://schemas.microsoft.com/office/drawing/2014/main" id="{9B6D9815-35E6-4DB9-A7BE-17A58024CBE0}"/>
              </a:ext>
            </a:extLst>
          </p:cNvPr>
          <p:cNvSpPr>
            <a:spLocks noGrp="1" noChangeArrowheads="1"/>
          </p:cNvSpPr>
          <p:nvPr>
            <p:ph type="dt" idx="1"/>
          </p:nvPr>
        </p:nvSpPr>
        <p:spPr bwMode="auto">
          <a:xfrm>
            <a:off x="385445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lgn="r">
              <a:buFont typeface="Arial" panose="020B0604020202020204" pitchFamily="34" charset="0"/>
              <a:buNone/>
              <a:defRPr/>
            </a:lvl1pPr>
          </a:lstStyle>
          <a:p>
            <a:pPr>
              <a:defRPr/>
            </a:pPr>
            <a:fld id="{47162779-5B6F-497B-AE3A-8242DDDD62AD}" type="datetime1">
              <a:rPr lang="ja-JP" altLang="en-US"/>
              <a:pPr>
                <a:defRPr/>
              </a:pPr>
              <a:t>2026/9/5</a:t>
            </a:fld>
            <a:endParaRPr lang="ja-JP" altLang="en-US" sz="1200"/>
          </a:p>
        </p:txBody>
      </p:sp>
      <p:sp>
        <p:nvSpPr>
          <p:cNvPr id="2052" name="スライド イメージ プレースホルダー 3">
            <a:extLst>
              <a:ext uri="{FF2B5EF4-FFF2-40B4-BE49-F238E27FC236}">
                <a16:creationId xmlns:a16="http://schemas.microsoft.com/office/drawing/2014/main" id="{40883335-0706-4DC6-901B-AB22CAC6D3B3}"/>
              </a:ext>
            </a:extLst>
          </p:cNvPr>
          <p:cNvSpPr>
            <a:spLocks noGrp="1" noRot="1" noChangeAspect="1" noChangeArrowheads="1"/>
          </p:cNvSpPr>
          <p:nvPr>
            <p:ph type="sldImg" idx="2"/>
          </p:nvPr>
        </p:nvSpPr>
        <p:spPr bwMode="auto">
          <a:xfrm>
            <a:off x="2219325" y="1244600"/>
            <a:ext cx="23685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sp>
      <p:sp>
        <p:nvSpPr>
          <p:cNvPr id="2053" name="ノート プレースホルダー 4">
            <a:extLst>
              <a:ext uri="{FF2B5EF4-FFF2-40B4-BE49-F238E27FC236}">
                <a16:creationId xmlns:a16="http://schemas.microsoft.com/office/drawing/2014/main" id="{1FE77A54-CCE7-4874-8AD6-851C8FB6E906}"/>
              </a:ext>
            </a:extLst>
          </p:cNvPr>
          <p:cNvSpPr>
            <a:spLocks noGrp="1" noRot="1" noChangeAspect="1" noChangeArrowheads="1"/>
          </p:cNvSpPr>
          <p:nvPr/>
        </p:nvSpPr>
        <p:spPr bwMode="auto">
          <a:xfrm>
            <a:off x="679450" y="4784725"/>
            <a:ext cx="5448300" cy="3910013"/>
          </a:xfrm>
          <a:prstGeom prst="rect">
            <a:avLst/>
          </a:prstGeom>
          <a:noFill/>
          <a:ln>
            <a:noFill/>
          </a:ln>
        </p:spPr>
        <p:txBody>
          <a:bodyPr lIns="91882" tIns="45942" rIns="91882" bIns="45942" anchor="ctr"/>
          <a:lstStyle>
            <a:lvl1pPr defTabSz="0">
              <a:spcBef>
                <a:spcPct val="30000"/>
              </a:spcBef>
              <a:defRPr sz="1200">
                <a:solidFill>
                  <a:schemeClr val="tx1"/>
                </a:solidFill>
                <a:latin typeface="Arial" panose="020B0604020202020204" pitchFamily="34" charset="0"/>
              </a:defRPr>
            </a:lvl1pPr>
            <a:lvl2pPr defTabSz="0">
              <a:spcBef>
                <a:spcPct val="30000"/>
              </a:spcBef>
              <a:defRPr sz="1200">
                <a:solidFill>
                  <a:schemeClr val="tx1"/>
                </a:solidFill>
                <a:latin typeface="Arial" panose="020B0604020202020204" pitchFamily="34" charset="0"/>
              </a:defRPr>
            </a:lvl2pPr>
            <a:lvl3pPr defTabSz="0">
              <a:spcBef>
                <a:spcPct val="30000"/>
              </a:spcBef>
              <a:defRPr sz="1200">
                <a:solidFill>
                  <a:schemeClr val="tx1"/>
                </a:solidFill>
                <a:latin typeface="Arial" panose="020B0604020202020204" pitchFamily="34" charset="0"/>
              </a:defRPr>
            </a:lvl3pPr>
            <a:lvl4pPr defTabSz="0">
              <a:spcBef>
                <a:spcPct val="30000"/>
              </a:spcBef>
              <a:defRPr sz="1200">
                <a:solidFill>
                  <a:schemeClr val="tx1"/>
                </a:solidFill>
                <a:latin typeface="Arial" panose="020B0604020202020204" pitchFamily="34" charset="0"/>
              </a:defRPr>
            </a:lvl4pPr>
            <a:lvl5pPr defTabSz="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ja-JP" altLang="en-US"/>
              <a:t>マスター テキストの書式設定</a:t>
            </a:r>
          </a:p>
          <a:p>
            <a:pPr>
              <a:defRPr/>
            </a:pPr>
            <a:r>
              <a:rPr lang="ja-JP" altLang="en-US"/>
              <a:t>第 </a:t>
            </a:r>
            <a:r>
              <a:rPr lang="en-US" altLang="ja-JP"/>
              <a:t>2 </a:t>
            </a:r>
            <a:r>
              <a:rPr lang="ja-JP" altLang="en-US"/>
              <a:t>レベル</a:t>
            </a:r>
          </a:p>
          <a:p>
            <a:pPr>
              <a:defRPr/>
            </a:pPr>
            <a:r>
              <a:rPr lang="ja-JP" altLang="en-US"/>
              <a:t>第 </a:t>
            </a:r>
            <a:r>
              <a:rPr lang="en-US" altLang="ja-JP"/>
              <a:t>3 </a:t>
            </a:r>
            <a:r>
              <a:rPr lang="ja-JP" altLang="en-US"/>
              <a:t>レベル</a:t>
            </a:r>
          </a:p>
          <a:p>
            <a:pPr>
              <a:defRPr/>
            </a:pPr>
            <a:r>
              <a:rPr lang="ja-JP" altLang="en-US"/>
              <a:t>第 </a:t>
            </a:r>
            <a:r>
              <a:rPr lang="en-US" altLang="ja-JP"/>
              <a:t>4 </a:t>
            </a:r>
            <a:r>
              <a:rPr lang="ja-JP" altLang="en-US"/>
              <a:t>レベル</a:t>
            </a:r>
          </a:p>
          <a:p>
            <a:pPr>
              <a:defRPr/>
            </a:pPr>
            <a:r>
              <a:rPr lang="ja-JP" altLang="en-US"/>
              <a:t>第 </a:t>
            </a:r>
            <a:r>
              <a:rPr lang="en-US" altLang="ja-JP"/>
              <a:t>5 </a:t>
            </a:r>
            <a:r>
              <a:rPr lang="ja-JP" altLang="en-US"/>
              <a:t>レベル</a:t>
            </a:r>
          </a:p>
        </p:txBody>
      </p:sp>
      <p:sp>
        <p:nvSpPr>
          <p:cNvPr id="2054" name="フッター プレースホルダー 5">
            <a:extLst>
              <a:ext uri="{FF2B5EF4-FFF2-40B4-BE49-F238E27FC236}">
                <a16:creationId xmlns:a16="http://schemas.microsoft.com/office/drawing/2014/main" id="{010DDE3A-ABFA-4331-AA4F-0D09FCFECB26}"/>
              </a:ext>
            </a:extLst>
          </p:cNvPr>
          <p:cNvSpPr>
            <a:spLocks noGrp="1" noChangeArrowheads="1"/>
          </p:cNvSpPr>
          <p:nvPr>
            <p:ph type="ftr" sz="quarter" idx="4"/>
          </p:nvPr>
        </p:nvSpPr>
        <p:spPr bwMode="auto">
          <a:xfrm>
            <a:off x="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5" name="スライド番号プレースホルダー 6">
            <a:extLst>
              <a:ext uri="{FF2B5EF4-FFF2-40B4-BE49-F238E27FC236}">
                <a16:creationId xmlns:a16="http://schemas.microsoft.com/office/drawing/2014/main" id="{53B8E6DC-44FF-4389-B101-73ACA1605E12}"/>
              </a:ext>
            </a:extLst>
          </p:cNvPr>
          <p:cNvSpPr>
            <a:spLocks noGrp="1" noChangeArrowheads="1"/>
          </p:cNvSpPr>
          <p:nvPr>
            <p:ph type="sldNum" sz="quarter" idx="5"/>
          </p:nvPr>
        </p:nvSpPr>
        <p:spPr bwMode="auto">
          <a:xfrm>
            <a:off x="385445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lgn="r">
              <a:buFont typeface="Arial" panose="020B0604020202020204" pitchFamily="34" charset="0"/>
              <a:buNone/>
              <a:defRPr/>
            </a:lvl1pPr>
          </a:lstStyle>
          <a:p>
            <a:pPr>
              <a:defRPr/>
            </a:pPr>
            <a:fld id="{2F1F6FB8-28E6-4502-BE1F-1CF4FBABE520}" type="slidenum">
              <a:rPr lang="ja-JP" altLang="en-US"/>
              <a:pPr>
                <a:defRPr/>
              </a:pPr>
              <a:t>‹#›</a:t>
            </a:fld>
            <a:endParaRPr lang="ja-JP" altLang="en-US" sz="1200"/>
          </a:p>
        </p:txBody>
      </p:sp>
    </p:spTree>
    <p:extLst>
      <p:ext uri="{BB962C8B-B14F-4D97-AF65-F5344CB8AC3E}">
        <p14:creationId xmlns:p14="http://schemas.microsoft.com/office/powerpoint/2010/main" val="13394222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pPr>
              <a:defRPr/>
            </a:pPr>
            <a:fld id="{C07978E3-3F75-4A0D-94BD-8754002B412E}" type="datetime1">
              <a:rPr lang="ja-JP" altLang="en-US" smtClean="0"/>
              <a:pPr>
                <a:defRPr/>
              </a:pPr>
              <a:t>2026/9/5</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A1DA5961-23E2-4788-AB9A-AEEEFB25169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912054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fld id="{A18075BB-3CD5-4CA7-A691-D3E6921D0F2F}" type="datetime1">
              <a:rPr lang="ja-JP" altLang="en-US" smtClean="0"/>
              <a:pPr>
                <a:defRPr/>
              </a:pPr>
              <a:t>2026/9/5</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18009B32-316C-46C9-9F2A-AC03076C0D5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78597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pPr>
              <a:defRPr/>
            </a:pPr>
            <a:fld id="{087999A7-B118-4595-8F5D-3EA4785052C5}" type="datetime1">
              <a:rPr lang="ja-JP" altLang="en-US" smtClean="0"/>
              <a:pPr>
                <a:defRPr/>
              </a:pPr>
              <a:t>2026/9/5</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CB9B8DF0-AD75-4419-B5AA-C8AC41C25206}"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40244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pPr>
              <a:defRPr/>
            </a:pPr>
            <a:fld id="{2A8EE726-064D-4A7A-87F8-C255F47775DA}" type="datetime1">
              <a:rPr lang="ja-JP" altLang="en-US" smtClean="0"/>
              <a:pPr>
                <a:defRPr/>
              </a:pPr>
              <a:t>2026/9/5</a:t>
            </a:fld>
            <a:endParaRPr lang="ja-JP" altLang="en-US" sz="1800">
              <a:solidFill>
                <a:schemeClr val="tx1"/>
              </a:solidFill>
            </a:endParaRPr>
          </a:p>
        </p:txBody>
      </p:sp>
      <p:sp>
        <p:nvSpPr>
          <p:cNvPr id="6" name="Footer Placeholder 5"/>
          <p:cNvSpPr>
            <a:spLocks noGrp="1"/>
          </p:cNvSpPr>
          <p:nvPr>
            <p:ph type="ftr" sz="quarter" idx="11"/>
          </p:nvPr>
        </p:nvSpPr>
        <p:spPr/>
        <p:txBody>
          <a:bodyPr/>
          <a:lstStyle/>
          <a:p>
            <a:pPr>
              <a:defRPr/>
            </a:pPr>
            <a:endParaRPr lang="ja-JP" altLang="ja-JP"/>
          </a:p>
        </p:txBody>
      </p:sp>
      <p:sp>
        <p:nvSpPr>
          <p:cNvPr id="7" name="Slide Number Placeholder 6"/>
          <p:cNvSpPr>
            <a:spLocks noGrp="1"/>
          </p:cNvSpPr>
          <p:nvPr>
            <p:ph type="sldNum" sz="quarter" idx="12"/>
          </p:nvPr>
        </p:nvSpPr>
        <p:spPr/>
        <p:txBody>
          <a:bodyPr/>
          <a:lstStyle/>
          <a:p>
            <a:pPr>
              <a:defRPr/>
            </a:pPr>
            <a:fld id="{89E7228F-84C8-4FAE-A2ED-02A4BA5DB43E}"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825739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pPr>
              <a:defRPr/>
            </a:pPr>
            <a:fld id="{A5861FEA-1BE4-4962-8DDE-A5D55E7527A9}" type="datetime1">
              <a:rPr lang="ja-JP" altLang="en-US" smtClean="0"/>
              <a:pPr>
                <a:defRPr/>
              </a:pPr>
              <a:t>2026/9/5</a:t>
            </a:fld>
            <a:endParaRPr lang="ja-JP" altLang="en-US" sz="1800">
              <a:solidFill>
                <a:schemeClr val="tx1"/>
              </a:solidFill>
            </a:endParaRPr>
          </a:p>
        </p:txBody>
      </p:sp>
      <p:sp>
        <p:nvSpPr>
          <p:cNvPr id="8" name="Footer Placeholder 7"/>
          <p:cNvSpPr>
            <a:spLocks noGrp="1"/>
          </p:cNvSpPr>
          <p:nvPr>
            <p:ph type="ftr" sz="quarter" idx="11"/>
          </p:nvPr>
        </p:nvSpPr>
        <p:spPr/>
        <p:txBody>
          <a:bodyPr/>
          <a:lstStyle/>
          <a:p>
            <a:pPr>
              <a:defRPr/>
            </a:pPr>
            <a:endParaRPr lang="ja-JP" altLang="ja-JP"/>
          </a:p>
        </p:txBody>
      </p:sp>
      <p:sp>
        <p:nvSpPr>
          <p:cNvPr id="9" name="Slide Number Placeholder 8"/>
          <p:cNvSpPr>
            <a:spLocks noGrp="1"/>
          </p:cNvSpPr>
          <p:nvPr>
            <p:ph type="sldNum" sz="quarter" idx="12"/>
          </p:nvPr>
        </p:nvSpPr>
        <p:spPr/>
        <p:txBody>
          <a:bodyPr/>
          <a:lstStyle/>
          <a:p>
            <a:pPr>
              <a:defRPr/>
            </a:pPr>
            <a:fld id="{A7843B40-6466-4FC6-B59C-19E25D6395DD}"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90896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pPr>
              <a:defRPr/>
            </a:pPr>
            <a:fld id="{3BC3B54A-4984-489F-9AD9-FFA51C931E4D}" type="datetime1">
              <a:rPr lang="ja-JP" altLang="en-US" smtClean="0"/>
              <a:pPr>
                <a:defRPr/>
              </a:pPr>
              <a:t>2026/9/5</a:t>
            </a:fld>
            <a:endParaRPr lang="ja-JP" altLang="en-US" sz="1800">
              <a:solidFill>
                <a:schemeClr val="tx1"/>
              </a:solidFill>
            </a:endParaRPr>
          </a:p>
        </p:txBody>
      </p:sp>
      <p:sp>
        <p:nvSpPr>
          <p:cNvPr id="4" name="Footer Placeholder 3"/>
          <p:cNvSpPr>
            <a:spLocks noGrp="1"/>
          </p:cNvSpPr>
          <p:nvPr>
            <p:ph type="ftr" sz="quarter" idx="11"/>
          </p:nvPr>
        </p:nvSpPr>
        <p:spPr/>
        <p:txBody>
          <a:bodyPr/>
          <a:lstStyle/>
          <a:p>
            <a:pPr>
              <a:defRPr/>
            </a:pPr>
            <a:endParaRPr lang="ja-JP" altLang="ja-JP"/>
          </a:p>
        </p:txBody>
      </p:sp>
      <p:sp>
        <p:nvSpPr>
          <p:cNvPr id="5" name="Slide Number Placeholder 4"/>
          <p:cNvSpPr>
            <a:spLocks noGrp="1"/>
          </p:cNvSpPr>
          <p:nvPr>
            <p:ph type="sldNum" sz="quarter" idx="12"/>
          </p:nvPr>
        </p:nvSpPr>
        <p:spPr/>
        <p:txBody>
          <a:bodyPr/>
          <a:lstStyle/>
          <a:p>
            <a:pPr>
              <a:defRPr/>
            </a:pPr>
            <a:fld id="{2C1808FF-C502-478B-A7FB-5CF5249A89C9}"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460791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AF2FB7D-6622-44BB-8443-AAE9ABD04C2A}" type="datetime1">
              <a:rPr lang="ja-JP" altLang="en-US" smtClean="0"/>
              <a:pPr>
                <a:defRPr/>
              </a:pPr>
              <a:t>2026/9/5</a:t>
            </a:fld>
            <a:endParaRPr lang="ja-JP" altLang="en-US" sz="1800">
              <a:solidFill>
                <a:schemeClr val="tx1"/>
              </a:solidFill>
            </a:endParaRPr>
          </a:p>
        </p:txBody>
      </p:sp>
      <p:sp>
        <p:nvSpPr>
          <p:cNvPr id="3" name="Footer Placeholder 2"/>
          <p:cNvSpPr>
            <a:spLocks noGrp="1"/>
          </p:cNvSpPr>
          <p:nvPr>
            <p:ph type="ftr" sz="quarter" idx="11"/>
          </p:nvPr>
        </p:nvSpPr>
        <p:spPr/>
        <p:txBody>
          <a:bodyPr/>
          <a:lstStyle/>
          <a:p>
            <a:pPr>
              <a:defRPr/>
            </a:pPr>
            <a:endParaRPr lang="ja-JP" altLang="ja-JP"/>
          </a:p>
        </p:txBody>
      </p:sp>
      <p:sp>
        <p:nvSpPr>
          <p:cNvPr id="4" name="Slide Number Placeholder 3"/>
          <p:cNvSpPr>
            <a:spLocks noGrp="1"/>
          </p:cNvSpPr>
          <p:nvPr>
            <p:ph type="sldNum" sz="quarter" idx="12"/>
          </p:nvPr>
        </p:nvSpPr>
        <p:spPr/>
        <p:txBody>
          <a:bodyPr/>
          <a:lstStyle/>
          <a:p>
            <a:pPr>
              <a:defRPr/>
            </a:pPr>
            <a:fld id="{1929A675-E67B-4B29-86A3-5ACA98E69B3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551208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pPr>
              <a:defRPr/>
            </a:pPr>
            <a:fld id="{20FF1BBD-CBC7-4959-8351-5A736CE0938B}" type="datetime1">
              <a:rPr lang="ja-JP" altLang="en-US" smtClean="0"/>
              <a:pPr>
                <a:defRPr/>
              </a:pPr>
              <a:t>2026/9/5</a:t>
            </a:fld>
            <a:endParaRPr lang="ja-JP" altLang="en-US" sz="1800">
              <a:solidFill>
                <a:schemeClr val="tx1"/>
              </a:solidFill>
            </a:endParaRPr>
          </a:p>
        </p:txBody>
      </p:sp>
      <p:sp>
        <p:nvSpPr>
          <p:cNvPr id="6" name="Footer Placeholder 5"/>
          <p:cNvSpPr>
            <a:spLocks noGrp="1"/>
          </p:cNvSpPr>
          <p:nvPr>
            <p:ph type="ftr" sz="quarter" idx="11"/>
          </p:nvPr>
        </p:nvSpPr>
        <p:spPr/>
        <p:txBody>
          <a:bodyPr/>
          <a:lstStyle/>
          <a:p>
            <a:pPr>
              <a:defRPr/>
            </a:pPr>
            <a:endParaRPr lang="ja-JP" altLang="ja-JP"/>
          </a:p>
        </p:txBody>
      </p:sp>
      <p:sp>
        <p:nvSpPr>
          <p:cNvPr id="7" name="Slide Number Placeholder 6"/>
          <p:cNvSpPr>
            <a:spLocks noGrp="1"/>
          </p:cNvSpPr>
          <p:nvPr>
            <p:ph type="sldNum" sz="quarter" idx="12"/>
          </p:nvPr>
        </p:nvSpPr>
        <p:spPr/>
        <p:txBody>
          <a:bodyPr/>
          <a:lstStyle/>
          <a:p>
            <a:pPr>
              <a:defRPr/>
            </a:pPr>
            <a:fld id="{260A148F-D910-440E-A062-BA2BA1E8A13C}"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55774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pPr>
              <a:defRPr/>
            </a:pPr>
            <a:fld id="{79992FBA-136A-4615-B42B-1BCBDE2F7E83}" type="datetime1">
              <a:rPr lang="ja-JP" altLang="en-US" smtClean="0"/>
              <a:pPr>
                <a:defRPr/>
              </a:pPr>
              <a:t>2026/9/5</a:t>
            </a:fld>
            <a:endParaRPr lang="ja-JP" altLang="en-US" sz="1800">
              <a:solidFill>
                <a:schemeClr val="tx1"/>
              </a:solidFill>
            </a:endParaRPr>
          </a:p>
        </p:txBody>
      </p:sp>
      <p:sp>
        <p:nvSpPr>
          <p:cNvPr id="6" name="Footer Placeholder 5"/>
          <p:cNvSpPr>
            <a:spLocks noGrp="1"/>
          </p:cNvSpPr>
          <p:nvPr>
            <p:ph type="ftr" sz="quarter" idx="11"/>
          </p:nvPr>
        </p:nvSpPr>
        <p:spPr/>
        <p:txBody>
          <a:bodyPr/>
          <a:lstStyle/>
          <a:p>
            <a:pPr>
              <a:defRPr/>
            </a:pPr>
            <a:endParaRPr lang="ja-JP" altLang="ja-JP"/>
          </a:p>
        </p:txBody>
      </p:sp>
      <p:sp>
        <p:nvSpPr>
          <p:cNvPr id="7" name="Slide Number Placeholder 6"/>
          <p:cNvSpPr>
            <a:spLocks noGrp="1"/>
          </p:cNvSpPr>
          <p:nvPr>
            <p:ph type="sldNum" sz="quarter" idx="12"/>
          </p:nvPr>
        </p:nvSpPr>
        <p:spPr/>
        <p:txBody>
          <a:bodyPr/>
          <a:lstStyle/>
          <a:p>
            <a:pPr>
              <a:defRPr/>
            </a:pPr>
            <a:fld id="{54E4DEFA-BC6D-47E7-A9BE-A61E139C1845}"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642163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fld id="{F4988144-94EE-4D30-9361-6000D8699E60}" type="datetime1">
              <a:rPr lang="ja-JP" altLang="en-US" smtClean="0"/>
              <a:pPr>
                <a:defRPr/>
              </a:pPr>
              <a:t>2026/9/5</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231F1629-3C7C-49C6-94AE-923B78457F34}"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806937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fld id="{B9AA9BE7-304D-4DF5-9736-3527E2E07CC4}" type="datetime1">
              <a:rPr lang="ja-JP" altLang="en-US" smtClean="0"/>
              <a:pPr>
                <a:defRPr/>
              </a:pPr>
              <a:t>2026/9/5</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F2535774-BA25-4DF2-A866-669B5541F0E7}"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135537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pPr>
              <a:defRPr/>
            </a:pPr>
            <a:fld id="{54CA1D40-5B34-4B97-9DA7-D2C4F69DF1E9}" type="datetime1">
              <a:rPr lang="ja-JP" altLang="en-US" smtClean="0"/>
              <a:pPr>
                <a:defRPr/>
              </a:pPr>
              <a:t>2026/9/5</a:t>
            </a:fld>
            <a:endParaRPr lang="ja-JP" altLang="en-US" sz="1800">
              <a:solidFill>
                <a:schemeClr val="tx1"/>
              </a:solidFill>
            </a:endParaRPr>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pPr>
              <a:defRPr/>
            </a:pPr>
            <a:endParaRPr lang="ja-JP" altLang="ja-JP"/>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pPr>
              <a:defRPr/>
            </a:pPr>
            <a:fld id="{9E078727-E0AB-4F16-9ECA-F98D7E72052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75042099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hf sldNum="0" hdr="0" ftr="0"/>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https://bto.applied.ne.jp/img/feature/common/type_main-back.jpg" TargetMode="Externa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JPG"/><Relationship Id="rId4" Type="http://schemas.openxmlformats.org/officeDocument/2006/relationships/image" Target="../media/image2.png"/><Relationship Id="rId9" Type="http://schemas.openxmlformats.org/officeDocument/2006/relationships/image" Target="../media/image7.jpg"/><Relationship Id="rId1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5">
            <a:extLst>
              <a:ext uri="{FF2B5EF4-FFF2-40B4-BE49-F238E27FC236}">
                <a16:creationId xmlns:a16="http://schemas.microsoft.com/office/drawing/2014/main" id="{B7E3FED0-7FD2-46A5-9540-2082645F2E46}"/>
              </a:ext>
            </a:extLst>
          </p:cNvPr>
          <p:cNvSpPr>
            <a:spLocks noChangeArrowheads="1"/>
          </p:cNvSpPr>
          <p:nvPr/>
        </p:nvSpPr>
        <p:spPr bwMode="auto">
          <a:xfrm>
            <a:off x="0" y="2100569"/>
            <a:ext cx="7559675" cy="1331743"/>
          </a:xfrm>
          <a:prstGeom prst="rect">
            <a:avLst/>
          </a:prstGeom>
          <a:solidFill>
            <a:srgbClr val="F0F0F0"/>
          </a:solidFill>
          <a:ln>
            <a:noFill/>
          </a:ln>
        </p:spPr>
        <p:txBody>
          <a:bodyPr vert="horz" wrap="square" lIns="74295" tIns="8890" rIns="74295" bIns="8890" numCol="1" anchor="t" anchorCtr="0" compatLnSpc="1">
            <a:prstTxWarp prst="textNoShape">
              <a:avLst/>
            </a:prstTxWarp>
          </a:bodyPr>
          <a:lstStyle/>
          <a:p>
            <a:endParaRPr lang="ja-JP" altLang="en-US" dirty="0"/>
          </a:p>
        </p:txBody>
      </p:sp>
      <p:pic>
        <p:nvPicPr>
          <p:cNvPr id="38" name="Picture 23">
            <a:extLst>
              <a:ext uri="{FF2B5EF4-FFF2-40B4-BE49-F238E27FC236}">
                <a16:creationId xmlns:a16="http://schemas.microsoft.com/office/drawing/2014/main" id="{A5816F80-EB7F-4335-86FB-4BB37B21A582}"/>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 y="0"/>
            <a:ext cx="7559675" cy="1599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5">
            <a:extLst>
              <a:ext uri="{FF2B5EF4-FFF2-40B4-BE49-F238E27FC236}">
                <a16:creationId xmlns:a16="http://schemas.microsoft.com/office/drawing/2014/main" id="{54BB1CF7-D859-4538-8CCE-8FD5DE7087F3}"/>
              </a:ext>
            </a:extLst>
          </p:cNvPr>
          <p:cNvSpPr>
            <a:spLocks noChangeArrowheads="1"/>
          </p:cNvSpPr>
          <p:nvPr/>
        </p:nvSpPr>
        <p:spPr bwMode="auto">
          <a:xfrm>
            <a:off x="0" y="1378803"/>
            <a:ext cx="7559675" cy="785317"/>
          </a:xfrm>
          <a:prstGeom prst="rect">
            <a:avLst/>
          </a:prstGeom>
          <a:solidFill>
            <a:srgbClr val="002060"/>
          </a:solidFill>
          <a:ln>
            <a:noFill/>
          </a:ln>
        </p:spPr>
        <p:txBody>
          <a:bodyPr vert="horz" wrap="square" lIns="74295" tIns="8890" rIns="74295" bIns="8890" numCol="1" anchor="t" anchorCtr="0" compatLnSpc="1">
            <a:prstTxWarp prst="textNoShape">
              <a:avLst/>
            </a:prstTxWarp>
          </a:bodyPr>
          <a:lstStyle/>
          <a:p>
            <a:endParaRPr lang="ja-JP" altLang="en-US" dirty="0"/>
          </a:p>
        </p:txBody>
      </p:sp>
      <p:sp>
        <p:nvSpPr>
          <p:cNvPr id="48" name="テキスト ボックス 47">
            <a:extLst>
              <a:ext uri="{FF2B5EF4-FFF2-40B4-BE49-F238E27FC236}">
                <a16:creationId xmlns:a16="http://schemas.microsoft.com/office/drawing/2014/main" id="{DBAB6E51-51D0-4E1D-BAF1-0F889D21CBFD}"/>
              </a:ext>
            </a:extLst>
          </p:cNvPr>
          <p:cNvSpPr txBox="1"/>
          <p:nvPr/>
        </p:nvSpPr>
        <p:spPr>
          <a:xfrm>
            <a:off x="357284" y="1479074"/>
            <a:ext cx="6845104" cy="584775"/>
          </a:xfrm>
          <a:prstGeom prst="rect">
            <a:avLst/>
          </a:prstGeom>
          <a:noFill/>
          <a:ln>
            <a:noFill/>
          </a:ln>
        </p:spPr>
        <p:txBody>
          <a:bodyPr wrap="square" rtlCol="0">
            <a:spAutoFit/>
          </a:bodyPr>
          <a:lstStyle/>
          <a:p>
            <a:pPr algn="ctr"/>
            <a:r>
              <a:rPr kumimoji="1" lang="en-US" altLang="ja-JP"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Single cell </a:t>
            </a:r>
            <a:r>
              <a:rPr kumimoji="1" lang="ja-JP" altLang="en-US"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多検体解析を可能にする</a:t>
            </a:r>
            <a:endParaRPr kumimoji="1" lang="en-US" altLang="ja-JP"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a:p>
            <a:pPr algn="ctr"/>
            <a:r>
              <a:rPr kumimoji="1" lang="en-US" altLang="ja-JP" sz="1600" b="1" dirty="0" err="1">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scRNA</a:t>
            </a:r>
            <a:r>
              <a:rPr kumimoji="1" lang="en-US" altLang="ja-JP"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-seq </a:t>
            </a:r>
            <a:r>
              <a:rPr kumimoji="1" lang="ja-JP" altLang="en-US"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解析用  動作推奨ワークステーション</a:t>
            </a:r>
            <a:endParaRPr lang="en-US" altLang="ja-JP" sz="16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50" name="テキスト ボックス 49">
            <a:extLst>
              <a:ext uri="{FF2B5EF4-FFF2-40B4-BE49-F238E27FC236}">
                <a16:creationId xmlns:a16="http://schemas.microsoft.com/office/drawing/2014/main" id="{8AE2A351-2552-4569-AA3D-F45DB839F132}"/>
              </a:ext>
            </a:extLst>
          </p:cNvPr>
          <p:cNvSpPr txBox="1"/>
          <p:nvPr/>
        </p:nvSpPr>
        <p:spPr>
          <a:xfrm>
            <a:off x="3640141" y="4507730"/>
            <a:ext cx="3304084" cy="523220"/>
          </a:xfrm>
          <a:prstGeom prst="rect">
            <a:avLst/>
          </a:prstGeom>
          <a:noFill/>
          <a:ln>
            <a:noFill/>
          </a:ln>
        </p:spPr>
        <p:txBody>
          <a:bodyPr wrap="square" rtlCol="0">
            <a:spAutoFit/>
          </a:bodyPr>
          <a:lstStyle/>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CERVO Ryzen Type-RT7-9985WX</a:t>
            </a:r>
          </a:p>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WST-RTP9985WXAS3A1TTNVM</a:t>
            </a:r>
          </a:p>
        </p:txBody>
      </p:sp>
      <p:sp>
        <p:nvSpPr>
          <p:cNvPr id="51" name="テキスト ボックス 50">
            <a:extLst>
              <a:ext uri="{FF2B5EF4-FFF2-40B4-BE49-F238E27FC236}">
                <a16:creationId xmlns:a16="http://schemas.microsoft.com/office/drawing/2014/main" id="{6B827FA2-1D62-4C62-8E0C-450A23764832}"/>
              </a:ext>
            </a:extLst>
          </p:cNvPr>
          <p:cNvSpPr txBox="1"/>
          <p:nvPr/>
        </p:nvSpPr>
        <p:spPr>
          <a:xfrm>
            <a:off x="3640141" y="5072746"/>
            <a:ext cx="3862286" cy="3231654"/>
          </a:xfrm>
          <a:prstGeom prst="rect">
            <a:avLst/>
          </a:prstGeom>
          <a:noFill/>
          <a:ln>
            <a:noFill/>
          </a:ln>
        </p:spPr>
        <p:txBody>
          <a:bodyPr wrap="square" rtlCol="0">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仕様</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AMD Ryzen™ </a:t>
            </a:r>
            <a:r>
              <a:rPr kumimoji="1" lang="en-US" altLang="ja-JP" sz="12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ThreadripperPro</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9985WX </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プロセッサー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コア</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/128</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スレッド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3.2-5.4GHz/256MB L3</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キャッシュ</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簡易水冷</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クーラー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360mm</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■チップセット：</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AMD WRX90</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■メモリ：</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256GB</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32GB×8</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DDR5-5600</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Registered ECC DIMM</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M.2 </a:t>
            </a:r>
            <a:r>
              <a:rPr kumimoji="1" lang="en-US" altLang="ja-JP" sz="12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NVMe</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  1TB</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HDD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：高耐久</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HDD  8TB (7200rpm SATA)</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Ubuntu 24.04 LTS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代行インストール</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 </a:t>
            </a:r>
            <a:r>
              <a:rPr kumimoji="1" lang="en-US" altLang="ja-JP" sz="12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Geforce</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RTX5090 32GB-GDDR7</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2000W/200V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80Plus Platinum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認証</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キーボード・マウス 付属  有線</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USB</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接続</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標準保証：</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年間センドバックハードウェア保証</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■サイズ：約 </a:t>
            </a:r>
            <a:r>
              <a:rPr kumimoji="1" lang="pl-PL"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235</a:t>
            </a:r>
            <a:r>
              <a:rPr kumimoji="1" lang="pl-PL"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pl-PL"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Ｈ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470</a:t>
            </a:r>
            <a:r>
              <a:rPr kumimoji="1" lang="pl-PL"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pl-PL"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Ｄ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495</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pl-PL"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mm </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タワー型ケース採用</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54" name="直線コネクタ 53">
            <a:extLst>
              <a:ext uri="{FF2B5EF4-FFF2-40B4-BE49-F238E27FC236}">
                <a16:creationId xmlns:a16="http://schemas.microsoft.com/office/drawing/2014/main" id="{BE5353EF-EBD0-42E4-A65A-08E466EB1634}"/>
              </a:ext>
            </a:extLst>
          </p:cNvPr>
          <p:cNvCxnSpPr>
            <a:cxnSpLocks/>
          </p:cNvCxnSpPr>
          <p:nvPr/>
        </p:nvCxnSpPr>
        <p:spPr>
          <a:xfrm>
            <a:off x="161837" y="8349370"/>
            <a:ext cx="723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テキスト ボックス 56">
            <a:extLst>
              <a:ext uri="{FF2B5EF4-FFF2-40B4-BE49-F238E27FC236}">
                <a16:creationId xmlns:a16="http://schemas.microsoft.com/office/drawing/2014/main" id="{6A1CEC88-0746-4808-9A08-0D864F54E4FB}"/>
              </a:ext>
            </a:extLst>
          </p:cNvPr>
          <p:cNvSpPr txBox="1"/>
          <p:nvPr/>
        </p:nvSpPr>
        <p:spPr>
          <a:xfrm>
            <a:off x="161837" y="8717306"/>
            <a:ext cx="4017225" cy="707886"/>
          </a:xfrm>
          <a:prstGeom prst="rect">
            <a:avLst/>
          </a:prstGeom>
          <a:noFill/>
          <a:ln>
            <a:noFill/>
          </a:ln>
        </p:spPr>
        <p:txBody>
          <a:bodyPr wrap="square" rtlCol="0">
            <a:spAutoFit/>
          </a:bodyPr>
          <a:lstStyle/>
          <a:p>
            <a:pPr>
              <a:lnSpc>
                <a:spcPct val="150000"/>
              </a:lnSpc>
            </a:pP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  Workstation</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CERVO Ryzen  </a:t>
            </a:r>
          </a:p>
          <a:p>
            <a:pPr>
              <a:lnSpc>
                <a:spcPct val="150000"/>
              </a:lnSpc>
            </a:pP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WST-RTP9985WXAS3A1TTNVM</a:t>
            </a:r>
          </a:p>
        </p:txBody>
      </p:sp>
      <p:cxnSp>
        <p:nvCxnSpPr>
          <p:cNvPr id="62" name="直線コネクタ 61">
            <a:extLst>
              <a:ext uri="{FF2B5EF4-FFF2-40B4-BE49-F238E27FC236}">
                <a16:creationId xmlns:a16="http://schemas.microsoft.com/office/drawing/2014/main" id="{757FB048-AA22-460F-A5DC-3DBB44B95A71}"/>
              </a:ext>
            </a:extLst>
          </p:cNvPr>
          <p:cNvCxnSpPr>
            <a:cxnSpLocks/>
          </p:cNvCxnSpPr>
          <p:nvPr/>
        </p:nvCxnSpPr>
        <p:spPr>
          <a:xfrm>
            <a:off x="161837" y="9592030"/>
            <a:ext cx="723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4" name="Picture 3">
            <a:extLst>
              <a:ext uri="{FF2B5EF4-FFF2-40B4-BE49-F238E27FC236}">
                <a16:creationId xmlns:a16="http://schemas.microsoft.com/office/drawing/2014/main" id="{777BE84E-5BC6-4E76-A8D3-AC3D7DE5F6F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24565" y="3641780"/>
            <a:ext cx="519040" cy="707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7" name="グループ化 126">
            <a:extLst>
              <a:ext uri="{FF2B5EF4-FFF2-40B4-BE49-F238E27FC236}">
                <a16:creationId xmlns:a16="http://schemas.microsoft.com/office/drawing/2014/main" id="{DC9D388F-1DB5-7F05-9840-1BF3D48CC981}"/>
              </a:ext>
            </a:extLst>
          </p:cNvPr>
          <p:cNvGrpSpPr/>
          <p:nvPr/>
        </p:nvGrpSpPr>
        <p:grpSpPr>
          <a:xfrm>
            <a:off x="655915" y="252000"/>
            <a:ext cx="4381186" cy="920290"/>
            <a:chOff x="655915" y="234266"/>
            <a:chExt cx="4381186" cy="920290"/>
          </a:xfrm>
        </p:grpSpPr>
        <p:sp>
          <p:nvSpPr>
            <p:cNvPr id="69" name="WordArt 16">
              <a:extLst>
                <a:ext uri="{FF2B5EF4-FFF2-40B4-BE49-F238E27FC236}">
                  <a16:creationId xmlns:a16="http://schemas.microsoft.com/office/drawing/2014/main" id="{C4A8BF62-D501-3940-5504-75439639411E}"/>
                </a:ext>
              </a:extLst>
            </p:cNvPr>
            <p:cNvSpPr>
              <a:spLocks noChangeAspect="1" noChangeArrowheads="1" noChangeShapeType="1" noTextEdit="1"/>
            </p:cNvSpPr>
            <p:nvPr/>
          </p:nvSpPr>
          <p:spPr bwMode="auto">
            <a:xfrm>
              <a:off x="655915" y="515634"/>
              <a:ext cx="4134048" cy="3600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49417"/>
                </a:avLst>
              </a:prstTxWarp>
            </a:bodyPr>
            <a:lstStyle/>
            <a:p>
              <a:pPr algn="ctr" rtl="0">
                <a:buNone/>
              </a:pPr>
              <a:r>
                <a:rPr lang="en-US" altLang="ja-JP" sz="3600" kern="10" spc="0" dirty="0">
                  <a:ln>
                    <a:noFill/>
                  </a:ln>
                  <a:solidFill>
                    <a:srgbClr val="002060"/>
                  </a:solidFill>
                  <a:effectLst/>
                  <a:latin typeface="ヒラギノ角ゴ6" panose="020B0600000000000000" pitchFamily="50" charset="-128"/>
                  <a:ea typeface="ヒラギノ角ゴ6" panose="020B0600000000000000" pitchFamily="50" charset="-128"/>
                </a:rPr>
                <a:t>HPC CAE</a:t>
              </a:r>
              <a:r>
                <a:rPr lang="ja-JP" altLang="en-US" sz="3600" kern="10" spc="0" dirty="0">
                  <a:ln>
                    <a:noFill/>
                  </a:ln>
                  <a:solidFill>
                    <a:srgbClr val="002060"/>
                  </a:solidFill>
                  <a:effectLst/>
                  <a:latin typeface="ヒラギノ角ゴ6" panose="020B0600000000000000" pitchFamily="50" charset="-128"/>
                  <a:ea typeface="ヒラギノ角ゴ6" panose="020B0600000000000000" pitchFamily="50" charset="-128"/>
                </a:rPr>
                <a:t> </a:t>
              </a:r>
              <a:r>
                <a:rPr lang="en-US" altLang="ja-JP" sz="3600" kern="10" spc="0" dirty="0">
                  <a:ln>
                    <a:noFill/>
                  </a:ln>
                  <a:solidFill>
                    <a:srgbClr val="002060"/>
                  </a:solidFill>
                  <a:effectLst/>
                  <a:latin typeface="ヒラギノ角ゴ6" panose="020B0600000000000000" pitchFamily="50" charset="-128"/>
                  <a:ea typeface="ヒラギノ角ゴ6" panose="020B0600000000000000" pitchFamily="50" charset="-128"/>
                </a:rPr>
                <a:t>Solution</a:t>
              </a:r>
              <a:endParaRPr lang="ja-JP" altLang="en-US" sz="3600" kern="10" spc="0" dirty="0">
                <a:ln>
                  <a:noFill/>
                </a:ln>
                <a:solidFill>
                  <a:srgbClr val="002060"/>
                </a:solidFill>
                <a:effectLst/>
                <a:latin typeface="ヒラギノ角ゴ6" panose="020B0600000000000000" pitchFamily="50" charset="-128"/>
                <a:ea typeface="ヒラギノ角ゴ6" panose="020B0600000000000000" pitchFamily="50" charset="-128"/>
              </a:endParaRPr>
            </a:p>
          </p:txBody>
        </p:sp>
        <p:sp>
          <p:nvSpPr>
            <p:cNvPr id="70" name="WordArt 17">
              <a:extLst>
                <a:ext uri="{FF2B5EF4-FFF2-40B4-BE49-F238E27FC236}">
                  <a16:creationId xmlns:a16="http://schemas.microsoft.com/office/drawing/2014/main" id="{FAE6FC1B-BB35-65CE-57D3-B82B753F2AF4}"/>
                </a:ext>
              </a:extLst>
            </p:cNvPr>
            <p:cNvSpPr>
              <a:spLocks noChangeArrowheads="1" noChangeShapeType="1" noTextEdit="1"/>
            </p:cNvSpPr>
            <p:nvPr/>
          </p:nvSpPr>
          <p:spPr bwMode="auto">
            <a:xfrm>
              <a:off x="655915" y="945111"/>
              <a:ext cx="3545144" cy="20944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49417"/>
                </a:avLst>
              </a:prstTxWarp>
            </a:bodyPr>
            <a:lstStyle/>
            <a:p>
              <a:pPr algn="ctr" rtl="0">
                <a:buNone/>
              </a:pPr>
              <a:r>
                <a:rPr lang="en-US" altLang="ja-JP" sz="3600" kern="10" spc="0" dirty="0">
                  <a:ln>
                    <a:noFill/>
                  </a:ln>
                  <a:solidFill>
                    <a:srgbClr val="002060"/>
                  </a:solidFill>
                  <a:effectLst/>
                  <a:latin typeface="ヒラギノ角ゴ6" panose="020B0600000000000000" pitchFamily="50" charset="-128"/>
                  <a:ea typeface="ヒラギノ角ゴ6" panose="020B0600000000000000" pitchFamily="50" charset="-128"/>
                </a:rPr>
                <a:t>High Performance Computing</a:t>
              </a:r>
              <a:endParaRPr lang="ja-JP" altLang="en-US" sz="3600" kern="10" spc="0" dirty="0">
                <a:ln>
                  <a:noFill/>
                </a:ln>
                <a:solidFill>
                  <a:srgbClr val="002060"/>
                </a:solidFill>
                <a:effectLst/>
                <a:latin typeface="ヒラギノ角ゴ6" panose="020B0600000000000000" pitchFamily="50" charset="-128"/>
                <a:ea typeface="ヒラギノ角ゴ6" panose="020B0600000000000000" pitchFamily="50" charset="-128"/>
              </a:endParaRPr>
            </a:p>
          </p:txBody>
        </p:sp>
        <p:sp>
          <p:nvSpPr>
            <p:cNvPr id="71" name="WordArt 18">
              <a:extLst>
                <a:ext uri="{FF2B5EF4-FFF2-40B4-BE49-F238E27FC236}">
                  <a16:creationId xmlns:a16="http://schemas.microsoft.com/office/drawing/2014/main" id="{7B65B5DE-5736-6066-AA7E-AD13030CA931}"/>
                </a:ext>
              </a:extLst>
            </p:cNvPr>
            <p:cNvSpPr>
              <a:spLocks noChangeArrowheads="1" noChangeShapeType="1" noTextEdit="1"/>
            </p:cNvSpPr>
            <p:nvPr/>
          </p:nvSpPr>
          <p:spPr bwMode="auto">
            <a:xfrm>
              <a:off x="655915" y="234266"/>
              <a:ext cx="4381186" cy="16692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dirty="0">
                  <a:ln>
                    <a:noFill/>
                  </a:ln>
                  <a:solidFill>
                    <a:srgbClr val="002060"/>
                  </a:solidFill>
                  <a:effectLst/>
                  <a:latin typeface="ヒラギノ角ゴ5" panose="020B0500000000000000" pitchFamily="50" charset="-128"/>
                  <a:ea typeface="ヒラギノ角ゴ5" panose="020B0500000000000000" pitchFamily="50" charset="-128"/>
                </a:rPr>
                <a:t>最先端の</a:t>
              </a:r>
              <a:r>
                <a:rPr lang="en-US" altLang="ja-JP" sz="3600" kern="10" spc="0" dirty="0">
                  <a:ln>
                    <a:noFill/>
                  </a:ln>
                  <a:solidFill>
                    <a:srgbClr val="002060"/>
                  </a:solidFill>
                  <a:effectLst/>
                  <a:latin typeface="ヒラギノ角ゴ5" panose="020B0500000000000000" pitchFamily="50" charset="-128"/>
                  <a:ea typeface="ヒラギノ角ゴ5" panose="020B0500000000000000" pitchFamily="50" charset="-128"/>
                </a:rPr>
                <a:t>HPC</a:t>
              </a:r>
              <a:r>
                <a:rPr lang="ja-JP" altLang="en-US" sz="3600" kern="10" spc="0" dirty="0">
                  <a:ln>
                    <a:noFill/>
                  </a:ln>
                  <a:solidFill>
                    <a:srgbClr val="002060"/>
                  </a:solidFill>
                  <a:effectLst/>
                  <a:latin typeface="ヒラギノ角ゴ5" panose="020B0500000000000000" pitchFamily="50" charset="-128"/>
                  <a:ea typeface="ヒラギノ角ゴ5" panose="020B0500000000000000" pitchFamily="50" charset="-128"/>
                </a:rPr>
                <a:t>製品で確かな</a:t>
              </a:r>
              <a:r>
                <a:rPr lang="en-US" altLang="ja-JP" sz="3600" kern="10" spc="0" dirty="0">
                  <a:ln>
                    <a:noFill/>
                  </a:ln>
                  <a:solidFill>
                    <a:srgbClr val="002060"/>
                  </a:solidFill>
                  <a:effectLst/>
                  <a:latin typeface="ヒラギノ角ゴ5" panose="020B0500000000000000" pitchFamily="50" charset="-128"/>
                  <a:ea typeface="ヒラギノ角ゴ5" panose="020B0500000000000000" pitchFamily="50" charset="-128"/>
                </a:rPr>
                <a:t>CAE</a:t>
              </a:r>
              <a:r>
                <a:rPr lang="ja-JP" altLang="en-US" sz="3600" kern="10" spc="0" dirty="0">
                  <a:ln>
                    <a:noFill/>
                  </a:ln>
                  <a:solidFill>
                    <a:srgbClr val="002060"/>
                  </a:solidFill>
                  <a:effectLst/>
                  <a:latin typeface="ヒラギノ角ゴ5" panose="020B0500000000000000" pitchFamily="50" charset="-128"/>
                  <a:ea typeface="ヒラギノ角ゴ5" panose="020B0500000000000000" pitchFamily="50" charset="-128"/>
                </a:rPr>
                <a:t>解析環境を</a:t>
              </a:r>
              <a:r>
                <a:rPr lang="ja-JP" altLang="en-US" sz="3600" kern="10" dirty="0">
                  <a:solidFill>
                    <a:srgbClr val="002060"/>
                  </a:solidFill>
                  <a:latin typeface="ヒラギノ角ゴ5" panose="020B0500000000000000" pitchFamily="50" charset="-128"/>
                  <a:ea typeface="ヒラギノ角ゴ5" panose="020B0500000000000000" pitchFamily="50" charset="-128"/>
                </a:rPr>
                <a:t>ご提供いたします</a:t>
              </a:r>
              <a:endParaRPr lang="ja-JP" altLang="en-US" sz="3600" kern="10" spc="0" dirty="0">
                <a:ln>
                  <a:noFill/>
                </a:ln>
                <a:solidFill>
                  <a:srgbClr val="002060"/>
                </a:solidFill>
                <a:effectLst/>
                <a:latin typeface="ヒラギノ角ゴ5" panose="020B0500000000000000" pitchFamily="50" charset="-128"/>
                <a:ea typeface="ヒラギノ角ゴ5" panose="020B0500000000000000" pitchFamily="50" charset="-128"/>
              </a:endParaRPr>
            </a:p>
          </p:txBody>
        </p:sp>
      </p:grpSp>
      <p:pic>
        <p:nvPicPr>
          <p:cNvPr id="109" name="図 108">
            <a:extLst>
              <a:ext uri="{FF2B5EF4-FFF2-40B4-BE49-F238E27FC236}">
                <a16:creationId xmlns:a16="http://schemas.microsoft.com/office/drawing/2014/main" id="{918D9211-480E-673C-05DD-FF15228C66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3453" y="3641780"/>
            <a:ext cx="810769" cy="676214"/>
          </a:xfrm>
          <a:prstGeom prst="rect">
            <a:avLst/>
          </a:prstGeom>
        </p:spPr>
      </p:pic>
      <p:pic>
        <p:nvPicPr>
          <p:cNvPr id="113" name="図 112">
            <a:extLst>
              <a:ext uri="{FF2B5EF4-FFF2-40B4-BE49-F238E27FC236}">
                <a16:creationId xmlns:a16="http://schemas.microsoft.com/office/drawing/2014/main" id="{14496789-6BF4-0313-4D11-D451513D4D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160" y="3582140"/>
            <a:ext cx="1198658" cy="436654"/>
          </a:xfrm>
          <a:prstGeom prst="rect">
            <a:avLst/>
          </a:prstGeom>
        </p:spPr>
      </p:pic>
      <p:sp>
        <p:nvSpPr>
          <p:cNvPr id="116" name="テキスト ボックス 115">
            <a:extLst>
              <a:ext uri="{FF2B5EF4-FFF2-40B4-BE49-F238E27FC236}">
                <a16:creationId xmlns:a16="http://schemas.microsoft.com/office/drawing/2014/main" id="{B4B15F62-FC44-EE2C-6BF4-EFDE5EBCCD16}"/>
              </a:ext>
            </a:extLst>
          </p:cNvPr>
          <p:cNvSpPr txBox="1"/>
          <p:nvPr/>
        </p:nvSpPr>
        <p:spPr>
          <a:xfrm>
            <a:off x="1293190" y="3565422"/>
            <a:ext cx="2556495" cy="738664"/>
          </a:xfrm>
          <a:prstGeom prst="rect">
            <a:avLst/>
          </a:prstGeom>
          <a:noFill/>
        </p:spPr>
        <p:txBody>
          <a:bodyPr wrap="square" rtlCol="0">
            <a:spAutoFit/>
          </a:bodyPr>
          <a:lstStyle/>
          <a:p>
            <a:r>
              <a:rPr kumimoji="1" lang="en-US" altLang="ja-JP"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AMD Ryzen</a:t>
            </a:r>
            <a:r>
              <a:rPr kumimoji="1" lang="ja-JP" altLang="en-US"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 </a:t>
            </a:r>
          </a:p>
          <a:p>
            <a:r>
              <a:rPr kumimoji="1" lang="en-US" altLang="ja-JP" sz="1400" b="1" dirty="0" err="1">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ThreadripperPro</a:t>
            </a:r>
            <a:r>
              <a:rPr kumimoji="1" lang="en-US" altLang="ja-JP"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 9985WX</a:t>
            </a:r>
          </a:p>
          <a:p>
            <a:r>
              <a:rPr kumimoji="1" lang="ja-JP" altLang="en-US"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プロセッサー搭載</a:t>
            </a:r>
            <a:endParaRPr kumimoji="1" lang="en-US" altLang="ja-JP"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26" name="テキスト ボックス 125">
            <a:extLst>
              <a:ext uri="{FF2B5EF4-FFF2-40B4-BE49-F238E27FC236}">
                <a16:creationId xmlns:a16="http://schemas.microsoft.com/office/drawing/2014/main" id="{D4CB5E6B-7D9B-B2C8-C093-2682397764A5}"/>
              </a:ext>
            </a:extLst>
          </p:cNvPr>
          <p:cNvSpPr txBox="1"/>
          <p:nvPr/>
        </p:nvSpPr>
        <p:spPr>
          <a:xfrm>
            <a:off x="4059229" y="2165660"/>
            <a:ext cx="3407599" cy="1224502"/>
          </a:xfrm>
          <a:prstGeom prst="rect">
            <a:avLst/>
          </a:prstGeom>
          <a:noFill/>
        </p:spPr>
        <p:txBody>
          <a:bodyPr wrap="square" rtlCol="0">
            <a:spAutoFit/>
          </a:bodyPr>
          <a:lstStyle/>
          <a:p>
            <a:pPr>
              <a:lnSpc>
                <a:spcPct val="150000"/>
              </a:lnSpc>
            </a:pPr>
            <a:r>
              <a:rPr kumimoji="1" lang="ja-JP" altLang="en-US" sz="1000" b="1" dirty="0">
                <a:solidFill>
                  <a:srgbClr val="002060"/>
                </a:solidFill>
                <a:latin typeface="+mn-ea"/>
              </a:rPr>
              <a:t>バルクでの解析では個々の細胞の転写産物がプールされ構成細胞の平均値が結果となりますが、​シングルセル解析では細胞一個ずつについて解析することができ、バルク解析で見えてこなかった細胞ごとの発現プロファイルを得ることができます。</a:t>
            </a:r>
          </a:p>
        </p:txBody>
      </p:sp>
      <p:pic>
        <p:nvPicPr>
          <p:cNvPr id="43" name="図 42">
            <a:extLst>
              <a:ext uri="{FF2B5EF4-FFF2-40B4-BE49-F238E27FC236}">
                <a16:creationId xmlns:a16="http://schemas.microsoft.com/office/drawing/2014/main" id="{655ECEDF-AB81-A1CC-51C5-28017FD6EC54}"/>
              </a:ext>
            </a:extLst>
          </p:cNvPr>
          <p:cNvPicPr>
            <a:picLocks noChangeAspect="1"/>
          </p:cNvPicPr>
          <p:nvPr/>
        </p:nvPicPr>
        <p:blipFill rotWithShape="1">
          <a:blip r:embed="rId7">
            <a:extLst>
              <a:ext uri="{28A0092B-C50C-407E-A947-70E740481C1C}">
                <a14:useLocalDpi xmlns:a14="http://schemas.microsoft.com/office/drawing/2010/main" val="0"/>
              </a:ext>
            </a:extLst>
          </a:blip>
          <a:srcRect l="18858" t="12967" r="15531" b="11484"/>
          <a:stretch/>
        </p:blipFill>
        <p:spPr>
          <a:xfrm>
            <a:off x="600579" y="5206210"/>
            <a:ext cx="2602186" cy="2996327"/>
          </a:xfrm>
          <a:prstGeom prst="rect">
            <a:avLst/>
          </a:prstGeom>
        </p:spPr>
      </p:pic>
      <p:pic>
        <p:nvPicPr>
          <p:cNvPr id="44" name="図 43">
            <a:extLst>
              <a:ext uri="{FF2B5EF4-FFF2-40B4-BE49-F238E27FC236}">
                <a16:creationId xmlns:a16="http://schemas.microsoft.com/office/drawing/2014/main" id="{7825BE0B-7FF9-E1C2-C349-7A6B4CBDF66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49685" y="3641780"/>
            <a:ext cx="838176" cy="7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テキスト ボックス 63">
            <a:extLst>
              <a:ext uri="{FF2B5EF4-FFF2-40B4-BE49-F238E27FC236}">
                <a16:creationId xmlns:a16="http://schemas.microsoft.com/office/drawing/2014/main" id="{13F2FDA3-30A4-0092-39C4-06E4690BAF8A}"/>
              </a:ext>
            </a:extLst>
          </p:cNvPr>
          <p:cNvSpPr txBox="1"/>
          <p:nvPr/>
        </p:nvSpPr>
        <p:spPr>
          <a:xfrm>
            <a:off x="1482670" y="4302972"/>
            <a:ext cx="2123222" cy="738664"/>
          </a:xfrm>
          <a:prstGeom prst="rect">
            <a:avLst/>
          </a:prstGeom>
          <a:noFill/>
        </p:spPr>
        <p:txBody>
          <a:bodyPr wrap="square" rtlCol="0">
            <a:spAutoFit/>
          </a:bodyPr>
          <a:lstStyle/>
          <a:p>
            <a:r>
              <a:rPr kumimoji="1" lang="ja-JP" altLang="en-US" sz="1050" b="1" dirty="0">
                <a:solidFill>
                  <a:srgbClr val="002060"/>
                </a:solidFill>
                <a:latin typeface="+mn-ea"/>
              </a:rPr>
              <a:t>驚異の</a:t>
            </a:r>
            <a:r>
              <a:rPr kumimoji="1" lang="en-US" altLang="ja-JP" sz="1050" b="1" dirty="0">
                <a:solidFill>
                  <a:srgbClr val="002060"/>
                </a:solidFill>
                <a:latin typeface="+mn-ea"/>
              </a:rPr>
              <a:t>CPU</a:t>
            </a:r>
            <a:r>
              <a:rPr kumimoji="1" lang="ja-JP" altLang="en-US" sz="1050" b="1" dirty="0">
                <a:solidFill>
                  <a:srgbClr val="002060"/>
                </a:solidFill>
                <a:latin typeface="+mn-ea"/>
              </a:rPr>
              <a:t>コア</a:t>
            </a:r>
            <a:r>
              <a:rPr kumimoji="1" lang="en-US" altLang="ja-JP" sz="1050" b="1" dirty="0">
                <a:solidFill>
                  <a:srgbClr val="002060"/>
                </a:solidFill>
                <a:latin typeface="+mn-ea"/>
              </a:rPr>
              <a:t>/</a:t>
            </a:r>
            <a:r>
              <a:rPr kumimoji="1" lang="ja-JP" altLang="en-US" sz="1050" b="1" dirty="0">
                <a:solidFill>
                  <a:srgbClr val="002060"/>
                </a:solidFill>
                <a:latin typeface="+mn-ea"/>
              </a:rPr>
              <a:t>大容量メモリ、</a:t>
            </a:r>
          </a:p>
          <a:p>
            <a:r>
              <a:rPr kumimoji="1" lang="en-US" altLang="ja-JP" sz="1050" b="1" dirty="0">
                <a:solidFill>
                  <a:srgbClr val="002060"/>
                </a:solidFill>
                <a:latin typeface="+mn-ea"/>
              </a:rPr>
              <a:t>GPU </a:t>
            </a:r>
            <a:r>
              <a:rPr kumimoji="1" lang="en-US" altLang="ja-JP" sz="1050" b="1" dirty="0" err="1">
                <a:solidFill>
                  <a:srgbClr val="002060"/>
                </a:solidFill>
                <a:latin typeface="+mn-ea"/>
              </a:rPr>
              <a:t>Geforce</a:t>
            </a:r>
            <a:r>
              <a:rPr kumimoji="1" lang="en-US" altLang="ja-JP" sz="1050" b="1" dirty="0">
                <a:solidFill>
                  <a:srgbClr val="002060"/>
                </a:solidFill>
                <a:latin typeface="+mn-ea"/>
              </a:rPr>
              <a:t> RTX5090 </a:t>
            </a:r>
            <a:r>
              <a:rPr kumimoji="1" lang="ja-JP" altLang="en-US" sz="1050" b="1" dirty="0">
                <a:solidFill>
                  <a:srgbClr val="002060"/>
                </a:solidFill>
                <a:latin typeface="+mn-ea"/>
              </a:rPr>
              <a:t>搭載の</a:t>
            </a:r>
            <a:endParaRPr kumimoji="1" lang="en-US" altLang="ja-JP" sz="1050" b="1" dirty="0">
              <a:solidFill>
                <a:srgbClr val="002060"/>
              </a:solidFill>
              <a:latin typeface="+mn-ea"/>
            </a:endParaRPr>
          </a:p>
          <a:p>
            <a:r>
              <a:rPr kumimoji="1" lang="ja-JP" altLang="en-US" sz="1050" b="1" dirty="0">
                <a:solidFill>
                  <a:srgbClr val="002060"/>
                </a:solidFill>
                <a:latin typeface="+mn-ea"/>
              </a:rPr>
              <a:t>ハイスペック</a:t>
            </a:r>
            <a:r>
              <a:rPr kumimoji="1" lang="en-US" altLang="ja-JP" sz="1050" b="1" dirty="0">
                <a:solidFill>
                  <a:srgbClr val="002060"/>
                </a:solidFill>
                <a:latin typeface="+mn-ea"/>
              </a:rPr>
              <a:t>HPC</a:t>
            </a:r>
            <a:r>
              <a:rPr kumimoji="1" lang="ja-JP" altLang="en-US" sz="1050" b="1" dirty="0">
                <a:solidFill>
                  <a:srgbClr val="002060"/>
                </a:solidFill>
                <a:latin typeface="+mn-ea"/>
              </a:rPr>
              <a:t>で快適な解析環境をご提供いたします。</a:t>
            </a:r>
            <a:endParaRPr kumimoji="1" lang="en-US" altLang="ja-JP" sz="1050" b="1" dirty="0">
              <a:solidFill>
                <a:srgbClr val="002060"/>
              </a:solidFill>
              <a:latin typeface="+mn-ea"/>
            </a:endParaRPr>
          </a:p>
        </p:txBody>
      </p:sp>
      <p:sp>
        <p:nvSpPr>
          <p:cNvPr id="67" name="テキスト ボックス 66">
            <a:extLst>
              <a:ext uri="{FF2B5EF4-FFF2-40B4-BE49-F238E27FC236}">
                <a16:creationId xmlns:a16="http://schemas.microsoft.com/office/drawing/2014/main" id="{A25E3C8C-7B5A-DC39-FAFA-CC3ED421C912}"/>
              </a:ext>
            </a:extLst>
          </p:cNvPr>
          <p:cNvSpPr txBox="1"/>
          <p:nvPr/>
        </p:nvSpPr>
        <p:spPr>
          <a:xfrm>
            <a:off x="161837" y="8417671"/>
            <a:ext cx="7250096" cy="307777"/>
          </a:xfrm>
          <a:prstGeom prst="rect">
            <a:avLst/>
          </a:prstGeom>
          <a:noFill/>
        </p:spPr>
        <p:txBody>
          <a:bodyPr wrap="square" rtlCol="0">
            <a:spAutoFit/>
          </a:bodyPr>
          <a:lstStyle/>
          <a:p>
            <a:r>
              <a:rPr kumimoji="1" lang="en-US" altLang="ja-JP"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AMD Ryzen </a:t>
            </a:r>
            <a:r>
              <a:rPr kumimoji="1" lang="en-US" altLang="ja-JP" sz="1400" b="1" dirty="0" err="1">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ThreadripperPro</a:t>
            </a:r>
            <a:r>
              <a:rPr kumimoji="1" lang="en-US" altLang="ja-JP"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 9985WX</a:t>
            </a:r>
            <a:r>
              <a:rPr kumimoji="1" lang="ja-JP" altLang="en-US"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64</a:t>
            </a:r>
            <a:r>
              <a:rPr kumimoji="1" lang="ja-JP" altLang="en-US"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コア</a:t>
            </a:r>
            <a:r>
              <a:rPr kumimoji="1" lang="en-US" altLang="ja-JP"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/128</a:t>
            </a:r>
            <a:r>
              <a:rPr kumimoji="1" lang="ja-JP" altLang="en-US"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スレッド）</a:t>
            </a:r>
            <a:r>
              <a:rPr kumimoji="1" lang="en-US" altLang="ja-JP"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メモリ</a:t>
            </a:r>
            <a:r>
              <a:rPr kumimoji="1" lang="en-US" altLang="ja-JP"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256GB  </a:t>
            </a:r>
            <a:r>
              <a:rPr kumimoji="1" lang="ja-JP" altLang="en-US"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仕様</a:t>
            </a:r>
            <a:endParaRPr kumimoji="1" lang="en-US" altLang="ja-JP" sz="1400" b="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endParaRPr>
          </a:p>
        </p:txBody>
      </p:sp>
      <p:pic>
        <p:nvPicPr>
          <p:cNvPr id="14" name="図 13">
            <a:extLst>
              <a:ext uri="{FF2B5EF4-FFF2-40B4-BE49-F238E27FC236}">
                <a16:creationId xmlns:a16="http://schemas.microsoft.com/office/drawing/2014/main" id="{69F5226C-B4AA-29EA-C185-30B7FEB76B05}"/>
              </a:ext>
            </a:extLst>
          </p:cNvPr>
          <p:cNvPicPr>
            <a:picLocks noChangeAspect="1"/>
          </p:cNvPicPr>
          <p:nvPr/>
        </p:nvPicPr>
        <p:blipFill>
          <a:blip r:embed="rId9">
            <a:extLst>
              <a:ext uri="{28A0092B-C50C-407E-A947-70E740481C1C}">
                <a14:useLocalDpi xmlns:a14="http://schemas.microsoft.com/office/drawing/2010/main" val="0"/>
              </a:ext>
            </a:extLst>
          </a:blip>
          <a:srcRect l="14565" r="7677"/>
          <a:stretch/>
        </p:blipFill>
        <p:spPr>
          <a:xfrm>
            <a:off x="104160" y="2238181"/>
            <a:ext cx="1491453" cy="1080259"/>
          </a:xfrm>
          <a:prstGeom prst="rect">
            <a:avLst/>
          </a:prstGeom>
        </p:spPr>
      </p:pic>
      <p:pic>
        <p:nvPicPr>
          <p:cNvPr id="16" name="図 15">
            <a:extLst>
              <a:ext uri="{FF2B5EF4-FFF2-40B4-BE49-F238E27FC236}">
                <a16:creationId xmlns:a16="http://schemas.microsoft.com/office/drawing/2014/main" id="{CD31DC7E-4246-6CEF-3F5A-3426344AEAA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611" y="4337968"/>
            <a:ext cx="1343810" cy="449154"/>
          </a:xfrm>
          <a:prstGeom prst="rect">
            <a:avLst/>
          </a:prstGeom>
        </p:spPr>
      </p:pic>
      <p:sp>
        <p:nvSpPr>
          <p:cNvPr id="17" name="テキスト ボックス 16">
            <a:extLst>
              <a:ext uri="{FF2B5EF4-FFF2-40B4-BE49-F238E27FC236}">
                <a16:creationId xmlns:a16="http://schemas.microsoft.com/office/drawing/2014/main" id="{43FE7371-DCBF-2C7D-647F-42AF79341D15}"/>
              </a:ext>
            </a:extLst>
          </p:cNvPr>
          <p:cNvSpPr txBox="1"/>
          <p:nvPr/>
        </p:nvSpPr>
        <p:spPr>
          <a:xfrm>
            <a:off x="1648577" y="2272594"/>
            <a:ext cx="2131259" cy="993670"/>
          </a:xfrm>
          <a:prstGeom prst="rect">
            <a:avLst/>
          </a:prstGeom>
          <a:noFill/>
        </p:spPr>
        <p:txBody>
          <a:bodyPr wrap="square" rtlCol="0">
            <a:spAutoFit/>
          </a:bodyPr>
          <a:lstStyle/>
          <a:p>
            <a:pPr>
              <a:lnSpc>
                <a:spcPct val="150000"/>
              </a:lnSpc>
            </a:pPr>
            <a:r>
              <a:rPr kumimoji="1" lang="en-US" altLang="ja-JP" sz="1000" b="1" dirty="0">
                <a:latin typeface="+mn-ea"/>
              </a:rPr>
              <a:t>AMD</a:t>
            </a:r>
            <a:r>
              <a:rPr kumimoji="1" lang="ja-JP" altLang="en-US" sz="1000" b="1" dirty="0">
                <a:latin typeface="+mn-ea"/>
              </a:rPr>
              <a:t>上位クラスのプロセッサーを搭載した</a:t>
            </a:r>
            <a:r>
              <a:rPr kumimoji="1" lang="en-US" altLang="ja-JP" sz="1000" b="1" dirty="0">
                <a:latin typeface="+mn-ea"/>
              </a:rPr>
              <a:t>HPC</a:t>
            </a:r>
            <a:r>
              <a:rPr kumimoji="1" lang="ja-JP" altLang="en-US" sz="1000" b="1" dirty="0">
                <a:latin typeface="+mn-ea"/>
              </a:rPr>
              <a:t>が研究の生産性を大幅に向上させ、解析プラットフォームの多様化を実現します。</a:t>
            </a:r>
          </a:p>
        </p:txBody>
      </p:sp>
      <p:pic>
        <p:nvPicPr>
          <p:cNvPr id="7" name="図 6">
            <a:extLst>
              <a:ext uri="{FF2B5EF4-FFF2-40B4-BE49-F238E27FC236}">
                <a16:creationId xmlns:a16="http://schemas.microsoft.com/office/drawing/2014/main" id="{C5958695-F0FB-7E1C-3A14-DBBACDFF425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193243" y="763181"/>
            <a:ext cx="2036128" cy="391845"/>
          </a:xfrm>
          <a:prstGeom prst="rect">
            <a:avLst/>
          </a:prstGeom>
        </p:spPr>
      </p:pic>
      <p:grpSp>
        <p:nvGrpSpPr>
          <p:cNvPr id="13" name="グループ化 12">
            <a:extLst>
              <a:ext uri="{FF2B5EF4-FFF2-40B4-BE49-F238E27FC236}">
                <a16:creationId xmlns:a16="http://schemas.microsoft.com/office/drawing/2014/main" id="{393B7712-9500-E76E-C426-1BDB5325DC3D}"/>
              </a:ext>
            </a:extLst>
          </p:cNvPr>
          <p:cNvGrpSpPr/>
          <p:nvPr/>
        </p:nvGrpSpPr>
        <p:grpSpPr>
          <a:xfrm>
            <a:off x="3947054" y="8815964"/>
            <a:ext cx="3185487" cy="650974"/>
            <a:chOff x="3687309" y="8410692"/>
            <a:chExt cx="3185487" cy="650974"/>
          </a:xfrm>
        </p:grpSpPr>
        <p:grpSp>
          <p:nvGrpSpPr>
            <p:cNvPr id="15" name="グループ化 14">
              <a:extLst>
                <a:ext uri="{FF2B5EF4-FFF2-40B4-BE49-F238E27FC236}">
                  <a16:creationId xmlns:a16="http://schemas.microsoft.com/office/drawing/2014/main" id="{7BFA2A22-9F91-954D-4D2A-BAD4970128F0}"/>
                </a:ext>
              </a:extLst>
            </p:cNvPr>
            <p:cNvGrpSpPr/>
            <p:nvPr/>
          </p:nvGrpSpPr>
          <p:grpSpPr>
            <a:xfrm>
              <a:off x="3750052" y="8800056"/>
              <a:ext cx="3060000" cy="261610"/>
              <a:chOff x="4066003" y="9209063"/>
              <a:chExt cx="3060000" cy="261610"/>
            </a:xfrm>
          </p:grpSpPr>
          <p:sp>
            <p:nvSpPr>
              <p:cNvPr id="19" name="Rectangle 43">
                <a:extLst>
                  <a:ext uri="{FF2B5EF4-FFF2-40B4-BE49-F238E27FC236}">
                    <a16:creationId xmlns:a16="http://schemas.microsoft.com/office/drawing/2014/main" id="{50BCD867-16F6-99BE-E0CA-1C747C00C7FD}"/>
                  </a:ext>
                </a:extLst>
              </p:cNvPr>
              <p:cNvSpPr>
                <a:spLocks noChangeArrowheads="1"/>
              </p:cNvSpPr>
              <p:nvPr/>
            </p:nvSpPr>
            <p:spPr bwMode="auto">
              <a:xfrm>
                <a:off x="4066003" y="9215455"/>
                <a:ext cx="3060000"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20" name="テキスト ボックス 19">
                <a:extLst>
                  <a:ext uri="{FF2B5EF4-FFF2-40B4-BE49-F238E27FC236}">
                    <a16:creationId xmlns:a16="http://schemas.microsoft.com/office/drawing/2014/main" id="{98BEDD4E-3A78-B904-7CC7-D218C861A6AB}"/>
                  </a:ext>
                </a:extLst>
              </p:cNvPr>
              <p:cNvSpPr txBox="1"/>
              <p:nvPr/>
            </p:nvSpPr>
            <p:spPr>
              <a:xfrm>
                <a:off x="4265664" y="9209063"/>
                <a:ext cx="2660679" cy="261610"/>
              </a:xfrm>
              <a:prstGeom prst="rect">
                <a:avLst/>
              </a:prstGeom>
              <a:noFill/>
              <a:ln>
                <a:noFill/>
              </a:ln>
            </p:spPr>
            <p:txBody>
              <a:bodyPr wrap="square" rtlCol="0">
                <a:spAutoFit/>
              </a:bodyPr>
              <a:lstStyle/>
              <a:p>
                <a:pPr algn="ctr"/>
                <a:r>
                  <a:rPr kumimoji="1" lang="ja-JP" altLang="en-US" sz="1050" dirty="0">
                    <a:latin typeface="A-OTF 新ゴ Pro M" panose="020B0500000000000000" pitchFamily="50" charset="-128"/>
                    <a:ea typeface="A-OTF 新ゴ Pro M" panose="020B0500000000000000" pitchFamily="50" charset="-128"/>
                    <a:cs typeface="Segoe UI" panose="020B0502040204020203" pitchFamily="34" charset="0"/>
                  </a:rPr>
                  <a:t>カスタマイズのご要望も承ります</a:t>
                </a:r>
                <a:endParaRPr kumimoji="1" lang="en-US" altLang="ja-JP" sz="1050" dirty="0">
                  <a:latin typeface="A-OTF 新ゴ Pro M" panose="020B0500000000000000" pitchFamily="50" charset="-128"/>
                  <a:ea typeface="A-OTF 新ゴ Pro M" panose="020B0500000000000000" pitchFamily="50" charset="-128"/>
                  <a:cs typeface="Segoe UI" panose="020B0502040204020203" pitchFamily="34" charset="0"/>
                </a:endParaRPr>
              </a:p>
            </p:txBody>
          </p:sp>
        </p:grpSp>
        <p:sp>
          <p:nvSpPr>
            <p:cNvPr id="18" name="テキスト ボックス 17">
              <a:extLst>
                <a:ext uri="{FF2B5EF4-FFF2-40B4-BE49-F238E27FC236}">
                  <a16:creationId xmlns:a16="http://schemas.microsoft.com/office/drawing/2014/main" id="{D8EF1776-ED47-0BC0-0517-00A2028AC66A}"/>
                </a:ext>
              </a:extLst>
            </p:cNvPr>
            <p:cNvSpPr txBox="1"/>
            <p:nvPr/>
          </p:nvSpPr>
          <p:spPr>
            <a:xfrm>
              <a:off x="3687309" y="8410692"/>
              <a:ext cx="3185487" cy="369332"/>
            </a:xfrm>
            <a:prstGeom prst="rect">
              <a:avLst/>
            </a:prstGeom>
            <a:noFill/>
          </p:spPr>
          <p:txBody>
            <a:bodyPr wrap="none" rtlCol="0">
              <a:spAutoFit/>
            </a:bodyPr>
            <a:lstStyle/>
            <a:p>
              <a:r>
                <a:rPr kumimoji="1" lang="ja-JP" altLang="en-US" b="1" dirty="0">
                  <a:latin typeface="A-OTF 新ゴ Pro M" panose="020B0500000000000000" pitchFamily="50" charset="-128"/>
                  <a:ea typeface="A-OTF 新ゴ Pro M" panose="020B0500000000000000" pitchFamily="50" charset="-128"/>
                </a:rPr>
                <a:t>価格はお問い合わせください</a:t>
              </a:r>
            </a:p>
          </p:txBody>
        </p:sp>
      </p:grpSp>
      <p:grpSp>
        <p:nvGrpSpPr>
          <p:cNvPr id="21" name="グループ化 20">
            <a:extLst>
              <a:ext uri="{FF2B5EF4-FFF2-40B4-BE49-F238E27FC236}">
                <a16:creationId xmlns:a16="http://schemas.microsoft.com/office/drawing/2014/main" id="{99AA7F4C-3385-C7CD-FC05-39FA4B0C1F7F}"/>
              </a:ext>
            </a:extLst>
          </p:cNvPr>
          <p:cNvGrpSpPr/>
          <p:nvPr/>
        </p:nvGrpSpPr>
        <p:grpSpPr>
          <a:xfrm>
            <a:off x="313740" y="9676482"/>
            <a:ext cx="6932194" cy="902106"/>
            <a:chOff x="513182" y="9705632"/>
            <a:chExt cx="6932194" cy="902106"/>
          </a:xfrm>
        </p:grpSpPr>
        <p:grpSp>
          <p:nvGrpSpPr>
            <p:cNvPr id="22" name="グループ化 21">
              <a:extLst>
                <a:ext uri="{FF2B5EF4-FFF2-40B4-BE49-F238E27FC236}">
                  <a16:creationId xmlns:a16="http://schemas.microsoft.com/office/drawing/2014/main" id="{75530CC8-EB1D-2326-D83F-27AD028CC8F6}"/>
                </a:ext>
              </a:extLst>
            </p:cNvPr>
            <p:cNvGrpSpPr/>
            <p:nvPr/>
          </p:nvGrpSpPr>
          <p:grpSpPr>
            <a:xfrm>
              <a:off x="513182" y="9967618"/>
              <a:ext cx="6147728" cy="336938"/>
              <a:chOff x="378813" y="9621078"/>
              <a:chExt cx="6147728" cy="336938"/>
            </a:xfrm>
          </p:grpSpPr>
          <p:pic>
            <p:nvPicPr>
              <p:cNvPr id="27" name="図 1451">
                <a:extLst>
                  <a:ext uri="{FF2B5EF4-FFF2-40B4-BE49-F238E27FC236}">
                    <a16:creationId xmlns:a16="http://schemas.microsoft.com/office/drawing/2014/main" id="{6AA72325-C3A4-024D-81A9-0E756431239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5887" y="975342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7" name="直線コネクタ 36">
                <a:extLst>
                  <a:ext uri="{FF2B5EF4-FFF2-40B4-BE49-F238E27FC236}">
                    <a16:creationId xmlns:a16="http://schemas.microsoft.com/office/drawing/2014/main" id="{094E9FE5-E605-4BAD-2CFB-25BFA399D7A0}"/>
                  </a:ext>
                </a:extLst>
              </p:cNvPr>
              <p:cNvCxnSpPr>
                <a:cxnSpLocks/>
              </p:cNvCxnSpPr>
              <p:nvPr/>
            </p:nvCxnSpPr>
            <p:spPr>
              <a:xfrm>
                <a:off x="378813" y="9621078"/>
                <a:ext cx="61477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3" name="Freeform 51">
              <a:extLst>
                <a:ext uri="{FF2B5EF4-FFF2-40B4-BE49-F238E27FC236}">
                  <a16:creationId xmlns:a16="http://schemas.microsoft.com/office/drawing/2014/main" id="{F99ED387-F4E6-E639-D57A-62A8EB99A263}"/>
                </a:ext>
              </a:extLst>
            </p:cNvPr>
            <p:cNvSpPr>
              <a:spLocks noChangeAspect="1"/>
            </p:cNvSpPr>
            <p:nvPr/>
          </p:nvSpPr>
          <p:spPr>
            <a:xfrm>
              <a:off x="6703351" y="9705632"/>
              <a:ext cx="576000" cy="576000"/>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3"/>
              <a:stretch>
                <a:fillRect/>
              </a:stretch>
            </a:blipFill>
          </p:spPr>
        </p:sp>
        <p:sp>
          <p:nvSpPr>
            <p:cNvPr id="24" name="テキスト ボックス 23">
              <a:extLst>
                <a:ext uri="{FF2B5EF4-FFF2-40B4-BE49-F238E27FC236}">
                  <a16:creationId xmlns:a16="http://schemas.microsoft.com/office/drawing/2014/main" id="{7C4E5E48-5293-BED7-8B35-115B9F98DB2C}"/>
                </a:ext>
              </a:extLst>
            </p:cNvPr>
            <p:cNvSpPr txBox="1"/>
            <p:nvPr/>
          </p:nvSpPr>
          <p:spPr>
            <a:xfrm>
              <a:off x="1379803" y="10073724"/>
              <a:ext cx="5020997" cy="253916"/>
            </a:xfrm>
            <a:prstGeom prst="rect">
              <a:avLst/>
            </a:prstGeom>
            <a:noFill/>
          </p:spPr>
          <p:txBody>
            <a:bodyPr wrap="square" rtlCol="0">
              <a:spAutoFit/>
            </a:bodyPr>
            <a:lstStyle/>
            <a:p>
              <a:r>
                <a:rPr kumimoji="1" lang="ja-JP" altLang="en-US" sz="1050" dirty="0">
                  <a:latin typeface="A-OTF 新ゴ Pro M" panose="020B0500000000000000" pitchFamily="50" charset="-128"/>
                  <a:ea typeface="A-OTF 新ゴ Pro M" panose="020B0500000000000000" pitchFamily="50" charset="-128"/>
                </a:rPr>
                <a:t>アプライド株式会社  広域システム営業部　  </a:t>
              </a:r>
              <a:r>
                <a:rPr kumimoji="1" lang="en-US" altLang="ja-JP" sz="900" dirty="0">
                  <a:latin typeface="A-OTF 新ゴ Pro M" panose="020B0500000000000000" pitchFamily="50" charset="-128"/>
                  <a:ea typeface="A-OTF 新ゴ Pro M" panose="020B0500000000000000" pitchFamily="50" charset="-128"/>
                </a:rPr>
                <a:t>mail : hpc-pro@applied-net.co.jp</a:t>
              </a:r>
            </a:p>
          </p:txBody>
        </p:sp>
        <p:sp>
          <p:nvSpPr>
            <p:cNvPr id="25" name="テキスト ボックス 24">
              <a:extLst>
                <a:ext uri="{FF2B5EF4-FFF2-40B4-BE49-F238E27FC236}">
                  <a16:creationId xmlns:a16="http://schemas.microsoft.com/office/drawing/2014/main" id="{A43C80E8-C36C-D00B-F598-D422E2EF3138}"/>
                </a:ext>
              </a:extLst>
            </p:cNvPr>
            <p:cNvSpPr txBox="1"/>
            <p:nvPr/>
          </p:nvSpPr>
          <p:spPr>
            <a:xfrm>
              <a:off x="515626" y="10299961"/>
              <a:ext cx="3681081"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■関東営業</a:t>
              </a:r>
              <a:r>
                <a:rPr lang="ja-JP" altLang="en-US" sz="700" kern="10" dirty="0">
                  <a:latin typeface="A-OTF 新ゴ Pro M" panose="020B0500000000000000" pitchFamily="50" charset="-128"/>
                  <a:ea typeface="A-OTF 新ゴ Pro M" panose="020B0500000000000000" pitchFamily="50" charset="-128"/>
                </a:rPr>
                <a:t>部</a:t>
              </a:r>
              <a:r>
                <a:rPr lang="zh-TW" altLang="en-US" sz="700" kern="10" dirty="0">
                  <a:latin typeface="A-OTF 新ゴ Pro M" panose="020B0500000000000000" pitchFamily="50" charset="-128"/>
                  <a:ea typeface="A-OTF 新ゴ Pro M" panose="020B0500000000000000" pitchFamily="50" charset="-128"/>
                </a:rPr>
                <a:t>  東京都千代田区神田須田町</a:t>
              </a:r>
              <a:r>
                <a:rPr lang="en-US" altLang="zh-TW" sz="700" kern="10" dirty="0">
                  <a:latin typeface="A-OTF 新ゴ Pro M" panose="020B0500000000000000" pitchFamily="50" charset="-128"/>
                  <a:ea typeface="A-OTF 新ゴ Pro M" panose="020B0500000000000000" pitchFamily="50" charset="-128"/>
                </a:rPr>
                <a:t>1-2-7 8F</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03-5280-9255</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東海営業部  名古屋市西区上名古屋</a:t>
              </a:r>
              <a:r>
                <a:rPr lang="en-US" altLang="zh-TW" sz="700" kern="10" dirty="0">
                  <a:latin typeface="A-OTF 新ゴ Pro M" panose="020B0500000000000000" pitchFamily="50" charset="-128"/>
                  <a:ea typeface="A-OTF 新ゴ Pro M" panose="020B0500000000000000" pitchFamily="50" charset="-128"/>
                </a:rPr>
                <a:t>3-25-28 5F</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052-325-2782</a:t>
              </a:r>
            </a:p>
          </p:txBody>
        </p:sp>
        <p:sp>
          <p:nvSpPr>
            <p:cNvPr id="26" name="テキスト ボックス 25">
              <a:extLst>
                <a:ext uri="{FF2B5EF4-FFF2-40B4-BE49-F238E27FC236}">
                  <a16:creationId xmlns:a16="http://schemas.microsoft.com/office/drawing/2014/main" id="{2B70F5D6-C156-809C-926C-08A9877B87FF}"/>
                </a:ext>
              </a:extLst>
            </p:cNvPr>
            <p:cNvSpPr txBox="1"/>
            <p:nvPr/>
          </p:nvSpPr>
          <p:spPr>
            <a:xfrm>
              <a:off x="4033276" y="10299961"/>
              <a:ext cx="3412100"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■関西営業部   大阪市淀川区西中島</a:t>
              </a:r>
              <a:r>
                <a:rPr lang="en-US" altLang="zh-TW" sz="700" kern="10" dirty="0">
                  <a:latin typeface="A-OTF 新ゴ Pro M" panose="020B0500000000000000" pitchFamily="50" charset="-128"/>
                  <a:ea typeface="A-OTF 新ゴ Pro M" panose="020B0500000000000000" pitchFamily="50" charset="-128"/>
                </a:rPr>
                <a:t>2-14-6 5F</a:t>
              </a:r>
              <a:r>
                <a:rPr lang="zh-TW" altLang="en-US"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06-6838-4123</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九州営業部   福岡市博多区上牟田</a:t>
              </a:r>
              <a:r>
                <a:rPr lang="en-US" altLang="zh-TW" sz="700" kern="10" dirty="0">
                  <a:latin typeface="A-OTF 新ゴ Pro M" panose="020B0500000000000000" pitchFamily="50" charset="-128"/>
                  <a:ea typeface="A-OTF 新ゴ Pro M" panose="020B0500000000000000" pitchFamily="50" charset="-128"/>
                </a:rPr>
                <a:t>1-6-23  </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092-481-7812</a:t>
              </a:r>
            </a:p>
          </p:txBody>
        </p:sp>
      </p:grpSp>
      <p:pic>
        <p:nvPicPr>
          <p:cNvPr id="41" name="図 40">
            <a:extLst>
              <a:ext uri="{FF2B5EF4-FFF2-40B4-BE49-F238E27FC236}">
                <a16:creationId xmlns:a16="http://schemas.microsoft.com/office/drawing/2014/main" id="{7D9C5FB6-293B-1B16-8A0B-5E75FFF6398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925276" y="3768867"/>
            <a:ext cx="961873" cy="450878"/>
          </a:xfrm>
          <a:prstGeom prst="rect">
            <a:avLst/>
          </a:prstGeom>
        </p:spPr>
      </p:pic>
    </p:spTree>
    <p:extLst>
      <p:ext uri="{BB962C8B-B14F-4D97-AF65-F5344CB8AC3E}">
        <p14:creationId xmlns:p14="http://schemas.microsoft.com/office/powerpoint/2010/main" val="3476541399"/>
      </p:ext>
    </p:extLst>
  </p:cSld>
  <p:clrMapOvr>
    <a:masterClrMapping/>
  </p:clrMapOvr>
</p:sld>
</file>

<file path=ppt/theme/theme1.xml><?xml version="1.0" encoding="utf-8"?>
<a:theme xmlns:a="http://schemas.openxmlformats.org/drawingml/2006/main" name="Office Theme">
  <a:themeElements>
    <a:clrScheme name="Office テーマ">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テーマ">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4335</TotalTime>
  <Pages>0</Pages>
  <Words>364</Words>
  <Characters>0</Characters>
  <Application>Microsoft Office PowerPoint</Application>
  <DocSecurity>0</DocSecurity>
  <PresentationFormat>ユーザー設定</PresentationFormat>
  <Lines>0</Lines>
  <Paragraphs>42</Paragraphs>
  <Slides>1</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A-OTF 新ゴ Pro M</vt:lpstr>
      <vt:lpstr>ヒラギノ角ゴ5</vt:lpstr>
      <vt:lpstr>ヒラギノ角ゴ6</vt:lpstr>
      <vt:lpstr>游ゴシック</vt:lpstr>
      <vt:lpstr>Arial</vt:lpstr>
      <vt:lpstr>Calibri</vt:lpstr>
      <vt:lpstr>Calibri Light</vt:lpstr>
      <vt:lpstr>Office Theme</vt:lpstr>
      <vt:lpstr>PowerPoint プレゼンテーション</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Hayashi</dc:creator>
  <cp:lastModifiedBy>圭祐 根尾</cp:lastModifiedBy>
  <cp:revision>1458</cp:revision>
  <cp:lastPrinted>2024-08-03T13:26:58Z</cp:lastPrinted>
  <dcterms:created xsi:type="dcterms:W3CDTF">2015-08-26T04:11:00Z</dcterms:created>
  <dcterms:modified xsi:type="dcterms:W3CDTF">2026-09-05T05:47:59Z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1041-9.1.0.4256</vt:lpwstr>
  </property>
</Properties>
</file>