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4"/>
  </p:notesMasterIdLst>
  <p:sldIdLst>
    <p:sldId id="298" r:id="rId2"/>
    <p:sldId id="299" r:id="rId3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70179"/>
    <a:srgbClr val="CC00CC"/>
    <a:srgbClr val="CC66FF"/>
    <a:srgbClr val="CC0099"/>
    <a:srgbClr val="FFCCFF"/>
    <a:srgbClr val="030129"/>
    <a:srgbClr val="2D2C2F"/>
    <a:srgbClr val="070033"/>
    <a:srgbClr val="660066"/>
    <a:srgbClr val="EC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4660"/>
  </p:normalViewPr>
  <p:slideViewPr>
    <p:cSldViewPr>
      <p:cViewPr>
        <p:scale>
          <a:sx n="75" d="100"/>
          <a:sy n="75" d="100"/>
        </p:scale>
        <p:origin x="2405" y="43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2026/9/7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DA23B4-D408-4470-9C83-439A58815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FBFB5D6-DCAC-4A58-A0B1-5A76258767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4FB0DB-E9B6-4A72-8613-11592A6C3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F625B1-0F4E-4033-8D50-E2F50EC3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F24CD2-AB6D-4FC6-AE05-C68714F1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8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E20746-1F3F-490C-A361-14D68ACAB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5338BA-CF5F-4543-B605-2B82C7394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8594FC-DDB9-45DD-B7A2-7205875C4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5FD257-A2B2-4A33-88DF-F4867822C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AB84AB-07E6-405B-9E0D-EDBFA014B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A9CD8D-24A7-476F-AA99-CC3876150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15BEA5-A107-4E5B-9F67-A99047EDA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12BA35-1B66-451F-BC8B-744D26DD0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E9975B-F3E9-4948-9477-060E259D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5351A9-6F76-44BC-A935-2020F9D01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55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289058-F3EB-4B4E-964E-1897BEDB9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3CBF8A-CA8A-45A1-BFB0-F6ED7ED57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01EDED3-2DBE-430F-AAE6-C4EBE4718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833D2D-02F2-4799-88AD-CD4CB953F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D8782C-F7B2-4361-B0BA-A33D633DD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1D0C90-7A40-496F-95FD-D492759F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3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B48DA4-89A2-49C5-8F91-CB3FA9E6C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F11A55-29C0-49BB-AF37-12AC232A1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1D0A2F-D3D3-4B15-B316-22E88DB55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C140B0D-1370-4E0F-99A7-AA8A7FF811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A979F50-D259-4F86-AD36-8ACEB2EBE5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0FA066C-B2A9-4E2F-8572-C66D3617B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A74C2A3-707F-4F09-BC3F-BC2C03D6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F6DF6AA-4A95-41A0-A3C3-492E9847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63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8A662B-EEB9-444B-A5C6-C7AAB4DD3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D9D4240-2386-49DF-A1EB-EF56F297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F5AF2DE-9262-47A8-824F-4427063B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D0FA338-057E-4FBC-BF9E-540E7A900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9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2324479-8AC7-4940-9E93-1E99BE69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0DE028-D291-4C3E-85BC-DBD6A5D7E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9257195-5281-49AD-B04F-4FD67A16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916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BB0160-07B2-4D80-8D53-4000F5AA7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E5A521-16DC-426F-9197-C692F6D99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63FF268-F356-4756-9C8B-8E04141C2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5B33DA-BEBB-4206-9E53-3DC44D5A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D0DC2D-3F6D-4701-BF10-E1C1DD224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9D5F6B-954C-4A3D-9A6D-F7EFA378E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0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19F7C3-900C-49F0-B311-3C4A869F3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BB71194-7CAD-4901-8FB2-FF389504E4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738BE92-DB11-4DB4-9B36-C4E4A7840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D00648-CF13-47B8-8E2E-7AD11327E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ABCA57-9B5C-4FB7-9CDB-34B3866C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53F478-C1B3-4303-8D03-3EC750796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9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A5E05C-8677-46CF-AF93-19675E521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9A9678-F3B1-4536-84A0-B48FD506D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5B62B8-C82B-4554-8899-FE264050D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F900F5-07D0-4D1B-9884-2C9394FFA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19B26B-549C-462A-92A2-87C029393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27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2857831-862B-4BD3-9621-68C1BA3F3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9980D05-A7F9-4F40-9A47-13C6BBFC1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E18348-C37E-4BFE-8115-4D47DDEE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22A07A-593D-41C6-87D7-080A6F9C9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D4A2EB-6075-4039-B400-BA276E8A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62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3BD64A8-25E9-4A10-ADC3-B348E5087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DD1FE04-7C78-4B34-B9C2-8636BE849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D69AC7-654E-4282-B917-FD8C434DA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2026/9/7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C28857-8080-4CEF-B9E1-477690517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8B5C5F-B137-4210-9F44-2BF9C427E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18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/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png"/><Relationship Id="rId7" Type="http://schemas.openxmlformats.org/officeDocument/2006/relationships/image" Target="../media/image28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9C29CA47-C313-499D-93EB-9C06DECE7AEB}"/>
              </a:ext>
            </a:extLst>
          </p:cNvPr>
          <p:cNvCxnSpPr/>
          <p:nvPr/>
        </p:nvCxnSpPr>
        <p:spPr>
          <a:xfrm>
            <a:off x="482346" y="8350337"/>
            <a:ext cx="666520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73B8532B-9796-4993-BF19-D632BB370DEB}"/>
              </a:ext>
            </a:extLst>
          </p:cNvPr>
          <p:cNvSpPr/>
          <p:nvPr/>
        </p:nvSpPr>
        <p:spPr>
          <a:xfrm>
            <a:off x="447234" y="5685061"/>
            <a:ext cx="6665206" cy="849228"/>
          </a:xfrm>
          <a:prstGeom prst="rect">
            <a:avLst/>
          </a:prstGeom>
          <a:gradFill flip="none" rotWithShape="1">
            <a:gsLst>
              <a:gs pos="0">
                <a:srgbClr val="030129"/>
              </a:gs>
              <a:gs pos="37000">
                <a:srgbClr val="070033"/>
              </a:gs>
              <a:gs pos="72000">
                <a:srgbClr val="270179"/>
              </a:gs>
              <a:gs pos="100000">
                <a:srgbClr val="2D2C2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73ECFB90-0ABA-4E39-9D9A-2F9FE38906A2}"/>
              </a:ext>
            </a:extLst>
          </p:cNvPr>
          <p:cNvSpPr/>
          <p:nvPr/>
        </p:nvSpPr>
        <p:spPr>
          <a:xfrm>
            <a:off x="4163779" y="5416721"/>
            <a:ext cx="1222562" cy="69848"/>
          </a:xfrm>
          <a:prstGeom prst="rect">
            <a:avLst/>
          </a:prstGeom>
          <a:solidFill>
            <a:srgbClr val="ECDF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82A82527-A931-4676-A492-32D23C366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4" y="0"/>
            <a:ext cx="7559675" cy="5039783"/>
          </a:xfrm>
          <a:prstGeom prst="rect">
            <a:avLst/>
          </a:prstGeom>
        </p:spPr>
      </p:pic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44E30C35-19A5-4E54-B17E-AB80DE3593B0}"/>
              </a:ext>
            </a:extLst>
          </p:cNvPr>
          <p:cNvGrpSpPr/>
          <p:nvPr/>
        </p:nvGrpSpPr>
        <p:grpSpPr>
          <a:xfrm>
            <a:off x="467775" y="300576"/>
            <a:ext cx="3073312" cy="4376625"/>
            <a:chOff x="467775" y="300576"/>
            <a:chExt cx="3073312" cy="4376625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0B2CFB4B-75C2-44CB-B1E5-C644D58CE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346" y="3710879"/>
              <a:ext cx="1449483" cy="966322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C1D94A6D-ECB6-4182-AC10-B966B3133C68}"/>
                </a:ext>
              </a:extLst>
            </p:cNvPr>
            <p:cNvGrpSpPr/>
            <p:nvPr/>
          </p:nvGrpSpPr>
          <p:grpSpPr>
            <a:xfrm>
              <a:off x="467775" y="300576"/>
              <a:ext cx="3073312" cy="3262200"/>
              <a:chOff x="1474853" y="587085"/>
              <a:chExt cx="4362420" cy="4630538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44D8C9E1-6EB4-489C-B921-484EA7B7DD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4853" y="2216542"/>
                <a:ext cx="2057436" cy="1371624"/>
              </a:xfrm>
              <a:prstGeom prst="rect">
                <a:avLst/>
              </a:prstGeom>
              <a:effectLst>
                <a:glow rad="101600">
                  <a:schemeClr val="bg1">
                    <a:alpha val="60000"/>
                  </a:schemeClr>
                </a:glow>
              </a:effectLst>
            </p:spPr>
          </p:pic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8D81DBAD-F96F-4F84-8B7C-9D11AB3597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9837" y="3845999"/>
                <a:ext cx="2057436" cy="1371624"/>
              </a:xfrm>
              <a:prstGeom prst="rect">
                <a:avLst/>
              </a:prstGeom>
              <a:effectLst>
                <a:glow rad="101600">
                  <a:schemeClr val="bg1">
                    <a:alpha val="60000"/>
                  </a:schemeClr>
                </a:glow>
              </a:effectLst>
            </p:spPr>
          </p:pic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07977059-DA92-4310-AED1-070BBEE05D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5536" y="3845999"/>
                <a:ext cx="2057436" cy="1371624"/>
              </a:xfrm>
              <a:prstGeom prst="rect">
                <a:avLst/>
              </a:prstGeom>
              <a:effectLst>
                <a:glow rad="101600">
                  <a:schemeClr val="bg1">
                    <a:alpha val="60000"/>
                  </a:schemeClr>
                </a:glow>
              </a:effectLst>
            </p:spPr>
          </p:pic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4E24B0D0-5FF3-4ED5-A224-90613B18D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4853" y="587085"/>
                <a:ext cx="2057436" cy="1371624"/>
              </a:xfrm>
              <a:prstGeom prst="rect">
                <a:avLst/>
              </a:prstGeom>
              <a:effectLst>
                <a:glow rad="101600">
                  <a:schemeClr val="bg1">
                    <a:alpha val="60000"/>
                  </a:schemeClr>
                </a:glow>
              </a:effectLst>
            </p:spPr>
          </p:pic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79527449-DE47-4C61-B80A-D94462824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9837" y="2216542"/>
                <a:ext cx="2057436" cy="1371624"/>
              </a:xfrm>
              <a:prstGeom prst="rect">
                <a:avLst/>
              </a:prstGeom>
              <a:effectLst>
                <a:glow rad="101600">
                  <a:schemeClr val="bg1">
                    <a:alpha val="60000"/>
                  </a:schemeClr>
                </a:glow>
              </a:effectLst>
            </p:spPr>
          </p:pic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AF30EC7F-DBA1-467E-B8F3-F12D4682EE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9837" y="587085"/>
                <a:ext cx="2057436" cy="1371624"/>
              </a:xfrm>
              <a:prstGeom prst="rect">
                <a:avLst/>
              </a:prstGeom>
              <a:effectLst>
                <a:glow rad="101600">
                  <a:schemeClr val="bg1">
                    <a:alpha val="60000"/>
                  </a:schemeClr>
                </a:glow>
              </a:effectLst>
            </p:spPr>
          </p:pic>
        </p:grp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FB457BA0-F02A-4B02-9A49-6F1396C97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1629" y="3710879"/>
              <a:ext cx="1449458" cy="966305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89ED6AE-800C-48E4-B4B9-ABAAFED1F830}"/>
              </a:ext>
            </a:extLst>
          </p:cNvPr>
          <p:cNvSpPr txBox="1"/>
          <p:nvPr/>
        </p:nvSpPr>
        <p:spPr>
          <a:xfrm>
            <a:off x="3984586" y="1031594"/>
            <a:ext cx="321300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外観検査・画像処理向け</a:t>
            </a:r>
            <a:endParaRPr lang="en-US" altLang="ja-JP" sz="2000" b="1" dirty="0"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F81895A-AE78-4DF5-9FF8-6012D72B4ED1}"/>
              </a:ext>
            </a:extLst>
          </p:cNvPr>
          <p:cNvSpPr txBox="1"/>
          <p:nvPr/>
        </p:nvSpPr>
        <p:spPr>
          <a:xfrm>
            <a:off x="3954844" y="1427701"/>
            <a:ext cx="321300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マシンビジョン</a:t>
            </a:r>
            <a:endParaRPr lang="en-US" altLang="ja-JP" sz="3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04FD29D8-DD36-477B-96E2-0BA11C568EBA}"/>
              </a:ext>
            </a:extLst>
          </p:cNvPr>
          <p:cNvSpPr/>
          <p:nvPr/>
        </p:nvSpPr>
        <p:spPr>
          <a:xfrm>
            <a:off x="4897405" y="237460"/>
            <a:ext cx="2681154" cy="288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BEC5BA0-A01A-4192-946B-124F1138BD7B}"/>
              </a:ext>
            </a:extLst>
          </p:cNvPr>
          <p:cNvSpPr txBox="1"/>
          <p:nvPr/>
        </p:nvSpPr>
        <p:spPr>
          <a:xfrm>
            <a:off x="4967253" y="256414"/>
            <a:ext cx="240176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特定用途向け産業用</a:t>
            </a:r>
            <a:r>
              <a:rPr kumimoji="1" lang="en-US" altLang="ja-JP" sz="12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r>
              <a:rPr kumimoji="1" lang="ja-JP" altLang="en-US" sz="12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のご案内</a:t>
            </a:r>
            <a:endParaRPr lang="en-US" altLang="ja-JP" sz="1200" b="1" dirty="0">
              <a:solidFill>
                <a:sysClr val="windowText" lastClr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C9626A60-21F7-445E-98B1-D3EE31839B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628" y="3194596"/>
            <a:ext cx="3150701" cy="153439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6E4DD27-7778-4C87-8722-B8AC5F3849A4}"/>
              </a:ext>
            </a:extLst>
          </p:cNvPr>
          <p:cNvSpPr txBox="1"/>
          <p:nvPr/>
        </p:nvSpPr>
        <p:spPr>
          <a:xfrm>
            <a:off x="3934544" y="1937416"/>
            <a:ext cx="321300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向け産業用</a:t>
            </a:r>
            <a:r>
              <a:rPr lang="en-US" altLang="ja-JP" sz="3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29A49329-0FD3-44C9-A99C-7853EBDD5F4D}"/>
              </a:ext>
            </a:extLst>
          </p:cNvPr>
          <p:cNvSpPr/>
          <p:nvPr/>
        </p:nvSpPr>
        <p:spPr>
          <a:xfrm>
            <a:off x="4129077" y="2522191"/>
            <a:ext cx="3018475" cy="505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C12002E-BC90-4E1B-A1AE-FAEB93C50210}"/>
              </a:ext>
            </a:extLst>
          </p:cNvPr>
          <p:cNvSpPr txBox="1"/>
          <p:nvPr/>
        </p:nvSpPr>
        <p:spPr>
          <a:xfrm>
            <a:off x="4163779" y="2551382"/>
            <a:ext cx="291355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ご利用環境に合わせた最適な構成にて</a:t>
            </a:r>
            <a:endParaRPr kumimoji="1" lang="en-US" altLang="ja-JP" sz="1100" b="1" dirty="0">
              <a:solidFill>
                <a:sysClr val="windowText" lastClr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ja-JP" altLang="en-US" sz="11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産業用</a:t>
            </a:r>
            <a:r>
              <a:rPr kumimoji="1" lang="en-US" altLang="ja-JP" sz="11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r>
              <a:rPr lang="ja-JP" altLang="en-US" sz="11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の受注生産を承ることができます。</a:t>
            </a:r>
            <a:endParaRPr lang="en-US" altLang="ja-JP" sz="1100" b="1" dirty="0">
              <a:solidFill>
                <a:sysClr val="windowText" lastClr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FD464BB-DDD2-440F-A5A8-310561824E1A}"/>
              </a:ext>
            </a:extLst>
          </p:cNvPr>
          <p:cNvSpPr txBox="1"/>
          <p:nvPr/>
        </p:nvSpPr>
        <p:spPr>
          <a:xfrm>
            <a:off x="846221" y="5226733"/>
            <a:ext cx="593708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マシンビジョン向け産業用</a:t>
            </a:r>
            <a:r>
              <a:rPr kumimoji="1" lang="en-US" altLang="ja-JP" sz="16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r>
              <a:rPr kumimoji="1" lang="ja-JP" altLang="en-US" sz="16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は、マザーボードが違います、</a:t>
            </a:r>
            <a:endParaRPr lang="en-US" altLang="ja-JP" sz="1600" b="1" dirty="0">
              <a:solidFill>
                <a:sysClr val="windowText" lastClr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6F4E57F9-8039-4BE6-B55B-EFE619DDD7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01"/>
          <a:stretch/>
        </p:blipFill>
        <p:spPr>
          <a:xfrm>
            <a:off x="18884" y="10203032"/>
            <a:ext cx="7559675" cy="488781"/>
          </a:xfrm>
          <a:prstGeom prst="rect">
            <a:avLst/>
          </a:prstGeom>
        </p:spPr>
      </p:pic>
      <p:pic>
        <p:nvPicPr>
          <p:cNvPr id="83" name="図 82">
            <a:extLst>
              <a:ext uri="{FF2B5EF4-FFF2-40B4-BE49-F238E27FC236}">
                <a16:creationId xmlns:a16="http://schemas.microsoft.com/office/drawing/2014/main" id="{9708B8BF-F0C0-4191-BECD-36672CD340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7" y="5838696"/>
            <a:ext cx="1140914" cy="1361838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60E39A5E-CC0A-46A6-B71C-9A35E00856C2}"/>
              </a:ext>
            </a:extLst>
          </p:cNvPr>
          <p:cNvSpPr txBox="1"/>
          <p:nvPr/>
        </p:nvSpPr>
        <p:spPr>
          <a:xfrm>
            <a:off x="3814761" y="5778850"/>
            <a:ext cx="303838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産業向けマザーボード</a:t>
            </a:r>
            <a:endParaRPr kumimoji="1" lang="en-US" altLang="ja-JP" sz="2000" b="1" dirty="0">
              <a:solidFill>
                <a:schemeClr val="bg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lang="ja-JP" altLang="en-US" sz="2000" b="1" dirty="0">
                <a:solidFill>
                  <a:schemeClr val="bg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</a:t>
            </a:r>
            <a:endParaRPr lang="en-US" altLang="ja-JP" sz="2000" b="1" dirty="0">
              <a:solidFill>
                <a:schemeClr val="bg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6616ED0-CD37-42EE-9F9C-FF8159372576}"/>
              </a:ext>
            </a:extLst>
          </p:cNvPr>
          <p:cNvSpPr txBox="1"/>
          <p:nvPr/>
        </p:nvSpPr>
        <p:spPr>
          <a:xfrm>
            <a:off x="3541087" y="6759761"/>
            <a:ext cx="1530284" cy="186531"/>
          </a:xfrm>
          <a:custGeom>
            <a:avLst/>
            <a:gdLst/>
            <a:ahLst/>
            <a:cxnLst/>
            <a:rect l="l" t="t" r="r" b="b"/>
            <a:pathLst>
              <a:path w="4735841" h="577267">
                <a:moveTo>
                  <a:pt x="993609" y="298586"/>
                </a:moveTo>
                <a:lnTo>
                  <a:pt x="974289" y="517550"/>
                </a:lnTo>
                <a:lnTo>
                  <a:pt x="1233064" y="517550"/>
                </a:lnTo>
                <a:lnTo>
                  <a:pt x="1252384" y="298586"/>
                </a:lnTo>
                <a:close/>
                <a:moveTo>
                  <a:pt x="1858659" y="238869"/>
                </a:moveTo>
                <a:lnTo>
                  <a:pt x="1866621" y="238869"/>
                </a:lnTo>
                <a:lnTo>
                  <a:pt x="2065679" y="238869"/>
                </a:lnTo>
                <a:lnTo>
                  <a:pt x="2324454" y="238869"/>
                </a:lnTo>
                <a:lnTo>
                  <a:pt x="2526497" y="238869"/>
                </a:lnTo>
                <a:lnTo>
                  <a:pt x="2531473" y="238869"/>
                </a:lnTo>
                <a:lnTo>
                  <a:pt x="2501615" y="577267"/>
                </a:lnTo>
                <a:lnTo>
                  <a:pt x="2294595" y="577267"/>
                </a:lnTo>
                <a:lnTo>
                  <a:pt x="2319184" y="298586"/>
                </a:lnTo>
                <a:lnTo>
                  <a:pt x="2060409" y="298586"/>
                </a:lnTo>
                <a:lnTo>
                  <a:pt x="2035820" y="577267"/>
                </a:lnTo>
                <a:lnTo>
                  <a:pt x="1828800" y="577267"/>
                </a:lnTo>
                <a:close/>
                <a:moveTo>
                  <a:pt x="1569783" y="238869"/>
                </a:moveTo>
                <a:lnTo>
                  <a:pt x="1776803" y="238869"/>
                </a:lnTo>
                <a:lnTo>
                  <a:pt x="1747940" y="577267"/>
                </a:lnTo>
                <a:lnTo>
                  <a:pt x="1540920" y="577267"/>
                </a:lnTo>
                <a:close/>
                <a:moveTo>
                  <a:pt x="791859" y="238869"/>
                </a:moveTo>
                <a:lnTo>
                  <a:pt x="799821" y="238869"/>
                </a:lnTo>
                <a:lnTo>
                  <a:pt x="998879" y="238869"/>
                </a:lnTo>
                <a:lnTo>
                  <a:pt x="1257653" y="238869"/>
                </a:lnTo>
                <a:lnTo>
                  <a:pt x="1459697" y="238869"/>
                </a:lnTo>
                <a:lnTo>
                  <a:pt x="1464673" y="238869"/>
                </a:lnTo>
                <a:lnTo>
                  <a:pt x="1434815" y="577267"/>
                </a:lnTo>
                <a:lnTo>
                  <a:pt x="1422871" y="577267"/>
                </a:lnTo>
                <a:lnTo>
                  <a:pt x="1227795" y="577267"/>
                </a:lnTo>
                <a:lnTo>
                  <a:pt x="969020" y="577267"/>
                </a:lnTo>
                <a:lnTo>
                  <a:pt x="762000" y="577267"/>
                </a:lnTo>
                <a:close/>
                <a:moveTo>
                  <a:pt x="2680376" y="88580"/>
                </a:moveTo>
                <a:lnTo>
                  <a:pt x="2887396" y="88580"/>
                </a:lnTo>
                <a:lnTo>
                  <a:pt x="2874540" y="238869"/>
                </a:lnTo>
                <a:lnTo>
                  <a:pt x="2989911" y="238869"/>
                </a:lnTo>
                <a:lnTo>
                  <a:pt x="2984934" y="298586"/>
                </a:lnTo>
                <a:lnTo>
                  <a:pt x="2869432" y="298586"/>
                </a:lnTo>
                <a:lnTo>
                  <a:pt x="2850702" y="517550"/>
                </a:lnTo>
                <a:lnTo>
                  <a:pt x="2966024" y="517550"/>
                </a:lnTo>
                <a:lnTo>
                  <a:pt x="2961047" y="577267"/>
                </a:lnTo>
                <a:lnTo>
                  <a:pt x="2845594" y="577267"/>
                </a:lnTo>
                <a:lnTo>
                  <a:pt x="2656489" y="577267"/>
                </a:lnTo>
                <a:lnTo>
                  <a:pt x="2638574" y="577267"/>
                </a:lnTo>
                <a:lnTo>
                  <a:pt x="2662412" y="298586"/>
                </a:lnTo>
                <a:lnTo>
                  <a:pt x="2614687" y="298586"/>
                </a:lnTo>
                <a:lnTo>
                  <a:pt x="2620659" y="238869"/>
                </a:lnTo>
                <a:lnTo>
                  <a:pt x="2667520" y="238869"/>
                </a:lnTo>
                <a:close/>
                <a:moveTo>
                  <a:pt x="3737777" y="60712"/>
                </a:moveTo>
                <a:lnTo>
                  <a:pt x="3698327" y="517550"/>
                </a:lnTo>
                <a:lnTo>
                  <a:pt x="3957102" y="517550"/>
                </a:lnTo>
                <a:lnTo>
                  <a:pt x="3996552" y="60712"/>
                </a:lnTo>
                <a:close/>
                <a:moveTo>
                  <a:pt x="251627" y="60712"/>
                </a:moveTo>
                <a:lnTo>
                  <a:pt x="236243" y="238869"/>
                </a:lnTo>
                <a:lnTo>
                  <a:pt x="494874" y="238869"/>
                </a:lnTo>
                <a:lnTo>
                  <a:pt x="510366" y="60712"/>
                </a:lnTo>
                <a:close/>
                <a:moveTo>
                  <a:pt x="4422326" y="995"/>
                </a:moveTo>
                <a:lnTo>
                  <a:pt x="4528821" y="995"/>
                </a:lnTo>
                <a:lnTo>
                  <a:pt x="4730865" y="995"/>
                </a:lnTo>
                <a:lnTo>
                  <a:pt x="4735841" y="995"/>
                </a:lnTo>
                <a:lnTo>
                  <a:pt x="4686077" y="577267"/>
                </a:lnTo>
                <a:lnTo>
                  <a:pt x="4479057" y="577267"/>
                </a:lnTo>
                <a:lnTo>
                  <a:pt x="4523664" y="60712"/>
                </a:lnTo>
                <a:lnTo>
                  <a:pt x="4417349" y="60712"/>
                </a:lnTo>
                <a:close/>
                <a:moveTo>
                  <a:pt x="3535914" y="995"/>
                </a:moveTo>
                <a:lnTo>
                  <a:pt x="3544872" y="995"/>
                </a:lnTo>
                <a:lnTo>
                  <a:pt x="3742934" y="995"/>
                </a:lnTo>
                <a:lnTo>
                  <a:pt x="4001709" y="995"/>
                </a:lnTo>
                <a:lnTo>
                  <a:pt x="4203753" y="995"/>
                </a:lnTo>
                <a:lnTo>
                  <a:pt x="4208729" y="995"/>
                </a:lnTo>
                <a:lnTo>
                  <a:pt x="4158965" y="577267"/>
                </a:lnTo>
                <a:lnTo>
                  <a:pt x="4146026" y="577267"/>
                </a:lnTo>
                <a:lnTo>
                  <a:pt x="3951945" y="577267"/>
                </a:lnTo>
                <a:lnTo>
                  <a:pt x="3693170" y="577267"/>
                </a:lnTo>
                <a:lnTo>
                  <a:pt x="3486150" y="577267"/>
                </a:lnTo>
                <a:close/>
                <a:moveTo>
                  <a:pt x="49764" y="995"/>
                </a:moveTo>
                <a:lnTo>
                  <a:pt x="65689" y="995"/>
                </a:lnTo>
                <a:lnTo>
                  <a:pt x="256784" y="995"/>
                </a:lnTo>
                <a:lnTo>
                  <a:pt x="515559" y="995"/>
                </a:lnTo>
                <a:lnTo>
                  <a:pt x="707650" y="995"/>
                </a:lnTo>
                <a:lnTo>
                  <a:pt x="722579" y="995"/>
                </a:lnTo>
                <a:lnTo>
                  <a:pt x="696702" y="298586"/>
                </a:lnTo>
                <a:lnTo>
                  <a:pt x="682768" y="298586"/>
                </a:lnTo>
                <a:lnTo>
                  <a:pt x="489682" y="298586"/>
                </a:lnTo>
                <a:lnTo>
                  <a:pt x="231086" y="298586"/>
                </a:lnTo>
                <a:lnTo>
                  <a:pt x="207020" y="577267"/>
                </a:lnTo>
                <a:lnTo>
                  <a:pt x="0" y="577267"/>
                </a:lnTo>
                <a:close/>
                <a:moveTo>
                  <a:pt x="1589689" y="0"/>
                </a:moveTo>
                <a:lnTo>
                  <a:pt x="1796709" y="0"/>
                </a:lnTo>
                <a:lnTo>
                  <a:pt x="1788747" y="95547"/>
                </a:lnTo>
                <a:lnTo>
                  <a:pt x="1581727" y="95547"/>
                </a:lnTo>
                <a:close/>
              </a:path>
            </a:pathLst>
          </a:custGeom>
          <a:solidFill>
            <a:srgbClr val="030129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ja-JP" sz="8000" spc="-300" dirty="0">
              <a:solidFill>
                <a:schemeClr val="bg1"/>
              </a:solidFill>
              <a:latin typeface="851ゴチカクット" panose="02000600000000000000" pitchFamily="2" charset="-128"/>
              <a:ea typeface="851ゴチカクット" panose="02000600000000000000" pitchFamily="2" charset="-128"/>
              <a:cs typeface="Segoe UI" panose="020B0502040204020203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F56A2A69-D858-42D1-B38A-10CBFC130EA3}"/>
              </a:ext>
            </a:extLst>
          </p:cNvPr>
          <p:cNvSpPr txBox="1"/>
          <p:nvPr/>
        </p:nvSpPr>
        <p:spPr>
          <a:xfrm>
            <a:off x="916069" y="8801308"/>
            <a:ext cx="1606504" cy="186531"/>
          </a:xfrm>
          <a:custGeom>
            <a:avLst/>
            <a:gdLst/>
            <a:ahLst/>
            <a:cxnLst/>
            <a:rect l="l" t="t" r="r" b="b"/>
            <a:pathLst>
              <a:path w="4971725" h="577267">
                <a:moveTo>
                  <a:pt x="993609" y="298586"/>
                </a:moveTo>
                <a:lnTo>
                  <a:pt x="974289" y="517550"/>
                </a:lnTo>
                <a:lnTo>
                  <a:pt x="1233064" y="517550"/>
                </a:lnTo>
                <a:lnTo>
                  <a:pt x="1252384" y="298586"/>
                </a:lnTo>
                <a:close/>
                <a:moveTo>
                  <a:pt x="1858659" y="238869"/>
                </a:moveTo>
                <a:lnTo>
                  <a:pt x="1866621" y="238869"/>
                </a:lnTo>
                <a:lnTo>
                  <a:pt x="2065679" y="238869"/>
                </a:lnTo>
                <a:lnTo>
                  <a:pt x="2324454" y="238869"/>
                </a:lnTo>
                <a:lnTo>
                  <a:pt x="2526497" y="238869"/>
                </a:lnTo>
                <a:lnTo>
                  <a:pt x="2531473" y="238869"/>
                </a:lnTo>
                <a:lnTo>
                  <a:pt x="2501615" y="577267"/>
                </a:lnTo>
                <a:lnTo>
                  <a:pt x="2294595" y="577267"/>
                </a:lnTo>
                <a:lnTo>
                  <a:pt x="2319184" y="298586"/>
                </a:lnTo>
                <a:lnTo>
                  <a:pt x="2060409" y="298586"/>
                </a:lnTo>
                <a:lnTo>
                  <a:pt x="2035820" y="577267"/>
                </a:lnTo>
                <a:lnTo>
                  <a:pt x="1828800" y="577267"/>
                </a:lnTo>
                <a:close/>
                <a:moveTo>
                  <a:pt x="1569783" y="238869"/>
                </a:moveTo>
                <a:lnTo>
                  <a:pt x="1776803" y="238869"/>
                </a:lnTo>
                <a:lnTo>
                  <a:pt x="1747940" y="577267"/>
                </a:lnTo>
                <a:lnTo>
                  <a:pt x="1540920" y="577267"/>
                </a:lnTo>
                <a:close/>
                <a:moveTo>
                  <a:pt x="791859" y="238869"/>
                </a:moveTo>
                <a:lnTo>
                  <a:pt x="799821" y="238869"/>
                </a:lnTo>
                <a:lnTo>
                  <a:pt x="998879" y="238869"/>
                </a:lnTo>
                <a:lnTo>
                  <a:pt x="1257653" y="238869"/>
                </a:lnTo>
                <a:lnTo>
                  <a:pt x="1459697" y="238869"/>
                </a:lnTo>
                <a:lnTo>
                  <a:pt x="1464673" y="238869"/>
                </a:lnTo>
                <a:lnTo>
                  <a:pt x="1434815" y="577267"/>
                </a:lnTo>
                <a:lnTo>
                  <a:pt x="1422871" y="577267"/>
                </a:lnTo>
                <a:lnTo>
                  <a:pt x="1227795" y="577267"/>
                </a:lnTo>
                <a:lnTo>
                  <a:pt x="969020" y="577267"/>
                </a:lnTo>
                <a:lnTo>
                  <a:pt x="762000" y="577267"/>
                </a:lnTo>
                <a:close/>
                <a:moveTo>
                  <a:pt x="2680376" y="88580"/>
                </a:moveTo>
                <a:lnTo>
                  <a:pt x="2887396" y="88580"/>
                </a:lnTo>
                <a:lnTo>
                  <a:pt x="2874540" y="238869"/>
                </a:lnTo>
                <a:lnTo>
                  <a:pt x="2989911" y="238869"/>
                </a:lnTo>
                <a:lnTo>
                  <a:pt x="2984934" y="298586"/>
                </a:lnTo>
                <a:lnTo>
                  <a:pt x="2869432" y="298586"/>
                </a:lnTo>
                <a:lnTo>
                  <a:pt x="2850702" y="517550"/>
                </a:lnTo>
                <a:lnTo>
                  <a:pt x="2966024" y="517550"/>
                </a:lnTo>
                <a:lnTo>
                  <a:pt x="2961047" y="577267"/>
                </a:lnTo>
                <a:lnTo>
                  <a:pt x="2845594" y="577267"/>
                </a:lnTo>
                <a:lnTo>
                  <a:pt x="2656489" y="577267"/>
                </a:lnTo>
                <a:lnTo>
                  <a:pt x="2638574" y="577267"/>
                </a:lnTo>
                <a:lnTo>
                  <a:pt x="2662412" y="298586"/>
                </a:lnTo>
                <a:lnTo>
                  <a:pt x="2614687" y="298586"/>
                </a:lnTo>
                <a:lnTo>
                  <a:pt x="2620659" y="238869"/>
                </a:lnTo>
                <a:lnTo>
                  <a:pt x="2667520" y="238869"/>
                </a:lnTo>
                <a:close/>
                <a:moveTo>
                  <a:pt x="3737777" y="60712"/>
                </a:moveTo>
                <a:lnTo>
                  <a:pt x="3698327" y="517550"/>
                </a:lnTo>
                <a:lnTo>
                  <a:pt x="3957102" y="517550"/>
                </a:lnTo>
                <a:lnTo>
                  <a:pt x="3996552" y="60712"/>
                </a:lnTo>
                <a:close/>
                <a:moveTo>
                  <a:pt x="251627" y="60712"/>
                </a:moveTo>
                <a:lnTo>
                  <a:pt x="236243" y="238869"/>
                </a:lnTo>
                <a:lnTo>
                  <a:pt x="494874" y="238869"/>
                </a:lnTo>
                <a:lnTo>
                  <a:pt x="510366" y="60712"/>
                </a:lnTo>
                <a:close/>
                <a:moveTo>
                  <a:pt x="4297914" y="995"/>
                </a:moveTo>
                <a:lnTo>
                  <a:pt x="4764705" y="995"/>
                </a:lnTo>
                <a:lnTo>
                  <a:pt x="4966748" y="995"/>
                </a:lnTo>
                <a:lnTo>
                  <a:pt x="4971725" y="995"/>
                </a:lnTo>
                <a:lnTo>
                  <a:pt x="4944851" y="298586"/>
                </a:lnTo>
                <a:lnTo>
                  <a:pt x="4737832" y="298586"/>
                </a:lnTo>
                <a:lnTo>
                  <a:pt x="4479759" y="298586"/>
                </a:lnTo>
                <a:lnTo>
                  <a:pt x="4460439" y="517550"/>
                </a:lnTo>
                <a:lnTo>
                  <a:pt x="4924945" y="517550"/>
                </a:lnTo>
                <a:lnTo>
                  <a:pt x="4919969" y="577267"/>
                </a:lnTo>
                <a:lnTo>
                  <a:pt x="4455170" y="577267"/>
                </a:lnTo>
                <a:lnTo>
                  <a:pt x="4248150" y="577267"/>
                </a:lnTo>
                <a:lnTo>
                  <a:pt x="4278009" y="238869"/>
                </a:lnTo>
                <a:lnTo>
                  <a:pt x="4485029" y="238869"/>
                </a:lnTo>
                <a:lnTo>
                  <a:pt x="4743224" y="238869"/>
                </a:lnTo>
                <a:lnTo>
                  <a:pt x="4759312" y="60712"/>
                </a:lnTo>
                <a:lnTo>
                  <a:pt x="4292938" y="60712"/>
                </a:lnTo>
                <a:close/>
                <a:moveTo>
                  <a:pt x="3535914" y="995"/>
                </a:moveTo>
                <a:lnTo>
                  <a:pt x="3544872" y="995"/>
                </a:lnTo>
                <a:lnTo>
                  <a:pt x="3742934" y="995"/>
                </a:lnTo>
                <a:lnTo>
                  <a:pt x="4001709" y="995"/>
                </a:lnTo>
                <a:lnTo>
                  <a:pt x="4203753" y="995"/>
                </a:lnTo>
                <a:lnTo>
                  <a:pt x="4208729" y="995"/>
                </a:lnTo>
                <a:lnTo>
                  <a:pt x="4158965" y="577267"/>
                </a:lnTo>
                <a:lnTo>
                  <a:pt x="4146026" y="577267"/>
                </a:lnTo>
                <a:lnTo>
                  <a:pt x="3951945" y="577267"/>
                </a:lnTo>
                <a:lnTo>
                  <a:pt x="3693170" y="577267"/>
                </a:lnTo>
                <a:lnTo>
                  <a:pt x="3486150" y="577267"/>
                </a:lnTo>
                <a:close/>
                <a:moveTo>
                  <a:pt x="49764" y="995"/>
                </a:moveTo>
                <a:lnTo>
                  <a:pt x="65689" y="995"/>
                </a:lnTo>
                <a:lnTo>
                  <a:pt x="256784" y="995"/>
                </a:lnTo>
                <a:lnTo>
                  <a:pt x="515559" y="995"/>
                </a:lnTo>
                <a:lnTo>
                  <a:pt x="707650" y="995"/>
                </a:lnTo>
                <a:lnTo>
                  <a:pt x="722579" y="995"/>
                </a:lnTo>
                <a:lnTo>
                  <a:pt x="696702" y="298586"/>
                </a:lnTo>
                <a:lnTo>
                  <a:pt x="682768" y="298586"/>
                </a:lnTo>
                <a:lnTo>
                  <a:pt x="489682" y="298586"/>
                </a:lnTo>
                <a:lnTo>
                  <a:pt x="231086" y="298586"/>
                </a:lnTo>
                <a:lnTo>
                  <a:pt x="207020" y="577267"/>
                </a:lnTo>
                <a:lnTo>
                  <a:pt x="0" y="577267"/>
                </a:lnTo>
                <a:close/>
                <a:moveTo>
                  <a:pt x="1589689" y="0"/>
                </a:moveTo>
                <a:lnTo>
                  <a:pt x="1796709" y="0"/>
                </a:lnTo>
                <a:lnTo>
                  <a:pt x="1788747" y="95547"/>
                </a:lnTo>
                <a:lnTo>
                  <a:pt x="1581727" y="95547"/>
                </a:lnTo>
                <a:close/>
              </a:path>
            </a:pathLst>
          </a:custGeom>
          <a:solidFill>
            <a:srgbClr val="030129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ja-JP" sz="8000" spc="-300" dirty="0">
              <a:solidFill>
                <a:schemeClr val="bg1"/>
              </a:solidFill>
              <a:latin typeface="851ゴチカクット" panose="02000600000000000000" pitchFamily="2" charset="-128"/>
              <a:ea typeface="851ゴチカクット" panose="02000600000000000000" pitchFamily="2" charset="-128"/>
              <a:cs typeface="Segoe UI" panose="020B0502040204020203" pitchFamily="34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7A23FED8-5C39-4E83-9051-AA1572EB299C}"/>
              </a:ext>
            </a:extLst>
          </p:cNvPr>
          <p:cNvSpPr txBox="1"/>
          <p:nvPr/>
        </p:nvSpPr>
        <p:spPr>
          <a:xfrm>
            <a:off x="3378211" y="7093613"/>
            <a:ext cx="3614634" cy="12772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計測機器との接続に必須の</a:t>
            </a:r>
            <a:r>
              <a:rPr kumimoji="1" lang="en-US" altLang="ja-JP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COM</a:t>
            </a:r>
            <a:r>
              <a:rPr kumimoji="1" lang="ja-JP" altLang="en-US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ポートはもちろんのこと、最新の</a:t>
            </a:r>
            <a:r>
              <a:rPr kumimoji="1" lang="en-US" altLang="ja-JP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PCI Express </a:t>
            </a:r>
            <a:r>
              <a:rPr kumimoji="1" lang="ja-JP" altLang="en-US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スロットや</a:t>
            </a:r>
            <a:r>
              <a:rPr kumimoji="1" lang="en-US" altLang="ja-JP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2.5G </a:t>
            </a:r>
            <a:r>
              <a:rPr kumimoji="1" lang="ja-JP" altLang="en-US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ネットワーク・ポートなど、豊富な </a:t>
            </a:r>
            <a:r>
              <a:rPr kumimoji="1" lang="en-US" altLang="ja-JP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I/O </a:t>
            </a:r>
            <a:r>
              <a:rPr kumimoji="1" lang="ja-JP" altLang="en-US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を備えています。</a:t>
            </a:r>
          </a:p>
          <a:p>
            <a:r>
              <a:rPr kumimoji="1" lang="ja-JP" altLang="en-US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また、各種拡張ボードに対応可能な拡張スロットを備えており、画像処理、医療機器、流通機器およびその他産業</a:t>
            </a:r>
            <a:r>
              <a:rPr kumimoji="1" lang="en-US" altLang="ja-JP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IoT</a:t>
            </a:r>
            <a:r>
              <a:rPr kumimoji="1" lang="ja-JP" altLang="en-US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関連アプリケーションに最適な</a:t>
            </a:r>
            <a:r>
              <a:rPr lang="ja-JP" altLang="en-US" sz="11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エンベデッド用マザーボードを採用しております。</a:t>
            </a:r>
            <a:endParaRPr lang="en-US" altLang="ja-JP" sz="1100" b="1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56F6800-6DA4-4375-965A-8DA5D2309413}"/>
              </a:ext>
            </a:extLst>
          </p:cNvPr>
          <p:cNvSpPr txBox="1"/>
          <p:nvPr/>
        </p:nvSpPr>
        <p:spPr>
          <a:xfrm>
            <a:off x="5246645" y="6683148"/>
            <a:ext cx="168015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幅広い拡張性</a:t>
            </a:r>
            <a:endParaRPr lang="en-US" altLang="ja-JP" sz="1600" b="1" dirty="0">
              <a:solidFill>
                <a:sysClr val="windowText" lastClr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B1609A49-6432-418D-85A2-27AB27D21378}"/>
              </a:ext>
            </a:extLst>
          </p:cNvPr>
          <p:cNvSpPr txBox="1"/>
          <p:nvPr/>
        </p:nvSpPr>
        <p:spPr>
          <a:xfrm>
            <a:off x="2816414" y="8736438"/>
            <a:ext cx="426578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ハイエンド</a:t>
            </a:r>
            <a:r>
              <a:rPr kumimoji="1" lang="en-US" altLang="ja-JP" sz="16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GPU</a:t>
            </a:r>
            <a:r>
              <a:rPr kumimoji="1" lang="ja-JP" altLang="en-US" sz="16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＋画像入力ボード搭載可能</a:t>
            </a:r>
            <a:endParaRPr lang="en-US" altLang="ja-JP" sz="1600" b="1" dirty="0">
              <a:solidFill>
                <a:sysClr val="windowText" lastClr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746BB751-FDAA-4637-868F-13469FCB79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289" y="9174938"/>
            <a:ext cx="582019" cy="281968"/>
          </a:xfrm>
          <a:prstGeom prst="rect">
            <a:avLst/>
          </a:prstGeom>
        </p:spPr>
      </p:pic>
      <p:pic>
        <p:nvPicPr>
          <p:cNvPr id="96" name="図 95">
            <a:extLst>
              <a:ext uri="{FF2B5EF4-FFF2-40B4-BE49-F238E27FC236}">
                <a16:creationId xmlns:a16="http://schemas.microsoft.com/office/drawing/2014/main" id="{6C72F8E5-745E-41DF-8253-84A0F5791B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437" y="9263172"/>
            <a:ext cx="577020" cy="153383"/>
          </a:xfrm>
          <a:prstGeom prst="rect">
            <a:avLst/>
          </a:prstGeom>
        </p:spPr>
      </p:pic>
      <p:pic>
        <p:nvPicPr>
          <p:cNvPr id="97" name="図 96">
            <a:extLst>
              <a:ext uri="{FF2B5EF4-FFF2-40B4-BE49-F238E27FC236}">
                <a16:creationId xmlns:a16="http://schemas.microsoft.com/office/drawing/2014/main" id="{3BE42913-6F8B-49F3-A163-D460C1FA56B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123" y="9609342"/>
            <a:ext cx="624529" cy="282204"/>
          </a:xfrm>
          <a:prstGeom prst="rect">
            <a:avLst/>
          </a:prstGeom>
        </p:spPr>
      </p:pic>
      <p:pic>
        <p:nvPicPr>
          <p:cNvPr id="98" name="図 97">
            <a:extLst>
              <a:ext uri="{FF2B5EF4-FFF2-40B4-BE49-F238E27FC236}">
                <a16:creationId xmlns:a16="http://schemas.microsoft.com/office/drawing/2014/main" id="{72187A1C-27DB-43EE-BB65-1E656704F64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396" y="9658942"/>
            <a:ext cx="529512" cy="297181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CA5601A0-0A83-4BB9-A081-D5892785F00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38" y="9261724"/>
            <a:ext cx="582019" cy="142054"/>
          </a:xfrm>
          <a:prstGeom prst="rect">
            <a:avLst/>
          </a:prstGeom>
        </p:spPr>
      </p:pic>
      <p:pic>
        <p:nvPicPr>
          <p:cNvPr id="100" name="図 99">
            <a:extLst>
              <a:ext uri="{FF2B5EF4-FFF2-40B4-BE49-F238E27FC236}">
                <a16:creationId xmlns:a16="http://schemas.microsoft.com/office/drawing/2014/main" id="{D20DF58D-8419-4692-852E-3454B3D2B93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337" y="9726623"/>
            <a:ext cx="624530" cy="167881"/>
          </a:xfrm>
          <a:prstGeom prst="rect">
            <a:avLst/>
          </a:prstGeom>
        </p:spPr>
      </p:pic>
      <p:pic>
        <p:nvPicPr>
          <p:cNvPr id="101" name="図 100">
            <a:extLst>
              <a:ext uri="{FF2B5EF4-FFF2-40B4-BE49-F238E27FC236}">
                <a16:creationId xmlns:a16="http://schemas.microsoft.com/office/drawing/2014/main" id="{A5E3DB74-D172-452A-85B1-EE249AFB3AF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334" y="9697994"/>
            <a:ext cx="582019" cy="162560"/>
          </a:xfrm>
          <a:prstGeom prst="rect">
            <a:avLst/>
          </a:prstGeom>
        </p:spPr>
      </p:pic>
      <p:pic>
        <p:nvPicPr>
          <p:cNvPr id="102" name="図 101">
            <a:extLst>
              <a:ext uri="{FF2B5EF4-FFF2-40B4-BE49-F238E27FC236}">
                <a16:creationId xmlns:a16="http://schemas.microsoft.com/office/drawing/2014/main" id="{7BE4B828-3620-4844-BD55-DEA6CB555F2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432" y="9279905"/>
            <a:ext cx="569945" cy="125891"/>
          </a:xfrm>
          <a:prstGeom prst="rect">
            <a:avLst/>
          </a:prstGeom>
        </p:spPr>
      </p:pic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DA74CCBB-BBFA-4EC8-BE4A-445BFE989DA4}"/>
              </a:ext>
            </a:extLst>
          </p:cNvPr>
          <p:cNvSpPr txBox="1"/>
          <p:nvPr/>
        </p:nvSpPr>
        <p:spPr>
          <a:xfrm>
            <a:off x="3614049" y="9175760"/>
            <a:ext cx="408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〇</a:t>
            </a:r>
            <a:endParaRPr lang="en-US" altLang="ja-JP" sz="1400" b="1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E40FA8ED-30DC-4D0C-A7E7-FFD0B4A61B6D}"/>
              </a:ext>
            </a:extLst>
          </p:cNvPr>
          <p:cNvSpPr txBox="1"/>
          <p:nvPr/>
        </p:nvSpPr>
        <p:spPr>
          <a:xfrm>
            <a:off x="3614049" y="9600621"/>
            <a:ext cx="408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〇</a:t>
            </a:r>
            <a:endParaRPr lang="en-US" altLang="ja-JP" sz="1400" b="1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B1339872-739F-4F48-8B59-C940106771EF}"/>
              </a:ext>
            </a:extLst>
          </p:cNvPr>
          <p:cNvSpPr txBox="1"/>
          <p:nvPr/>
        </p:nvSpPr>
        <p:spPr>
          <a:xfrm>
            <a:off x="5263978" y="9175760"/>
            <a:ext cx="408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〇</a:t>
            </a:r>
            <a:endParaRPr lang="en-US" altLang="ja-JP" sz="1400" b="1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083B3199-6012-47EF-A0A5-2E401725B554}"/>
              </a:ext>
            </a:extLst>
          </p:cNvPr>
          <p:cNvSpPr txBox="1"/>
          <p:nvPr/>
        </p:nvSpPr>
        <p:spPr>
          <a:xfrm>
            <a:off x="5263978" y="9600621"/>
            <a:ext cx="408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〇</a:t>
            </a:r>
            <a:endParaRPr lang="en-US" altLang="ja-JP" sz="1400" b="1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BB80FAB2-8DB4-497F-8D2E-C78A18746992}"/>
              </a:ext>
            </a:extLst>
          </p:cNvPr>
          <p:cNvCxnSpPr/>
          <p:nvPr/>
        </p:nvCxnSpPr>
        <p:spPr>
          <a:xfrm>
            <a:off x="3640141" y="9536786"/>
            <a:ext cx="314316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コネクタ 113">
            <a:extLst>
              <a:ext uri="{FF2B5EF4-FFF2-40B4-BE49-F238E27FC236}">
                <a16:creationId xmlns:a16="http://schemas.microsoft.com/office/drawing/2014/main" id="{0485D5F2-E253-42ED-B4C6-7B95BD386E49}"/>
              </a:ext>
            </a:extLst>
          </p:cNvPr>
          <p:cNvCxnSpPr/>
          <p:nvPr/>
        </p:nvCxnSpPr>
        <p:spPr>
          <a:xfrm>
            <a:off x="5265451" y="9174938"/>
            <a:ext cx="0" cy="781185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DE5D3470-C14D-44BB-B3A6-CE1BE9C34037}"/>
              </a:ext>
            </a:extLst>
          </p:cNvPr>
          <p:cNvSpPr txBox="1"/>
          <p:nvPr/>
        </p:nvSpPr>
        <p:spPr>
          <a:xfrm>
            <a:off x="767826" y="9149251"/>
            <a:ext cx="277326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マシンビジョンに必要な高い性能のグラフィックボードに対応しており、フレームグラバー（画像入力ボード）も容易に増設することが可能です。</a:t>
            </a:r>
            <a:endParaRPr lang="en-US" altLang="ja-JP" sz="1100" b="1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E0F84F9-91ED-61AE-A74E-E93ECE8DE8F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191" y="6489216"/>
            <a:ext cx="1140915" cy="1243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45B86A8-9EBA-C264-F4C8-6529412B00E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77" y="7111155"/>
            <a:ext cx="1092489" cy="11634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37861AF-8DC4-DF0D-A87D-0BED33F47BD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41" y="7361946"/>
            <a:ext cx="977794" cy="3548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F1C47DF-EE72-7642-FAB7-F0289162FEE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11" y="7776686"/>
            <a:ext cx="911824" cy="53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25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3BC729BE-B6E7-43AB-97A5-CD9A5AD5FE45}"/>
              </a:ext>
            </a:extLst>
          </p:cNvPr>
          <p:cNvSpPr/>
          <p:nvPr/>
        </p:nvSpPr>
        <p:spPr>
          <a:xfrm>
            <a:off x="-3175" y="6442"/>
            <a:ext cx="7562850" cy="24524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3" name="図 232">
            <a:extLst>
              <a:ext uri="{FF2B5EF4-FFF2-40B4-BE49-F238E27FC236}">
                <a16:creationId xmlns:a16="http://schemas.microsoft.com/office/drawing/2014/main" id="{806982D1-73CC-40E6-862C-ADF5E9835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6" r="16577"/>
          <a:stretch/>
        </p:blipFill>
        <p:spPr>
          <a:xfrm>
            <a:off x="4967253" y="-4984"/>
            <a:ext cx="2592422" cy="2473327"/>
          </a:xfrm>
          <a:prstGeom prst="rect">
            <a:avLst/>
          </a:prstGeom>
        </p:spPr>
      </p:pic>
      <p:sp>
        <p:nvSpPr>
          <p:cNvPr id="134" name="四角形: 角を丸くする 133">
            <a:extLst>
              <a:ext uri="{FF2B5EF4-FFF2-40B4-BE49-F238E27FC236}">
                <a16:creationId xmlns:a16="http://schemas.microsoft.com/office/drawing/2014/main" id="{C0CA5C37-4F47-4B0F-86D5-762E52B22E80}"/>
              </a:ext>
            </a:extLst>
          </p:cNvPr>
          <p:cNvSpPr/>
          <p:nvPr/>
        </p:nvSpPr>
        <p:spPr>
          <a:xfrm>
            <a:off x="203419" y="8620455"/>
            <a:ext cx="7132542" cy="1696775"/>
          </a:xfrm>
          <a:prstGeom prst="roundRect">
            <a:avLst>
              <a:gd name="adj" fmla="val 500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CF7210FE-C476-495D-8F74-1098452E33DF}"/>
              </a:ext>
            </a:extLst>
          </p:cNvPr>
          <p:cNvSpPr txBox="1"/>
          <p:nvPr/>
        </p:nvSpPr>
        <p:spPr>
          <a:xfrm>
            <a:off x="5246645" y="9797208"/>
            <a:ext cx="2055017" cy="21544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b="1" dirty="0"/>
              <a:t>HPC AI Server Type-MSHP2UX1S4B</a:t>
            </a:r>
            <a:endParaRPr lang="en-US" altLang="ja-JP" sz="800" b="1" dirty="0"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9F16AC02-7BBA-4118-B26B-CF840FDC5A4C}"/>
              </a:ext>
            </a:extLst>
          </p:cNvPr>
          <p:cNvSpPr txBox="1"/>
          <p:nvPr/>
        </p:nvSpPr>
        <p:spPr>
          <a:xfrm>
            <a:off x="1602957" y="8920119"/>
            <a:ext cx="3555257" cy="1384995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ja-JP" altLang="en-US" sz="1050" b="1" dirty="0">
                <a:ea typeface="游ゴシック" panose="020B0400000000000000" pitchFamily="50" charset="-128"/>
              </a:rPr>
              <a:t>■</a:t>
            </a:r>
            <a:r>
              <a:rPr lang="en-US" altLang="ja-JP" sz="1050" b="1" dirty="0">
                <a:ea typeface="游ゴシック" panose="020B0400000000000000" pitchFamily="50" charset="-128"/>
              </a:rPr>
              <a:t>OS</a:t>
            </a:r>
            <a:r>
              <a:rPr lang="ja-JP" altLang="en-US" sz="1050" b="1" dirty="0">
                <a:ea typeface="游ゴシック" panose="020B0400000000000000" pitchFamily="50" charset="-128"/>
              </a:rPr>
              <a:t>：</a:t>
            </a:r>
            <a:r>
              <a:rPr lang="en-US" altLang="ja-JP" sz="1050" b="1" dirty="0">
                <a:ea typeface="游ゴシック" panose="020B0400000000000000" pitchFamily="50" charset="-128"/>
              </a:rPr>
              <a:t>Ubuntu24.04LTS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■CPU</a:t>
            </a:r>
            <a:r>
              <a:rPr lang="ja-JP" altLang="en-US" sz="1050" b="1" dirty="0">
                <a:ea typeface="游ゴシック" panose="020B0400000000000000" pitchFamily="50" charset="-128"/>
              </a:rPr>
              <a:t>：</a:t>
            </a:r>
            <a:r>
              <a:rPr lang="en-US" altLang="ja-JP" sz="1050" b="1" dirty="0">
                <a:ea typeface="游ゴシック" panose="020B0400000000000000" pitchFamily="50" charset="-128"/>
              </a:rPr>
              <a:t>Xeon 6731P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</a:t>
            </a:r>
            <a:r>
              <a:rPr lang="ja-JP" altLang="en-US" sz="1050" b="1" dirty="0">
                <a:ea typeface="游ゴシック" panose="020B0400000000000000" pitchFamily="50" charset="-128"/>
              </a:rPr>
              <a:t>メモリ：</a:t>
            </a:r>
            <a:r>
              <a:rPr lang="en-US" altLang="ja-JP" sz="1050" b="1" dirty="0">
                <a:ea typeface="游ゴシック" panose="020B0400000000000000" pitchFamily="50" charset="-128"/>
              </a:rPr>
              <a:t>128GB (16GBx8)DDR5-5600 ECC RDIMM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</a:t>
            </a:r>
            <a:r>
              <a:rPr lang="ja-JP" altLang="en-US" sz="1050" b="1" dirty="0">
                <a:ea typeface="游ゴシック" panose="020B0400000000000000" pitchFamily="50" charset="-128"/>
              </a:rPr>
              <a:t>ストレージ：</a:t>
            </a:r>
            <a:r>
              <a:rPr lang="ja-JP" altLang="en-US" sz="1050" b="1" dirty="0"/>
              <a:t> </a:t>
            </a:r>
            <a:r>
              <a:rPr lang="en-US" altLang="ja-JP" sz="1050" b="1" dirty="0"/>
              <a:t>960GB U.2 </a:t>
            </a:r>
            <a:r>
              <a:rPr lang="en-US" altLang="ja-JP" sz="1050" b="1" dirty="0" err="1"/>
              <a:t>NVMe</a:t>
            </a:r>
            <a:r>
              <a:rPr lang="en-US" altLang="ja-JP" sz="1050" b="1" dirty="0"/>
              <a:t>-SSD</a:t>
            </a:r>
            <a:r>
              <a:rPr lang="ja-JP" altLang="en-US" sz="1050" b="1" dirty="0"/>
              <a:t>（</a:t>
            </a:r>
            <a:r>
              <a:rPr lang="en-US" altLang="ja-JP" sz="1050" b="1" dirty="0"/>
              <a:t>PCIe 5.0 | </a:t>
            </a:r>
            <a:r>
              <a:rPr lang="ja-JP" altLang="en-US" sz="1050" b="1" dirty="0"/>
              <a:t>エンタープライズ）</a:t>
            </a:r>
            <a:endParaRPr lang="en-US" altLang="ja-JP" sz="1050" b="1" dirty="0">
              <a:ea typeface="游ゴシック" panose="020B0400000000000000" pitchFamily="50" charset="-128"/>
            </a:endParaRP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■GPU: NVIDIA RTX PRO 6000 Blackwell Server Edition 96GB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</a:t>
            </a:r>
            <a:r>
              <a:rPr lang="ja-JP" altLang="en-US" sz="1050" b="1" dirty="0"/>
              <a:t> </a:t>
            </a:r>
            <a:r>
              <a:rPr lang="en-US" altLang="ja-JP" sz="1050" b="1" dirty="0"/>
              <a:t>[2</a:t>
            </a:r>
            <a:r>
              <a:rPr lang="ja-JP" altLang="en-US" sz="1050" b="1" dirty="0"/>
              <a:t>ポート</a:t>
            </a:r>
            <a:r>
              <a:rPr lang="en-US" altLang="ja-JP" sz="1050" b="1" dirty="0"/>
              <a:t>] 10 Gigabit </a:t>
            </a:r>
            <a:r>
              <a:rPr lang="ja-JP" altLang="en-US" sz="1050" b="1" dirty="0"/>
              <a:t>サーバアダプタ（</a:t>
            </a:r>
            <a:r>
              <a:rPr lang="en-US" altLang="ja-JP" sz="1050" b="1" dirty="0"/>
              <a:t>X550-AT2</a:t>
            </a:r>
            <a:r>
              <a:rPr lang="ja-JP" altLang="en-US" sz="1050" b="1" dirty="0"/>
              <a:t>）</a:t>
            </a:r>
            <a:endParaRPr lang="ja-JP" altLang="en-US" sz="1050" b="1" dirty="0">
              <a:ea typeface="游ゴシック" panose="020B0400000000000000" pitchFamily="50" charset="-128"/>
            </a:endParaRP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B6719BB4-5315-4E34-8D15-419737885EA0}"/>
              </a:ext>
            </a:extLst>
          </p:cNvPr>
          <p:cNvSpPr txBox="1"/>
          <p:nvPr/>
        </p:nvSpPr>
        <p:spPr>
          <a:xfrm>
            <a:off x="1619127" y="8651597"/>
            <a:ext cx="5446030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GPU</a:t>
            </a:r>
            <a:r>
              <a:rPr lang="ja-JP" altLang="en-US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搭載　</a:t>
            </a:r>
            <a:r>
              <a:rPr lang="en-US" altLang="ja-JP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AI Server</a:t>
            </a:r>
            <a:endParaRPr lang="ja-JP" altLang="en-US" sz="1200" b="1" dirty="0"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52" name="平行四辺形 151">
            <a:extLst>
              <a:ext uri="{FF2B5EF4-FFF2-40B4-BE49-F238E27FC236}">
                <a16:creationId xmlns:a16="http://schemas.microsoft.com/office/drawing/2014/main" id="{61761DD6-3F4B-4CCD-AE83-121B8543B0A2}"/>
              </a:ext>
            </a:extLst>
          </p:cNvPr>
          <p:cNvSpPr/>
          <p:nvPr/>
        </p:nvSpPr>
        <p:spPr>
          <a:xfrm>
            <a:off x="3762164" y="-2241"/>
            <a:ext cx="2379111" cy="2463882"/>
          </a:xfrm>
          <a:prstGeom prst="parallelogram">
            <a:avLst>
              <a:gd name="adj" fmla="val 49922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3" name="平行四辺形 152">
            <a:extLst>
              <a:ext uri="{FF2B5EF4-FFF2-40B4-BE49-F238E27FC236}">
                <a16:creationId xmlns:a16="http://schemas.microsoft.com/office/drawing/2014/main" id="{86A06F49-474F-43FF-91E2-0C507B021BF2}"/>
              </a:ext>
            </a:extLst>
          </p:cNvPr>
          <p:cNvSpPr/>
          <p:nvPr/>
        </p:nvSpPr>
        <p:spPr>
          <a:xfrm flipH="1">
            <a:off x="3767801" y="-2241"/>
            <a:ext cx="2379111" cy="2463882"/>
          </a:xfrm>
          <a:prstGeom prst="parallelogram">
            <a:avLst>
              <a:gd name="adj" fmla="val 49922"/>
            </a:avLst>
          </a:prstGeom>
          <a:gradFill>
            <a:gsLst>
              <a:gs pos="0">
                <a:srgbClr val="FFCCFF">
                  <a:alpha val="84706"/>
                </a:srgbClr>
              </a:gs>
              <a:gs pos="67000">
                <a:srgbClr val="7030A0">
                  <a:alpha val="85000"/>
                </a:srgbClr>
              </a:gs>
              <a:gs pos="34000">
                <a:srgbClr val="CC66FF">
                  <a:alpha val="69804"/>
                </a:srgbClr>
              </a:gs>
              <a:gs pos="100000">
                <a:srgbClr val="27017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4" name="四角形: 角を丸くする 153">
            <a:extLst>
              <a:ext uri="{FF2B5EF4-FFF2-40B4-BE49-F238E27FC236}">
                <a16:creationId xmlns:a16="http://schemas.microsoft.com/office/drawing/2014/main" id="{ECC7359D-B45D-4287-AEA8-01B1269C8B50}"/>
              </a:ext>
            </a:extLst>
          </p:cNvPr>
          <p:cNvSpPr/>
          <p:nvPr/>
        </p:nvSpPr>
        <p:spPr>
          <a:xfrm>
            <a:off x="217589" y="2977367"/>
            <a:ext cx="7132542" cy="1696775"/>
          </a:xfrm>
          <a:prstGeom prst="roundRect">
            <a:avLst>
              <a:gd name="adj" fmla="val 500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B172C66A-4359-4B32-95B2-EE4ACF97C9EE}"/>
              </a:ext>
            </a:extLst>
          </p:cNvPr>
          <p:cNvSpPr txBox="1"/>
          <p:nvPr/>
        </p:nvSpPr>
        <p:spPr>
          <a:xfrm>
            <a:off x="1789563" y="3386844"/>
            <a:ext cx="3631800" cy="1223412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ja-JP" altLang="en-US" sz="1050" b="1" dirty="0">
                <a:ea typeface="游ゴシック" panose="020B0400000000000000" pitchFamily="50" charset="-128"/>
              </a:rPr>
              <a:t>■</a:t>
            </a:r>
            <a:r>
              <a:rPr lang="en-US" altLang="ja-JP" sz="1050" b="1" dirty="0">
                <a:ea typeface="游ゴシック" panose="020B0400000000000000" pitchFamily="50" charset="-128"/>
              </a:rPr>
              <a:t>OS</a:t>
            </a:r>
            <a:r>
              <a:rPr lang="ja-JP" altLang="en-US" sz="1050" b="1" dirty="0">
                <a:ea typeface="游ゴシック" panose="020B0400000000000000" pitchFamily="50" charset="-128"/>
              </a:rPr>
              <a:t>：</a:t>
            </a:r>
            <a:r>
              <a:rPr lang="en-US" altLang="ja-JP" sz="1050" b="1" dirty="0">
                <a:ea typeface="游ゴシック" panose="020B0400000000000000" pitchFamily="50" charset="-128"/>
              </a:rPr>
              <a:t>Windows11Pro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■CPU</a:t>
            </a:r>
            <a:r>
              <a:rPr lang="ja-JP" altLang="en-US" sz="1050" b="1" dirty="0">
                <a:ea typeface="游ゴシック" panose="020B0400000000000000" pitchFamily="50" charset="-128"/>
              </a:rPr>
              <a:t>：</a:t>
            </a:r>
            <a:r>
              <a:rPr lang="en-US" altLang="ja-JP" sz="1050" b="1" dirty="0">
                <a:ea typeface="游ゴシック" panose="020B0400000000000000" pitchFamily="50" charset="-128"/>
              </a:rPr>
              <a:t>Corei7-14700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</a:t>
            </a:r>
            <a:r>
              <a:rPr lang="ja-JP" altLang="en-US" sz="1050" b="1" dirty="0">
                <a:ea typeface="游ゴシック" panose="020B0400000000000000" pitchFamily="50" charset="-128"/>
              </a:rPr>
              <a:t>メモリ：</a:t>
            </a:r>
            <a:r>
              <a:rPr lang="en-US" altLang="ja-JP" sz="1050" b="1" dirty="0">
                <a:ea typeface="游ゴシック" panose="020B0400000000000000" pitchFamily="50" charset="-128"/>
              </a:rPr>
              <a:t>32GB (16GBx2)DDR4-3200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</a:t>
            </a:r>
            <a:r>
              <a:rPr lang="ja-JP" altLang="en-US" sz="1050" b="1" dirty="0">
                <a:ea typeface="游ゴシック" panose="020B0400000000000000" pitchFamily="50" charset="-128"/>
              </a:rPr>
              <a:t>ストレージ：</a:t>
            </a:r>
            <a:r>
              <a:rPr lang="en-US" altLang="ja-JP" sz="1050" b="1" dirty="0">
                <a:ea typeface="游ゴシック" panose="020B0400000000000000" pitchFamily="50" charset="-128"/>
              </a:rPr>
              <a:t>SSD480GB</a:t>
            </a:r>
            <a:r>
              <a:rPr lang="ja-JP" altLang="en-US" sz="1050" b="1" dirty="0">
                <a:ea typeface="游ゴシック" panose="020B0400000000000000" pitchFamily="50" charset="-128"/>
              </a:rPr>
              <a:t>　エンタープライズ</a:t>
            </a:r>
            <a:r>
              <a:rPr lang="en-US" altLang="ja-JP" sz="1050" b="1" dirty="0">
                <a:ea typeface="游ゴシック" panose="020B0400000000000000" pitchFamily="50" charset="-128"/>
              </a:rPr>
              <a:t>SSD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 GPU</a:t>
            </a:r>
            <a:r>
              <a:rPr lang="ja-JP" altLang="en-US" sz="1050" b="1" dirty="0">
                <a:ea typeface="游ゴシック" panose="020B0400000000000000" pitchFamily="50" charset="-128"/>
              </a:rPr>
              <a:t>：オンボード（増設可能）</a:t>
            </a:r>
          </a:p>
          <a:p>
            <a:r>
              <a:rPr lang="ja-JP" altLang="en-US" sz="1050" b="1" dirty="0">
                <a:ea typeface="游ゴシック" panose="020B0400000000000000" pitchFamily="50" charset="-128"/>
              </a:rPr>
              <a:t>■インテル </a:t>
            </a:r>
            <a:r>
              <a:rPr lang="en-US" altLang="ja-JP" sz="1050" b="1" dirty="0">
                <a:ea typeface="游ゴシック" panose="020B0400000000000000" pitchFamily="50" charset="-128"/>
              </a:rPr>
              <a:t>Q670 </a:t>
            </a:r>
            <a:r>
              <a:rPr lang="ja-JP" altLang="en-US" sz="1050" b="1" dirty="0">
                <a:ea typeface="游ゴシック" panose="020B0400000000000000" pitchFamily="50" charset="-128"/>
              </a:rPr>
              <a:t>チップセット産業用マザー</a:t>
            </a:r>
          </a:p>
          <a:p>
            <a:r>
              <a:rPr lang="ja-JP" altLang="en-US" sz="1050" b="1" dirty="0">
                <a:ea typeface="游ゴシック" panose="020B0400000000000000" pitchFamily="50" charset="-128"/>
              </a:rPr>
              <a:t>■電源</a:t>
            </a:r>
            <a:r>
              <a:rPr lang="en-US" altLang="ja-JP" sz="1050" b="1" dirty="0">
                <a:ea typeface="游ゴシック" panose="020B0400000000000000" pitchFamily="50" charset="-128"/>
              </a:rPr>
              <a:t>: </a:t>
            </a:r>
            <a:r>
              <a:rPr lang="ja-JP" altLang="en-US" sz="1050" b="1" dirty="0">
                <a:ea typeface="游ゴシック" panose="020B0400000000000000" pitchFamily="50" charset="-128"/>
              </a:rPr>
              <a:t>産業グレード</a:t>
            </a:r>
            <a:r>
              <a:rPr lang="en-US" altLang="ja-JP" sz="1050" b="1" dirty="0">
                <a:ea typeface="游ゴシック" panose="020B0400000000000000" pitchFamily="50" charset="-128"/>
              </a:rPr>
              <a:t>550W</a:t>
            </a: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94682014-A40C-441B-8F02-0D54D9F7614C}"/>
              </a:ext>
            </a:extLst>
          </p:cNvPr>
          <p:cNvSpPr txBox="1"/>
          <p:nvPr/>
        </p:nvSpPr>
        <p:spPr>
          <a:xfrm>
            <a:off x="5472369" y="4182267"/>
            <a:ext cx="1829293" cy="21544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b="1" dirty="0">
                <a:ea typeface="游ゴシック" panose="020B0400000000000000" pitchFamily="50" charset="-128"/>
              </a:rPr>
              <a:t>FB-I714700AS3H480TSDH</a:t>
            </a:r>
            <a:endParaRPr lang="en-US" altLang="ja-JP" sz="800" b="1" dirty="0"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58" name="直角三角形 157">
            <a:extLst>
              <a:ext uri="{FF2B5EF4-FFF2-40B4-BE49-F238E27FC236}">
                <a16:creationId xmlns:a16="http://schemas.microsoft.com/office/drawing/2014/main" id="{A493581F-39EB-4F92-97FE-591024884573}"/>
              </a:ext>
            </a:extLst>
          </p:cNvPr>
          <p:cNvSpPr/>
          <p:nvPr/>
        </p:nvSpPr>
        <p:spPr>
          <a:xfrm rot="5400000">
            <a:off x="287435" y="3077035"/>
            <a:ext cx="785063" cy="785063"/>
          </a:xfrm>
          <a:prstGeom prst="rtTriangle">
            <a:avLst/>
          </a:prstGeom>
          <a:gradFill flip="none" rotWithShape="1">
            <a:gsLst>
              <a:gs pos="100000">
                <a:srgbClr val="CC00CC"/>
              </a:gs>
              <a:gs pos="0">
                <a:schemeClr val="tx1"/>
              </a:gs>
              <a:gs pos="42000">
                <a:srgbClr val="27017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DCC637DE-6E9F-4F86-B10C-7813D3B00F61}"/>
              </a:ext>
            </a:extLst>
          </p:cNvPr>
          <p:cNvSpPr txBox="1"/>
          <p:nvPr/>
        </p:nvSpPr>
        <p:spPr>
          <a:xfrm>
            <a:off x="1781609" y="3083089"/>
            <a:ext cx="5446030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第</a:t>
            </a:r>
            <a:r>
              <a:rPr lang="en-US" altLang="ja-JP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14</a:t>
            </a:r>
            <a:r>
              <a:rPr lang="ja-JP" altLang="en-US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世代</a:t>
            </a:r>
            <a:r>
              <a:rPr lang="en-US" altLang="ja-JP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Core™</a:t>
            </a:r>
            <a:r>
              <a:rPr lang="ja-JP" altLang="en-US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搭載　タワー型　産業用</a:t>
            </a:r>
            <a:r>
              <a:rPr lang="en-US" altLang="ja-JP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64018709-B061-4057-81D7-68472A055BD9}"/>
              </a:ext>
            </a:extLst>
          </p:cNvPr>
          <p:cNvSpPr txBox="1"/>
          <p:nvPr/>
        </p:nvSpPr>
        <p:spPr>
          <a:xfrm>
            <a:off x="1362736" y="2671796"/>
            <a:ext cx="4604154" cy="253916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ysClr val="windowText" lastClr="000000"/>
                </a:solidFill>
                <a:ea typeface="游ゴシック" panose="020B0400000000000000" pitchFamily="50" charset="-128"/>
                <a:cs typeface="Segoe UI" panose="020B0502040204020203" pitchFamily="34" charset="0"/>
              </a:rPr>
              <a:t>マシンビジョン向け産業用</a:t>
            </a:r>
            <a:r>
              <a:rPr lang="en-US" altLang="ja-JP" sz="1050" b="1" dirty="0">
                <a:solidFill>
                  <a:sysClr val="windowText" lastClr="000000"/>
                </a:solidFill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r>
              <a:rPr lang="ja-JP" altLang="en-US" sz="1050" b="1" dirty="0">
                <a:solidFill>
                  <a:sysClr val="windowText" lastClr="000000"/>
                </a:solidFill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ja-JP" altLang="en-US" sz="1050" b="1" dirty="0">
                <a:ea typeface="游ゴシック" panose="020B0400000000000000" pitchFamily="50" charset="-128"/>
                <a:cs typeface="Segoe UI" panose="020B0502040204020203" pitchFamily="34" charset="0"/>
              </a:rPr>
              <a:t>ラインナップ 性能別に選べる</a:t>
            </a:r>
            <a:r>
              <a:rPr lang="en-US" altLang="ja-JP" sz="1050" b="1" dirty="0">
                <a:ea typeface="游ゴシック" panose="020B0400000000000000" pitchFamily="50" charset="-128"/>
                <a:cs typeface="Segoe UI" panose="020B0502040204020203" pitchFamily="34" charset="0"/>
              </a:rPr>
              <a:t>4</a:t>
            </a:r>
            <a:r>
              <a:rPr lang="ja-JP" altLang="en-US" sz="1050" b="1" dirty="0">
                <a:ea typeface="游ゴシック" panose="020B0400000000000000" pitchFamily="50" charset="-128"/>
                <a:cs typeface="Segoe UI" panose="020B0502040204020203" pitchFamily="34" charset="0"/>
              </a:rPr>
              <a:t>タイプ</a:t>
            </a:r>
            <a:endParaRPr lang="en-US" altLang="ja-JP" sz="1050" b="1" dirty="0"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182" name="Group 142">
            <a:extLst>
              <a:ext uri="{FF2B5EF4-FFF2-40B4-BE49-F238E27FC236}">
                <a16:creationId xmlns:a16="http://schemas.microsoft.com/office/drawing/2014/main" id="{C7ED4149-C96D-4033-814F-C659E6D49A64}"/>
              </a:ext>
            </a:extLst>
          </p:cNvPr>
          <p:cNvGrpSpPr>
            <a:grpSpLocks/>
          </p:cNvGrpSpPr>
          <p:nvPr/>
        </p:nvGrpSpPr>
        <p:grpSpPr bwMode="auto">
          <a:xfrm>
            <a:off x="5935724" y="3663279"/>
            <a:ext cx="459810" cy="459810"/>
            <a:chOff x="1855" y="9885"/>
            <a:chExt cx="907" cy="907"/>
          </a:xfrm>
        </p:grpSpPr>
        <p:sp>
          <p:nvSpPr>
            <p:cNvPr id="183" name="Rectangle 143">
              <a:extLst>
                <a:ext uri="{FF2B5EF4-FFF2-40B4-BE49-F238E27FC236}">
                  <a16:creationId xmlns:a16="http://schemas.microsoft.com/office/drawing/2014/main" id="{4FFA5A77-83FA-4D18-8D23-6D37ADF5E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5" y="9885"/>
              <a:ext cx="907" cy="907"/>
            </a:xfrm>
            <a:prstGeom prst="rect">
              <a:avLst/>
            </a:prstGeom>
            <a:solidFill>
              <a:srgbClr val="541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WordArt 144">
              <a:extLst>
                <a:ext uri="{FF2B5EF4-FFF2-40B4-BE49-F238E27FC236}">
                  <a16:creationId xmlns:a16="http://schemas.microsoft.com/office/drawing/2014/main" id="{36C69A37-BA61-42E1-A4A9-BE1A7A41D42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186" y="10589"/>
              <a:ext cx="258" cy="11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270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900" b="1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rPr>
                <a:t>Pro</a:t>
              </a:r>
              <a:endParaRPr lang="ja-JP" altLang="en-US" sz="900" b="1" kern="10" spc="0">
                <a:ln>
                  <a:noFill/>
                </a:ln>
                <a:solidFill>
                  <a:srgbClr val="FFFFFF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grpSp>
          <p:nvGrpSpPr>
            <p:cNvPr id="185" name="Group 145">
              <a:extLst>
                <a:ext uri="{FF2B5EF4-FFF2-40B4-BE49-F238E27FC236}">
                  <a16:creationId xmlns:a16="http://schemas.microsoft.com/office/drawing/2014/main" id="{90C33B01-0403-4209-AAFE-BDA28D0B89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26" y="9992"/>
              <a:ext cx="363" cy="367"/>
              <a:chOff x="8611" y="8722"/>
              <a:chExt cx="475" cy="480"/>
            </a:xfrm>
          </p:grpSpPr>
          <p:sp>
            <p:nvSpPr>
              <p:cNvPr id="190" name="Rectangle 146">
                <a:extLst>
                  <a:ext uri="{FF2B5EF4-FFF2-40B4-BE49-F238E27FC236}">
                    <a16:creationId xmlns:a16="http://schemas.microsoft.com/office/drawing/2014/main" id="{5EBE6845-A720-4F54-A561-8F466ABB59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1" y="8722"/>
                <a:ext cx="224" cy="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40404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1" name="Rectangle 147">
                <a:extLst>
                  <a:ext uri="{FF2B5EF4-FFF2-40B4-BE49-F238E27FC236}">
                    <a16:creationId xmlns:a16="http://schemas.microsoft.com/office/drawing/2014/main" id="{94F17488-43FC-4D08-9F3F-E518A78DC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62" y="8722"/>
                <a:ext cx="224" cy="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40404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2" name="Rectangle 148">
                <a:extLst>
                  <a:ext uri="{FF2B5EF4-FFF2-40B4-BE49-F238E27FC236}">
                    <a16:creationId xmlns:a16="http://schemas.microsoft.com/office/drawing/2014/main" id="{225F1712-EABE-4540-BB93-0B6E1DDD8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1" y="8978"/>
                <a:ext cx="224" cy="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40404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93" name="Rectangle 149">
                <a:extLst>
                  <a:ext uri="{FF2B5EF4-FFF2-40B4-BE49-F238E27FC236}">
                    <a16:creationId xmlns:a16="http://schemas.microsoft.com/office/drawing/2014/main" id="{50B6E564-35D7-44EC-AD8A-1DD84C5F2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62" y="8978"/>
                <a:ext cx="224" cy="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40404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86" name="Group 150">
              <a:extLst>
                <a:ext uri="{FF2B5EF4-FFF2-40B4-BE49-F238E27FC236}">
                  <a16:creationId xmlns:a16="http://schemas.microsoft.com/office/drawing/2014/main" id="{0454072F-43C1-4D8D-AE75-FEF9F7737C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1" y="10389"/>
              <a:ext cx="122" cy="159"/>
              <a:chOff x="5257" y="1253"/>
              <a:chExt cx="5458" cy="7140"/>
            </a:xfrm>
          </p:grpSpPr>
          <p:sp>
            <p:nvSpPr>
              <p:cNvPr id="188" name="WordArt 151">
                <a:extLst>
                  <a:ext uri="{FF2B5EF4-FFF2-40B4-BE49-F238E27FC236}">
                    <a16:creationId xmlns:a16="http://schemas.microsoft.com/office/drawing/2014/main" id="{03C4CED0-88F7-421E-8C8E-28F99AEBE005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8399" y="1253"/>
                <a:ext cx="2316" cy="714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1270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900" kern="10" spc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Yu Gothic UI" panose="020B0500000000000000" pitchFamily="50" charset="-128"/>
                    <a:ea typeface="Yu Gothic UI" panose="020B0500000000000000" pitchFamily="50" charset="-128"/>
                  </a:rPr>
                  <a:t>1</a:t>
                </a:r>
                <a:endParaRPr lang="ja-JP" altLang="en-US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endParaRPr>
              </a:p>
            </p:txBody>
          </p:sp>
          <p:sp>
            <p:nvSpPr>
              <p:cNvPr id="189" name="WordArt 152">
                <a:extLst>
                  <a:ext uri="{FF2B5EF4-FFF2-40B4-BE49-F238E27FC236}">
                    <a16:creationId xmlns:a16="http://schemas.microsoft.com/office/drawing/2014/main" id="{406C5233-B5DD-4911-909A-9E2CC5851203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5257" y="1253"/>
                <a:ext cx="2316" cy="714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1270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900" kern="10" spc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Yu Gothic UI" panose="020B0500000000000000" pitchFamily="50" charset="-128"/>
                    <a:ea typeface="Yu Gothic UI" panose="020B0500000000000000" pitchFamily="50" charset="-128"/>
                  </a:rPr>
                  <a:t>1</a:t>
                </a:r>
                <a:endParaRPr lang="ja-JP" altLang="en-US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endParaRPr>
              </a:p>
            </p:txBody>
          </p:sp>
        </p:grpSp>
        <p:sp>
          <p:nvSpPr>
            <p:cNvPr id="187" name="WordArt 153">
              <a:extLst>
                <a:ext uri="{FF2B5EF4-FFF2-40B4-BE49-F238E27FC236}">
                  <a16:creationId xmlns:a16="http://schemas.microsoft.com/office/drawing/2014/main" id="{B66D6B3C-9491-4D6D-9899-5492A5A2AE3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930" y="10433"/>
              <a:ext cx="634" cy="11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270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rPr>
                <a:t>Windows</a:t>
              </a:r>
              <a:endParaRPr lang="ja-JP" altLang="en-US" sz="900" kern="10" spc="0">
                <a:ln>
                  <a:noFill/>
                </a:ln>
                <a:solidFill>
                  <a:srgbClr val="FFFFFF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194" name="正方形/長方形 193">
            <a:extLst>
              <a:ext uri="{FF2B5EF4-FFF2-40B4-BE49-F238E27FC236}">
                <a16:creationId xmlns:a16="http://schemas.microsoft.com/office/drawing/2014/main" id="{7975787A-05C7-460B-99AE-AF260E0F06D7}"/>
              </a:ext>
            </a:extLst>
          </p:cNvPr>
          <p:cNvSpPr/>
          <p:nvPr/>
        </p:nvSpPr>
        <p:spPr>
          <a:xfrm>
            <a:off x="6446540" y="3666035"/>
            <a:ext cx="818181" cy="458948"/>
          </a:xfrm>
          <a:prstGeom prst="rect">
            <a:avLst/>
          </a:prstGeom>
          <a:solidFill>
            <a:srgbClr val="270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id="{D1EA237D-CC2D-416C-B24D-D9B81F8EEEF6}"/>
              </a:ext>
            </a:extLst>
          </p:cNvPr>
          <p:cNvSpPr txBox="1"/>
          <p:nvPr/>
        </p:nvSpPr>
        <p:spPr>
          <a:xfrm>
            <a:off x="6446540" y="3712580"/>
            <a:ext cx="818181" cy="21544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b="1" dirty="0">
                <a:solidFill>
                  <a:schemeClr val="bg1"/>
                </a:solidFill>
                <a:ea typeface="游ゴシック" panose="020B0400000000000000" pitchFamily="50" charset="-128"/>
              </a:rPr>
              <a:t>安心の長期</a:t>
            </a:r>
            <a:endParaRPr lang="en-US" altLang="ja-JP" sz="800" b="1" dirty="0">
              <a:solidFill>
                <a:schemeClr val="bg1"/>
              </a:solidFill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122CD336-5BFF-4B55-8B50-FF365AE8F188}"/>
              </a:ext>
            </a:extLst>
          </p:cNvPr>
          <p:cNvSpPr txBox="1"/>
          <p:nvPr/>
        </p:nvSpPr>
        <p:spPr>
          <a:xfrm>
            <a:off x="6463994" y="3837378"/>
            <a:ext cx="818181" cy="253916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bg1"/>
                </a:solidFill>
                <a:ea typeface="游ゴシック" panose="020B0400000000000000" pitchFamily="50" charset="-128"/>
              </a:rPr>
              <a:t>3</a:t>
            </a:r>
            <a:r>
              <a:rPr lang="ja-JP" altLang="en-US" sz="1050" b="1" dirty="0">
                <a:solidFill>
                  <a:schemeClr val="bg1"/>
                </a:solidFill>
                <a:ea typeface="游ゴシック" panose="020B0400000000000000" pitchFamily="50" charset="-128"/>
              </a:rPr>
              <a:t>年間保証</a:t>
            </a:r>
            <a:endParaRPr lang="en-US" altLang="ja-JP" sz="1050" b="1" dirty="0">
              <a:solidFill>
                <a:schemeClr val="bg1"/>
              </a:solidFill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97" name="正方形/長方形 196">
            <a:extLst>
              <a:ext uri="{FF2B5EF4-FFF2-40B4-BE49-F238E27FC236}">
                <a16:creationId xmlns:a16="http://schemas.microsoft.com/office/drawing/2014/main" id="{7862CDC8-CD09-4325-A9AF-5606BAB9E76F}"/>
              </a:ext>
            </a:extLst>
          </p:cNvPr>
          <p:cNvSpPr/>
          <p:nvPr/>
        </p:nvSpPr>
        <p:spPr>
          <a:xfrm>
            <a:off x="6475846" y="3688867"/>
            <a:ext cx="751793" cy="402718"/>
          </a:xfrm>
          <a:prstGeom prst="rect">
            <a:avLst/>
          </a:prstGeom>
          <a:noFill/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4" name="テキスト ボックス 233">
            <a:extLst>
              <a:ext uri="{FF2B5EF4-FFF2-40B4-BE49-F238E27FC236}">
                <a16:creationId xmlns:a16="http://schemas.microsoft.com/office/drawing/2014/main" id="{8BE01824-E690-4FC1-85BC-6ABA5F580296}"/>
              </a:ext>
            </a:extLst>
          </p:cNvPr>
          <p:cNvSpPr txBox="1"/>
          <p:nvPr/>
        </p:nvSpPr>
        <p:spPr>
          <a:xfrm>
            <a:off x="363041" y="463811"/>
            <a:ext cx="321300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外観検査・画像処理向け</a:t>
            </a:r>
            <a:endParaRPr lang="en-US" altLang="ja-JP" b="1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35" name="テキスト ボックス 234">
            <a:extLst>
              <a:ext uri="{FF2B5EF4-FFF2-40B4-BE49-F238E27FC236}">
                <a16:creationId xmlns:a16="http://schemas.microsoft.com/office/drawing/2014/main" id="{2C2ED2C9-9285-4A41-8A47-8BFDA8A10389}"/>
              </a:ext>
            </a:extLst>
          </p:cNvPr>
          <p:cNvSpPr txBox="1"/>
          <p:nvPr/>
        </p:nvSpPr>
        <p:spPr>
          <a:xfrm>
            <a:off x="354331" y="733597"/>
            <a:ext cx="321300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マシンビジョン</a:t>
            </a:r>
            <a:endParaRPr lang="en-US" altLang="ja-JP" sz="3200" b="1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36" name="テキスト ボックス 235">
            <a:extLst>
              <a:ext uri="{FF2B5EF4-FFF2-40B4-BE49-F238E27FC236}">
                <a16:creationId xmlns:a16="http://schemas.microsoft.com/office/drawing/2014/main" id="{4DF65E5B-8B8C-4A10-9665-2AA4EABCFE29}"/>
              </a:ext>
            </a:extLst>
          </p:cNvPr>
          <p:cNvSpPr txBox="1"/>
          <p:nvPr/>
        </p:nvSpPr>
        <p:spPr>
          <a:xfrm>
            <a:off x="875535" y="1275855"/>
            <a:ext cx="321300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向け産業用</a:t>
            </a:r>
            <a:r>
              <a:rPr lang="en-US" altLang="ja-JP" sz="20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</a:p>
        </p:txBody>
      </p:sp>
      <p:sp>
        <p:nvSpPr>
          <p:cNvPr id="237" name="テキスト ボックス 236">
            <a:extLst>
              <a:ext uri="{FF2B5EF4-FFF2-40B4-BE49-F238E27FC236}">
                <a16:creationId xmlns:a16="http://schemas.microsoft.com/office/drawing/2014/main" id="{BB38E989-0CAB-4DFF-B1A8-5EA7E130C483}"/>
              </a:ext>
            </a:extLst>
          </p:cNvPr>
          <p:cNvSpPr txBox="1"/>
          <p:nvPr/>
        </p:nvSpPr>
        <p:spPr>
          <a:xfrm>
            <a:off x="533802" y="1825397"/>
            <a:ext cx="291355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ご利用環境に合わせた最適な構成にて</a:t>
            </a:r>
            <a:endParaRPr kumimoji="1" lang="en-US" altLang="ja-JP" sz="1100" b="1" dirty="0">
              <a:solidFill>
                <a:sysClr val="windowText" lastClr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ja-JP" altLang="en-US" sz="11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産業用</a:t>
            </a:r>
            <a:r>
              <a:rPr kumimoji="1" lang="en-US" altLang="ja-JP" sz="11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r>
              <a:rPr lang="ja-JP" altLang="en-US" sz="1100" b="1" dirty="0">
                <a:solidFill>
                  <a:sysClr val="windowText" lastClr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の受注生産を承ることができます。</a:t>
            </a:r>
            <a:endParaRPr lang="en-US" altLang="ja-JP" sz="1100" b="1" dirty="0">
              <a:solidFill>
                <a:sysClr val="windowText" lastClr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238" name="図 237">
            <a:extLst>
              <a:ext uri="{FF2B5EF4-FFF2-40B4-BE49-F238E27FC236}">
                <a16:creationId xmlns:a16="http://schemas.microsoft.com/office/drawing/2014/main" id="{32435AF9-1C9A-4944-901A-30DE28851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02" y="1242374"/>
            <a:ext cx="1040625" cy="506784"/>
          </a:xfrm>
          <a:prstGeom prst="rect">
            <a:avLst/>
          </a:prstGeom>
          <a:effectLst/>
        </p:spPr>
      </p:pic>
      <p:pic>
        <p:nvPicPr>
          <p:cNvPr id="240" name="図 239">
            <a:extLst>
              <a:ext uri="{FF2B5EF4-FFF2-40B4-BE49-F238E27FC236}">
                <a16:creationId xmlns:a16="http://schemas.microsoft.com/office/drawing/2014/main" id="{3135557F-7026-41A3-9C3F-436BA764B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03" y="3196178"/>
            <a:ext cx="962881" cy="1338689"/>
          </a:xfrm>
          <a:prstGeom prst="rect">
            <a:avLst/>
          </a:prstGeom>
        </p:spPr>
      </p:pic>
      <p:sp>
        <p:nvSpPr>
          <p:cNvPr id="247" name="直角三角形 246">
            <a:extLst>
              <a:ext uri="{FF2B5EF4-FFF2-40B4-BE49-F238E27FC236}">
                <a16:creationId xmlns:a16="http://schemas.microsoft.com/office/drawing/2014/main" id="{C4B0675D-F8C1-44D3-82BD-094441900F9A}"/>
              </a:ext>
            </a:extLst>
          </p:cNvPr>
          <p:cNvSpPr/>
          <p:nvPr/>
        </p:nvSpPr>
        <p:spPr>
          <a:xfrm rot="5400000">
            <a:off x="287435" y="8742111"/>
            <a:ext cx="785063" cy="785063"/>
          </a:xfrm>
          <a:prstGeom prst="rtTriangle">
            <a:avLst/>
          </a:prstGeom>
          <a:gradFill flip="none" rotWithShape="1">
            <a:gsLst>
              <a:gs pos="100000">
                <a:srgbClr val="CC00CC"/>
              </a:gs>
              <a:gs pos="0">
                <a:schemeClr val="tx1"/>
              </a:gs>
              <a:gs pos="42000">
                <a:srgbClr val="27017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2AC5C6A-1FA9-46D6-8D31-CB566CBDC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04" y="3657740"/>
            <a:ext cx="462675" cy="463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" name="四角形: 角を丸くする 132">
            <a:extLst>
              <a:ext uri="{FF2B5EF4-FFF2-40B4-BE49-F238E27FC236}">
                <a16:creationId xmlns:a16="http://schemas.microsoft.com/office/drawing/2014/main" id="{448129A4-8443-4453-B8E2-FBD862351D45}"/>
              </a:ext>
            </a:extLst>
          </p:cNvPr>
          <p:cNvSpPr/>
          <p:nvPr/>
        </p:nvSpPr>
        <p:spPr>
          <a:xfrm>
            <a:off x="209543" y="4856970"/>
            <a:ext cx="7132542" cy="1696775"/>
          </a:xfrm>
          <a:prstGeom prst="roundRect">
            <a:avLst>
              <a:gd name="adj" fmla="val 500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75B100BB-7A56-456D-9D50-E01F5EF54DA2}"/>
              </a:ext>
            </a:extLst>
          </p:cNvPr>
          <p:cNvSpPr txBox="1"/>
          <p:nvPr/>
        </p:nvSpPr>
        <p:spPr>
          <a:xfrm>
            <a:off x="5464323" y="6031087"/>
            <a:ext cx="1829293" cy="21544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b="1" dirty="0">
                <a:ea typeface="游ゴシック" panose="020B0400000000000000" pitchFamily="50" charset="-128"/>
              </a:rPr>
              <a:t>WST-XW32525AS3N960TSDR1</a:t>
            </a:r>
            <a:endParaRPr lang="en-US" altLang="ja-JP" sz="800" b="1" dirty="0"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DACBC42C-3D32-4C71-9A6A-F888D513F2CA}"/>
              </a:ext>
            </a:extLst>
          </p:cNvPr>
          <p:cNvSpPr txBox="1"/>
          <p:nvPr/>
        </p:nvSpPr>
        <p:spPr>
          <a:xfrm>
            <a:off x="1586519" y="5206210"/>
            <a:ext cx="3923687" cy="1384995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ja-JP" sz="1050" b="1" dirty="0">
                <a:ea typeface="游ゴシック" panose="020B0400000000000000" pitchFamily="50" charset="-128"/>
              </a:rPr>
              <a:t>■OS</a:t>
            </a:r>
            <a:r>
              <a:rPr lang="ja-JP" altLang="en-US" sz="1050" b="1" dirty="0">
                <a:ea typeface="游ゴシック" panose="020B0400000000000000" pitchFamily="50" charset="-128"/>
              </a:rPr>
              <a:t>：</a:t>
            </a:r>
            <a:r>
              <a:rPr lang="en-US" altLang="ja-JP" sz="1050" b="1" dirty="0">
                <a:ea typeface="游ゴシック" panose="020B0400000000000000" pitchFamily="50" charset="-128"/>
              </a:rPr>
              <a:t>Windows11Pro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■CPU</a:t>
            </a:r>
            <a:r>
              <a:rPr lang="ja-JP" altLang="en-US" sz="1050" b="1" dirty="0">
                <a:ea typeface="游ゴシック" panose="020B0400000000000000" pitchFamily="50" charset="-128"/>
              </a:rPr>
              <a:t>：</a:t>
            </a:r>
            <a:r>
              <a:rPr lang="en-US" altLang="ja-JP" sz="1050" b="1" dirty="0">
                <a:ea typeface="游ゴシック" panose="020B0400000000000000" pitchFamily="50" charset="-128"/>
              </a:rPr>
              <a:t>Xeon W3-2525</a:t>
            </a:r>
            <a:r>
              <a:rPr lang="en-US" altLang="ja-JP" sz="1050" b="1" dirty="0"/>
              <a:t> P3.5GHz-4.3GHz/TB3.0 4.5GHz/8</a:t>
            </a:r>
            <a:r>
              <a:rPr lang="ja-JP" altLang="en-US" sz="1050" b="1" dirty="0"/>
              <a:t>コア</a:t>
            </a:r>
            <a:r>
              <a:rPr lang="en-US" altLang="ja-JP" sz="1050" b="1" dirty="0"/>
              <a:t>(P8+E0)/16</a:t>
            </a:r>
            <a:r>
              <a:rPr lang="ja-JP" altLang="en-US" sz="1050" b="1" dirty="0"/>
              <a:t>スレッド</a:t>
            </a:r>
            <a:endParaRPr lang="en-US" altLang="ja-JP" sz="1050" b="1" dirty="0">
              <a:ea typeface="游ゴシック" panose="020B0400000000000000" pitchFamily="50" charset="-128"/>
            </a:endParaRP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</a:t>
            </a:r>
            <a:r>
              <a:rPr lang="ja-JP" altLang="en-US" sz="1050" b="1" dirty="0">
                <a:ea typeface="游ゴシック" panose="020B0400000000000000" pitchFamily="50" charset="-128"/>
              </a:rPr>
              <a:t>メモリ：</a:t>
            </a:r>
            <a:r>
              <a:rPr lang="en-US" altLang="ja-JP" sz="1050" b="1" dirty="0">
                <a:ea typeface="游ゴシック" panose="020B0400000000000000" pitchFamily="50" charset="-128"/>
              </a:rPr>
              <a:t>32GB DDR5-4800</a:t>
            </a:r>
            <a:r>
              <a:rPr lang="ja-JP" altLang="en-US" sz="1050" b="1" dirty="0">
                <a:ea typeface="游ゴシック" panose="020B0400000000000000" pitchFamily="50" charset="-128"/>
              </a:rPr>
              <a:t>　</a:t>
            </a:r>
            <a:r>
              <a:rPr lang="en-US" altLang="ja-JP" sz="1050" b="1" dirty="0">
                <a:ea typeface="游ゴシック" panose="020B0400000000000000" pitchFamily="50" charset="-128"/>
              </a:rPr>
              <a:t>1.2V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■SSD</a:t>
            </a:r>
            <a:r>
              <a:rPr lang="ja-JP" altLang="en-US" sz="1050" b="1" dirty="0">
                <a:ea typeface="游ゴシック" panose="020B0400000000000000" pitchFamily="50" charset="-128"/>
              </a:rPr>
              <a:t>：</a:t>
            </a:r>
            <a:r>
              <a:rPr lang="en-US" altLang="ja-JP" sz="1050" b="1" dirty="0">
                <a:ea typeface="游ゴシック" panose="020B0400000000000000" pitchFamily="50" charset="-128"/>
              </a:rPr>
              <a:t>【RAID1】960GB (x2) </a:t>
            </a:r>
            <a:r>
              <a:rPr lang="ja-JP" altLang="en-US" sz="1050" b="1" dirty="0">
                <a:ea typeface="游ゴシック" panose="020B0400000000000000" pitchFamily="50" charset="-128"/>
              </a:rPr>
              <a:t>エンタープライズ</a:t>
            </a:r>
            <a:endParaRPr lang="en-US" altLang="ja-JP" sz="1050" b="1" dirty="0">
              <a:ea typeface="游ゴシック" panose="020B0400000000000000" pitchFamily="50" charset="-128"/>
            </a:endParaRP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■GPU: NVIDIA GeForce RTX 5080 DDR7 16GB 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</a:t>
            </a:r>
            <a:r>
              <a:rPr lang="ja-JP" altLang="en-US" sz="1050" b="1" dirty="0">
                <a:ea typeface="游ゴシック" panose="020B0400000000000000" pitchFamily="50" charset="-128"/>
              </a:rPr>
              <a:t>インテル </a:t>
            </a:r>
            <a:r>
              <a:rPr lang="en-US" altLang="ja-JP" sz="1050" b="1" dirty="0">
                <a:ea typeface="游ゴシック" panose="020B0400000000000000" pitchFamily="50" charset="-128"/>
              </a:rPr>
              <a:t>W790 WS </a:t>
            </a:r>
            <a:r>
              <a:rPr lang="ja-JP" altLang="en-US" sz="1050" b="1" dirty="0">
                <a:ea typeface="游ゴシック" panose="020B0400000000000000" pitchFamily="50" charset="-128"/>
              </a:rPr>
              <a:t>チップセット サーバーグレード</a:t>
            </a:r>
          </a:p>
          <a:p>
            <a:r>
              <a:rPr lang="en-US" altLang="ja-JP" sz="1050" b="1" dirty="0">
                <a:ea typeface="游ゴシック" panose="020B0400000000000000" pitchFamily="50" charset="-128"/>
              </a:rPr>
              <a:t>■ LAN</a:t>
            </a:r>
            <a:r>
              <a:rPr lang="ja-JP" altLang="en-US" sz="1050" b="1" dirty="0">
                <a:ea typeface="游ゴシック" panose="020B0400000000000000" pitchFamily="50" charset="-128"/>
              </a:rPr>
              <a:t>：</a:t>
            </a:r>
            <a:r>
              <a:rPr lang="en-US" altLang="ja-JP" sz="1050" b="1" dirty="0">
                <a:ea typeface="游ゴシック" panose="020B0400000000000000" pitchFamily="50" charset="-128"/>
              </a:rPr>
              <a:t>AQC113CS 10GbE &amp;  Intel® I225LM Ethernet</a:t>
            </a: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6C80FF31-03B7-4A48-B7CB-BDD6F91A8D72}"/>
              </a:ext>
            </a:extLst>
          </p:cNvPr>
          <p:cNvSpPr txBox="1"/>
          <p:nvPr/>
        </p:nvSpPr>
        <p:spPr>
          <a:xfrm>
            <a:off x="1608618" y="4996666"/>
            <a:ext cx="5446030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4U</a:t>
            </a:r>
            <a:r>
              <a:rPr lang="ja-JP" altLang="en-US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ラックマウント型　</a:t>
            </a:r>
            <a:r>
              <a:rPr lang="en-US" altLang="ja-JP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Xeon® W </a:t>
            </a:r>
            <a:r>
              <a:rPr lang="ja-JP" altLang="en-US" sz="1200" b="1" dirty="0">
                <a:ea typeface="游ゴシック" panose="020B0400000000000000" pitchFamily="50" charset="-128"/>
                <a:cs typeface="Segoe UI" panose="020B0502040204020203" pitchFamily="34" charset="0"/>
              </a:rPr>
              <a:t>プロセッサー搭載</a:t>
            </a:r>
          </a:p>
        </p:txBody>
      </p:sp>
      <p:grpSp>
        <p:nvGrpSpPr>
          <p:cNvPr id="198" name="Group 142">
            <a:extLst>
              <a:ext uri="{FF2B5EF4-FFF2-40B4-BE49-F238E27FC236}">
                <a16:creationId xmlns:a16="http://schemas.microsoft.com/office/drawing/2014/main" id="{FBB57970-484E-475B-AB82-3D44DB318BA9}"/>
              </a:ext>
            </a:extLst>
          </p:cNvPr>
          <p:cNvGrpSpPr>
            <a:grpSpLocks/>
          </p:cNvGrpSpPr>
          <p:nvPr/>
        </p:nvGrpSpPr>
        <p:grpSpPr bwMode="auto">
          <a:xfrm>
            <a:off x="5952223" y="5532550"/>
            <a:ext cx="459810" cy="459810"/>
            <a:chOff x="1855" y="9885"/>
            <a:chExt cx="907" cy="907"/>
          </a:xfrm>
        </p:grpSpPr>
        <p:sp>
          <p:nvSpPr>
            <p:cNvPr id="199" name="Rectangle 143">
              <a:extLst>
                <a:ext uri="{FF2B5EF4-FFF2-40B4-BE49-F238E27FC236}">
                  <a16:creationId xmlns:a16="http://schemas.microsoft.com/office/drawing/2014/main" id="{9DC09E1D-F755-40FD-8CE9-D4D03304C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5" y="9885"/>
              <a:ext cx="907" cy="907"/>
            </a:xfrm>
            <a:prstGeom prst="rect">
              <a:avLst/>
            </a:prstGeom>
            <a:solidFill>
              <a:srgbClr val="541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0" name="WordArt 144">
              <a:extLst>
                <a:ext uri="{FF2B5EF4-FFF2-40B4-BE49-F238E27FC236}">
                  <a16:creationId xmlns:a16="http://schemas.microsoft.com/office/drawing/2014/main" id="{B8E61D3E-03EF-4D24-AAF4-F0F6C015021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186" y="10589"/>
              <a:ext cx="258" cy="11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270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900" b="1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rPr>
                <a:t>Pro</a:t>
              </a:r>
              <a:endParaRPr lang="ja-JP" altLang="en-US" sz="900" b="1" kern="10" spc="0">
                <a:ln>
                  <a:noFill/>
                </a:ln>
                <a:solidFill>
                  <a:srgbClr val="FFFFFF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grpSp>
          <p:nvGrpSpPr>
            <p:cNvPr id="201" name="Group 145">
              <a:extLst>
                <a:ext uri="{FF2B5EF4-FFF2-40B4-BE49-F238E27FC236}">
                  <a16:creationId xmlns:a16="http://schemas.microsoft.com/office/drawing/2014/main" id="{A418C758-074D-46BA-B776-384B71E85E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26" y="9992"/>
              <a:ext cx="363" cy="367"/>
              <a:chOff x="8611" y="8722"/>
              <a:chExt cx="475" cy="480"/>
            </a:xfrm>
          </p:grpSpPr>
          <p:sp>
            <p:nvSpPr>
              <p:cNvPr id="206" name="Rectangle 146">
                <a:extLst>
                  <a:ext uri="{FF2B5EF4-FFF2-40B4-BE49-F238E27FC236}">
                    <a16:creationId xmlns:a16="http://schemas.microsoft.com/office/drawing/2014/main" id="{86C78728-6288-424A-A657-269AE281E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1" y="8722"/>
                <a:ext cx="224" cy="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40404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7" name="Rectangle 147">
                <a:extLst>
                  <a:ext uri="{FF2B5EF4-FFF2-40B4-BE49-F238E27FC236}">
                    <a16:creationId xmlns:a16="http://schemas.microsoft.com/office/drawing/2014/main" id="{B0E413E6-23D2-4B77-828A-38FCD0B370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62" y="8722"/>
                <a:ext cx="224" cy="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40404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8" name="Rectangle 148">
                <a:extLst>
                  <a:ext uri="{FF2B5EF4-FFF2-40B4-BE49-F238E27FC236}">
                    <a16:creationId xmlns:a16="http://schemas.microsoft.com/office/drawing/2014/main" id="{08D2C0FC-BE33-46CB-9A21-9BDE7DCD1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1" y="8978"/>
                <a:ext cx="224" cy="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40404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09" name="Rectangle 149">
                <a:extLst>
                  <a:ext uri="{FF2B5EF4-FFF2-40B4-BE49-F238E27FC236}">
                    <a16:creationId xmlns:a16="http://schemas.microsoft.com/office/drawing/2014/main" id="{2620D815-D3F9-44E4-BE05-0749465BC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62" y="8978"/>
                <a:ext cx="224" cy="2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40404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202" name="Group 150">
              <a:extLst>
                <a:ext uri="{FF2B5EF4-FFF2-40B4-BE49-F238E27FC236}">
                  <a16:creationId xmlns:a16="http://schemas.microsoft.com/office/drawing/2014/main" id="{04116A08-BB19-4D72-A113-250EF4AAF7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1" y="10389"/>
              <a:ext cx="122" cy="159"/>
              <a:chOff x="5257" y="1253"/>
              <a:chExt cx="5458" cy="7140"/>
            </a:xfrm>
          </p:grpSpPr>
          <p:sp>
            <p:nvSpPr>
              <p:cNvPr id="204" name="WordArt 151">
                <a:extLst>
                  <a:ext uri="{FF2B5EF4-FFF2-40B4-BE49-F238E27FC236}">
                    <a16:creationId xmlns:a16="http://schemas.microsoft.com/office/drawing/2014/main" id="{7DBA1CC1-3C3E-41E9-BFFD-6B82356ABF00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8399" y="1253"/>
                <a:ext cx="2316" cy="714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1270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900" kern="10" spc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Yu Gothic UI" panose="020B0500000000000000" pitchFamily="50" charset="-128"/>
                    <a:ea typeface="Yu Gothic UI" panose="020B0500000000000000" pitchFamily="50" charset="-128"/>
                  </a:rPr>
                  <a:t>1</a:t>
                </a:r>
                <a:endParaRPr lang="ja-JP" altLang="en-US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endParaRPr>
              </a:p>
            </p:txBody>
          </p:sp>
          <p:sp>
            <p:nvSpPr>
              <p:cNvPr id="205" name="WordArt 152">
                <a:extLst>
                  <a:ext uri="{FF2B5EF4-FFF2-40B4-BE49-F238E27FC236}">
                    <a16:creationId xmlns:a16="http://schemas.microsoft.com/office/drawing/2014/main" id="{DCBAA56F-0C02-4146-88BC-569D79CE6B88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5257" y="1253"/>
                <a:ext cx="2316" cy="714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1270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900" kern="10" spc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Yu Gothic UI" panose="020B0500000000000000" pitchFamily="50" charset="-128"/>
                    <a:ea typeface="Yu Gothic UI" panose="020B0500000000000000" pitchFamily="50" charset="-128"/>
                  </a:rPr>
                  <a:t>1</a:t>
                </a:r>
                <a:endParaRPr lang="ja-JP" altLang="en-US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endParaRPr>
              </a:p>
            </p:txBody>
          </p:sp>
        </p:grpSp>
        <p:sp>
          <p:nvSpPr>
            <p:cNvPr id="203" name="WordArt 153">
              <a:extLst>
                <a:ext uri="{FF2B5EF4-FFF2-40B4-BE49-F238E27FC236}">
                  <a16:creationId xmlns:a16="http://schemas.microsoft.com/office/drawing/2014/main" id="{26144D9F-6C97-4335-9E86-58C57AB3990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930" y="10433"/>
              <a:ext cx="634" cy="11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270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rPr>
                <a:t>Windows</a:t>
              </a:r>
              <a:endParaRPr lang="ja-JP" altLang="en-US" sz="900" kern="10" spc="0">
                <a:ln>
                  <a:noFill/>
                </a:ln>
                <a:solidFill>
                  <a:srgbClr val="FFFFFF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246" name="直角三角形 245">
            <a:extLst>
              <a:ext uri="{FF2B5EF4-FFF2-40B4-BE49-F238E27FC236}">
                <a16:creationId xmlns:a16="http://schemas.microsoft.com/office/drawing/2014/main" id="{9145FA50-66CC-437F-A971-5D0CDFCC9921}"/>
              </a:ext>
            </a:extLst>
          </p:cNvPr>
          <p:cNvSpPr/>
          <p:nvPr/>
        </p:nvSpPr>
        <p:spPr>
          <a:xfrm rot="5400000">
            <a:off x="279389" y="4957180"/>
            <a:ext cx="785063" cy="785063"/>
          </a:xfrm>
          <a:prstGeom prst="rtTriangle">
            <a:avLst/>
          </a:prstGeom>
          <a:gradFill flip="none" rotWithShape="1">
            <a:gsLst>
              <a:gs pos="100000">
                <a:srgbClr val="CC00CC"/>
              </a:gs>
              <a:gs pos="0">
                <a:schemeClr val="tx1"/>
              </a:gs>
              <a:gs pos="42000">
                <a:srgbClr val="27017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42" name="図 241">
            <a:extLst>
              <a:ext uri="{FF2B5EF4-FFF2-40B4-BE49-F238E27FC236}">
                <a16:creationId xmlns:a16="http://schemas.microsoft.com/office/drawing/2014/main" id="{CB415C43-85AB-46F3-B188-C440326A7A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82" y="5064246"/>
            <a:ext cx="1051975" cy="1355994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A1D5541-B100-4BC2-B02B-B35B1CBC4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48" y="553255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9" name="正方形/長方形 258">
            <a:extLst>
              <a:ext uri="{FF2B5EF4-FFF2-40B4-BE49-F238E27FC236}">
                <a16:creationId xmlns:a16="http://schemas.microsoft.com/office/drawing/2014/main" id="{FF09F13A-97F1-42EB-A001-755EFDAEC0B0}"/>
              </a:ext>
            </a:extLst>
          </p:cNvPr>
          <p:cNvSpPr/>
          <p:nvPr/>
        </p:nvSpPr>
        <p:spPr>
          <a:xfrm>
            <a:off x="6438494" y="5534701"/>
            <a:ext cx="818181" cy="458948"/>
          </a:xfrm>
          <a:prstGeom prst="rect">
            <a:avLst/>
          </a:prstGeom>
          <a:solidFill>
            <a:srgbClr val="270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0" name="テキスト ボックス 259">
            <a:extLst>
              <a:ext uri="{FF2B5EF4-FFF2-40B4-BE49-F238E27FC236}">
                <a16:creationId xmlns:a16="http://schemas.microsoft.com/office/drawing/2014/main" id="{C6625CE8-C803-4C51-A8D7-CD05466847F9}"/>
              </a:ext>
            </a:extLst>
          </p:cNvPr>
          <p:cNvSpPr txBox="1"/>
          <p:nvPr/>
        </p:nvSpPr>
        <p:spPr>
          <a:xfrm>
            <a:off x="6438494" y="5581246"/>
            <a:ext cx="818181" cy="21544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b="1" dirty="0">
                <a:solidFill>
                  <a:schemeClr val="bg1"/>
                </a:solidFill>
                <a:ea typeface="游ゴシック" panose="020B0400000000000000" pitchFamily="50" charset="-128"/>
              </a:rPr>
              <a:t>安心の長期</a:t>
            </a:r>
            <a:endParaRPr lang="en-US" altLang="ja-JP" sz="800" b="1" dirty="0">
              <a:solidFill>
                <a:schemeClr val="bg1"/>
              </a:solidFill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61" name="テキスト ボックス 260">
            <a:extLst>
              <a:ext uri="{FF2B5EF4-FFF2-40B4-BE49-F238E27FC236}">
                <a16:creationId xmlns:a16="http://schemas.microsoft.com/office/drawing/2014/main" id="{D47654D5-55D4-41C0-8241-E61C68019900}"/>
              </a:ext>
            </a:extLst>
          </p:cNvPr>
          <p:cNvSpPr txBox="1"/>
          <p:nvPr/>
        </p:nvSpPr>
        <p:spPr>
          <a:xfrm>
            <a:off x="6455948" y="5706044"/>
            <a:ext cx="818181" cy="253916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bg1"/>
                </a:solidFill>
                <a:ea typeface="游ゴシック" panose="020B0400000000000000" pitchFamily="50" charset="-128"/>
              </a:rPr>
              <a:t>3</a:t>
            </a:r>
            <a:r>
              <a:rPr lang="ja-JP" altLang="en-US" sz="1050" b="1" dirty="0">
                <a:solidFill>
                  <a:schemeClr val="bg1"/>
                </a:solidFill>
                <a:ea typeface="游ゴシック" panose="020B0400000000000000" pitchFamily="50" charset="-128"/>
              </a:rPr>
              <a:t>年間保証</a:t>
            </a:r>
            <a:endParaRPr lang="en-US" altLang="ja-JP" sz="1050" b="1" dirty="0">
              <a:solidFill>
                <a:schemeClr val="bg1"/>
              </a:solidFill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62" name="正方形/長方形 261">
            <a:extLst>
              <a:ext uri="{FF2B5EF4-FFF2-40B4-BE49-F238E27FC236}">
                <a16:creationId xmlns:a16="http://schemas.microsoft.com/office/drawing/2014/main" id="{9ADE283E-00A8-4155-8E15-F1E1015484AB}"/>
              </a:ext>
            </a:extLst>
          </p:cNvPr>
          <p:cNvSpPr/>
          <p:nvPr/>
        </p:nvSpPr>
        <p:spPr>
          <a:xfrm>
            <a:off x="6467800" y="5557533"/>
            <a:ext cx="751793" cy="402718"/>
          </a:xfrm>
          <a:prstGeom prst="rect">
            <a:avLst/>
          </a:prstGeom>
          <a:noFill/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3" name="正方形/長方形 262">
            <a:extLst>
              <a:ext uri="{FF2B5EF4-FFF2-40B4-BE49-F238E27FC236}">
                <a16:creationId xmlns:a16="http://schemas.microsoft.com/office/drawing/2014/main" id="{F9553310-5F34-487F-8785-F827C8F79136}"/>
              </a:ext>
            </a:extLst>
          </p:cNvPr>
          <p:cNvSpPr/>
          <p:nvPr/>
        </p:nvSpPr>
        <p:spPr>
          <a:xfrm>
            <a:off x="6446540" y="9300472"/>
            <a:ext cx="818181" cy="458948"/>
          </a:xfrm>
          <a:prstGeom prst="rect">
            <a:avLst/>
          </a:prstGeom>
          <a:solidFill>
            <a:srgbClr val="270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4" name="テキスト ボックス 263">
            <a:extLst>
              <a:ext uri="{FF2B5EF4-FFF2-40B4-BE49-F238E27FC236}">
                <a16:creationId xmlns:a16="http://schemas.microsoft.com/office/drawing/2014/main" id="{9EBA7F68-C5AA-4849-A0CA-5F02DE330741}"/>
              </a:ext>
            </a:extLst>
          </p:cNvPr>
          <p:cNvSpPr txBox="1"/>
          <p:nvPr/>
        </p:nvSpPr>
        <p:spPr>
          <a:xfrm>
            <a:off x="6446540" y="9347017"/>
            <a:ext cx="818181" cy="21544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" b="1" dirty="0">
                <a:solidFill>
                  <a:schemeClr val="bg1"/>
                </a:solidFill>
                <a:ea typeface="游ゴシック" panose="020B0400000000000000" pitchFamily="50" charset="-128"/>
              </a:rPr>
              <a:t>安心の長期</a:t>
            </a:r>
            <a:endParaRPr lang="en-US" altLang="ja-JP" sz="800" b="1" dirty="0">
              <a:solidFill>
                <a:schemeClr val="bg1"/>
              </a:solidFill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65" name="テキスト ボックス 264">
            <a:extLst>
              <a:ext uri="{FF2B5EF4-FFF2-40B4-BE49-F238E27FC236}">
                <a16:creationId xmlns:a16="http://schemas.microsoft.com/office/drawing/2014/main" id="{BE3A381D-1B09-4F15-BD96-8E7E351F1597}"/>
              </a:ext>
            </a:extLst>
          </p:cNvPr>
          <p:cNvSpPr txBox="1"/>
          <p:nvPr/>
        </p:nvSpPr>
        <p:spPr>
          <a:xfrm>
            <a:off x="6463994" y="9471815"/>
            <a:ext cx="818181" cy="253916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bg1"/>
                </a:solidFill>
                <a:ea typeface="游ゴシック" panose="020B0400000000000000" pitchFamily="50" charset="-128"/>
              </a:rPr>
              <a:t>3</a:t>
            </a:r>
            <a:r>
              <a:rPr lang="ja-JP" altLang="en-US" sz="1050" b="1" dirty="0">
                <a:solidFill>
                  <a:schemeClr val="bg1"/>
                </a:solidFill>
                <a:ea typeface="游ゴシック" panose="020B0400000000000000" pitchFamily="50" charset="-128"/>
              </a:rPr>
              <a:t>年間保証</a:t>
            </a:r>
            <a:endParaRPr lang="en-US" altLang="ja-JP" sz="1050" b="1" dirty="0">
              <a:solidFill>
                <a:schemeClr val="bg1"/>
              </a:solidFill>
              <a:effectLst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66" name="正方形/長方形 265">
            <a:extLst>
              <a:ext uri="{FF2B5EF4-FFF2-40B4-BE49-F238E27FC236}">
                <a16:creationId xmlns:a16="http://schemas.microsoft.com/office/drawing/2014/main" id="{4F859F39-CF8E-4524-B0B3-A1C15BFDC00B}"/>
              </a:ext>
            </a:extLst>
          </p:cNvPr>
          <p:cNvSpPr/>
          <p:nvPr/>
        </p:nvSpPr>
        <p:spPr>
          <a:xfrm>
            <a:off x="6475846" y="9323304"/>
            <a:ext cx="751793" cy="402718"/>
          </a:xfrm>
          <a:prstGeom prst="rect">
            <a:avLst/>
          </a:prstGeom>
          <a:noFill/>
          <a:ln w="95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541A156-68AD-6297-EA6A-CBBE934583E5}"/>
              </a:ext>
            </a:extLst>
          </p:cNvPr>
          <p:cNvGrpSpPr/>
          <p:nvPr/>
        </p:nvGrpSpPr>
        <p:grpSpPr>
          <a:xfrm>
            <a:off x="209543" y="6742866"/>
            <a:ext cx="7132542" cy="1696775"/>
            <a:chOff x="217589" y="4847736"/>
            <a:chExt cx="7132542" cy="1696775"/>
          </a:xfrm>
        </p:grpSpPr>
        <p:sp>
          <p:nvSpPr>
            <p:cNvPr id="132" name="四角形: 角を丸くする 131">
              <a:extLst>
                <a:ext uri="{FF2B5EF4-FFF2-40B4-BE49-F238E27FC236}">
                  <a16:creationId xmlns:a16="http://schemas.microsoft.com/office/drawing/2014/main" id="{BCBF06E6-E0E7-4791-878E-158672DB9574}"/>
                </a:ext>
              </a:extLst>
            </p:cNvPr>
            <p:cNvSpPr/>
            <p:nvPr/>
          </p:nvSpPr>
          <p:spPr>
            <a:xfrm>
              <a:off x="217589" y="4847736"/>
              <a:ext cx="7132542" cy="1696775"/>
            </a:xfrm>
            <a:prstGeom prst="roundRect">
              <a:avLst>
                <a:gd name="adj" fmla="val 5007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5C9F9CB6-BAC1-400D-93CE-6339A96C4B61}"/>
                </a:ext>
              </a:extLst>
            </p:cNvPr>
            <p:cNvSpPr txBox="1"/>
            <p:nvPr/>
          </p:nvSpPr>
          <p:spPr>
            <a:xfrm>
              <a:off x="1599758" y="5276825"/>
              <a:ext cx="3824142" cy="1223412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ja-JP" altLang="en-US" sz="1050" b="1" dirty="0">
                  <a:ea typeface="游ゴシック" panose="020B0400000000000000" pitchFamily="50" charset="-128"/>
                </a:rPr>
                <a:t>■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OS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：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Windows11 IoT Enterprise</a:t>
              </a:r>
            </a:p>
            <a:p>
              <a:r>
                <a:rPr lang="en-US" altLang="ja-JP" sz="1050" b="1" dirty="0">
                  <a:ea typeface="游ゴシック" panose="020B0400000000000000" pitchFamily="50" charset="-128"/>
                </a:rPr>
                <a:t>■CPU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：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Corei9-14900K</a:t>
              </a:r>
            </a:p>
            <a:p>
              <a:r>
                <a:rPr lang="en-US" altLang="ja-JP" sz="1050" b="1" dirty="0">
                  <a:ea typeface="游ゴシック" panose="020B0400000000000000" pitchFamily="50" charset="-128"/>
                </a:rPr>
                <a:t>■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メモリ：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64GB (32GBx4)DDR4-3200</a:t>
              </a:r>
            </a:p>
            <a:p>
              <a:r>
                <a:rPr lang="en-US" altLang="ja-JP" sz="1050" b="1" dirty="0">
                  <a:ea typeface="游ゴシック" panose="020B0400000000000000" pitchFamily="50" charset="-128"/>
                </a:rPr>
                <a:t>■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ストレージ：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SSD1TB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　エンタープライズ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SSD</a:t>
              </a:r>
            </a:p>
            <a:p>
              <a:r>
                <a:rPr lang="en-US" altLang="ja-JP" sz="1050" b="1" dirty="0">
                  <a:ea typeface="游ゴシック" panose="020B0400000000000000" pitchFamily="50" charset="-128"/>
                </a:rPr>
                <a:t>■GPU:NVIDIA GeForce RTX 5090 DDR7 32GB</a:t>
              </a:r>
            </a:p>
            <a:p>
              <a:r>
                <a:rPr lang="en-US" altLang="ja-JP" sz="1050" b="1" dirty="0">
                  <a:ea typeface="游ゴシック" panose="020B0400000000000000" pitchFamily="50" charset="-128"/>
                </a:rPr>
                <a:t>■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インテル 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Q670 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チップセット産業用マザー</a:t>
              </a:r>
              <a:endParaRPr lang="en-US" altLang="ja-JP" sz="1050" b="1" dirty="0">
                <a:ea typeface="游ゴシック" panose="020B0400000000000000" pitchFamily="50" charset="-128"/>
              </a:endParaRPr>
            </a:p>
            <a:p>
              <a:r>
                <a:rPr lang="en-US" altLang="ja-JP" sz="1050" b="1" dirty="0">
                  <a:ea typeface="游ゴシック" panose="020B0400000000000000" pitchFamily="50" charset="-128"/>
                </a:rPr>
                <a:t>■LAN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：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Intel I225LM x2</a:t>
              </a:r>
              <a:r>
                <a:rPr lang="ja-JP" altLang="en-US" sz="1050" b="1" dirty="0">
                  <a:ea typeface="游ゴシック" panose="020B0400000000000000" pitchFamily="50" charset="-128"/>
                </a:rPr>
                <a:t>　</a:t>
              </a:r>
              <a:r>
                <a:rPr lang="en-US" altLang="ja-JP" sz="1050" b="1" dirty="0">
                  <a:ea typeface="游ゴシック" panose="020B0400000000000000" pitchFamily="50" charset="-128"/>
                </a:rPr>
                <a:t>2.5 Gigabit LAN</a:t>
              </a:r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554085E5-F14A-4E6B-A389-31AA2076DA0A}"/>
                </a:ext>
              </a:extLst>
            </p:cNvPr>
            <p:cNvSpPr txBox="1"/>
            <p:nvPr/>
          </p:nvSpPr>
          <p:spPr>
            <a:xfrm>
              <a:off x="5045147" y="6052636"/>
              <a:ext cx="2256515" cy="215444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" b="1" dirty="0">
                  <a:ea typeface="游ゴシック" panose="020B0400000000000000" pitchFamily="50" charset="-128"/>
                </a:rPr>
                <a:t>Fabrik PC FA-I914900KAS1N1TU4NVM</a:t>
              </a:r>
              <a:endParaRPr lang="en-US" altLang="ja-JP" sz="800" b="1" dirty="0">
                <a:effectLst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F4CEC60D-F673-43D3-820F-CCA2BCD80910}"/>
                </a:ext>
              </a:extLst>
            </p:cNvPr>
            <p:cNvSpPr txBox="1"/>
            <p:nvPr/>
          </p:nvSpPr>
          <p:spPr>
            <a:xfrm>
              <a:off x="1616664" y="5004579"/>
              <a:ext cx="5446030" cy="276999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ea typeface="游ゴシック" panose="020B0400000000000000" pitchFamily="50" charset="-128"/>
                  <a:cs typeface="Segoe UI" panose="020B0502040204020203" pitchFamily="34" charset="0"/>
                </a:rPr>
                <a:t>4U</a:t>
              </a:r>
              <a:r>
                <a:rPr lang="ja-JP" altLang="en-US" sz="1200" b="1" dirty="0">
                  <a:ea typeface="游ゴシック" panose="020B0400000000000000" pitchFamily="50" charset="-128"/>
                  <a:cs typeface="Segoe UI" panose="020B0502040204020203" pitchFamily="34" charset="0"/>
                </a:rPr>
                <a:t>ラックマウント型　</a:t>
              </a:r>
              <a:r>
                <a:rPr lang="en-US" altLang="ja-JP" sz="1200" b="1" dirty="0">
                  <a:ea typeface="游ゴシック" panose="020B0400000000000000" pitchFamily="50" charset="-128"/>
                  <a:cs typeface="Segoe UI" panose="020B0502040204020203" pitchFamily="34" charset="0"/>
                </a:rPr>
                <a:t>Core i9/RTX5090 </a:t>
              </a:r>
              <a:r>
                <a:rPr lang="ja-JP" altLang="en-US" sz="1200" b="1" dirty="0">
                  <a:ea typeface="游ゴシック" panose="020B0400000000000000" pitchFamily="50" charset="-128"/>
                  <a:cs typeface="Segoe UI" panose="020B0502040204020203" pitchFamily="34" charset="0"/>
                </a:rPr>
                <a:t>ハイエンドモデル</a:t>
              </a:r>
            </a:p>
          </p:txBody>
        </p:sp>
        <p:sp>
          <p:nvSpPr>
            <p:cNvPr id="245" name="直角三角形 244">
              <a:extLst>
                <a:ext uri="{FF2B5EF4-FFF2-40B4-BE49-F238E27FC236}">
                  <a16:creationId xmlns:a16="http://schemas.microsoft.com/office/drawing/2014/main" id="{D50C7CF3-D7F6-4363-8D48-8A51050E9906}"/>
                </a:ext>
              </a:extLst>
            </p:cNvPr>
            <p:cNvSpPr/>
            <p:nvPr/>
          </p:nvSpPr>
          <p:spPr>
            <a:xfrm rot="5400000">
              <a:off x="287435" y="4965522"/>
              <a:ext cx="785063" cy="785063"/>
            </a:xfrm>
            <a:prstGeom prst="rtTriangle">
              <a:avLst/>
            </a:prstGeom>
            <a:gradFill flip="none" rotWithShape="1">
              <a:gsLst>
                <a:gs pos="100000">
                  <a:srgbClr val="CC00CC"/>
                </a:gs>
                <a:gs pos="0">
                  <a:schemeClr val="tx1"/>
                </a:gs>
                <a:gs pos="42000">
                  <a:srgbClr val="27017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pic>
          <p:nvPicPr>
            <p:cNvPr id="249" name="図 248">
              <a:extLst>
                <a:ext uri="{FF2B5EF4-FFF2-40B4-BE49-F238E27FC236}">
                  <a16:creationId xmlns:a16="http://schemas.microsoft.com/office/drawing/2014/main" id="{1F2CB8E9-6365-4812-A5DE-958B6C823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341" y="5794533"/>
              <a:ext cx="1303347" cy="634729"/>
            </a:xfrm>
            <a:prstGeom prst="rect">
              <a:avLst/>
            </a:prstGeom>
            <a:effectLst/>
          </p:spPr>
        </p:pic>
        <p:pic>
          <p:nvPicPr>
            <p:cNvPr id="1027" name="Picture 3">
              <a:extLst>
                <a:ext uri="{FF2B5EF4-FFF2-40B4-BE49-F238E27FC236}">
                  <a16:creationId xmlns:a16="http://schemas.microsoft.com/office/drawing/2014/main" id="{ACE8E72E-26A4-43C3-B4FF-3B616BC925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7379" y="5537629"/>
              <a:ext cx="464400" cy="46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76D55A89-60E6-4714-8EDB-323ACCB8BC43}"/>
                </a:ext>
              </a:extLst>
            </p:cNvPr>
            <p:cNvSpPr/>
            <p:nvPr/>
          </p:nvSpPr>
          <p:spPr>
            <a:xfrm>
              <a:off x="6446540" y="5532417"/>
              <a:ext cx="818181" cy="458948"/>
            </a:xfrm>
            <a:prstGeom prst="rect">
              <a:avLst/>
            </a:prstGeom>
            <a:solidFill>
              <a:srgbClr val="2701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テキスト ボックス 255">
              <a:extLst>
                <a:ext uri="{FF2B5EF4-FFF2-40B4-BE49-F238E27FC236}">
                  <a16:creationId xmlns:a16="http://schemas.microsoft.com/office/drawing/2014/main" id="{D92935F2-1DD4-42E8-9079-F8350C615488}"/>
                </a:ext>
              </a:extLst>
            </p:cNvPr>
            <p:cNvSpPr txBox="1"/>
            <p:nvPr/>
          </p:nvSpPr>
          <p:spPr>
            <a:xfrm>
              <a:off x="6446540" y="5578962"/>
              <a:ext cx="818181" cy="215444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" b="1" dirty="0">
                  <a:solidFill>
                    <a:schemeClr val="bg1"/>
                  </a:solidFill>
                  <a:ea typeface="游ゴシック" panose="020B0400000000000000" pitchFamily="50" charset="-128"/>
                </a:rPr>
                <a:t>安心の長期</a:t>
              </a:r>
              <a:endParaRPr lang="en-US" altLang="ja-JP" sz="800" b="1" dirty="0">
                <a:solidFill>
                  <a:schemeClr val="bg1"/>
                </a:solidFill>
                <a:effectLst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257" name="テキスト ボックス 256">
              <a:extLst>
                <a:ext uri="{FF2B5EF4-FFF2-40B4-BE49-F238E27FC236}">
                  <a16:creationId xmlns:a16="http://schemas.microsoft.com/office/drawing/2014/main" id="{D5655D64-5CB3-4169-9EBF-8FE6DC2CA240}"/>
                </a:ext>
              </a:extLst>
            </p:cNvPr>
            <p:cNvSpPr txBox="1"/>
            <p:nvPr/>
          </p:nvSpPr>
          <p:spPr>
            <a:xfrm>
              <a:off x="6463994" y="5703760"/>
              <a:ext cx="818181" cy="253916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050" b="1" dirty="0">
                  <a:solidFill>
                    <a:schemeClr val="bg1"/>
                  </a:solidFill>
                  <a:ea typeface="游ゴシック" panose="020B0400000000000000" pitchFamily="50" charset="-128"/>
                </a:rPr>
                <a:t>3</a:t>
              </a:r>
              <a:r>
                <a:rPr lang="ja-JP" altLang="en-US" sz="1050" b="1" dirty="0">
                  <a:solidFill>
                    <a:schemeClr val="bg1"/>
                  </a:solidFill>
                  <a:ea typeface="游ゴシック" panose="020B0400000000000000" pitchFamily="50" charset="-128"/>
                </a:rPr>
                <a:t>年間保証</a:t>
              </a:r>
              <a:endParaRPr lang="en-US" altLang="ja-JP" sz="1050" b="1" dirty="0">
                <a:solidFill>
                  <a:schemeClr val="bg1"/>
                </a:solidFill>
                <a:effectLst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258" name="正方形/長方形 257">
              <a:extLst>
                <a:ext uri="{FF2B5EF4-FFF2-40B4-BE49-F238E27FC236}">
                  <a16:creationId xmlns:a16="http://schemas.microsoft.com/office/drawing/2014/main" id="{2FF04CE5-58E4-440C-AD38-D8F76CA9E052}"/>
                </a:ext>
              </a:extLst>
            </p:cNvPr>
            <p:cNvSpPr/>
            <p:nvPr/>
          </p:nvSpPr>
          <p:spPr>
            <a:xfrm>
              <a:off x="6475846" y="5555249"/>
              <a:ext cx="751793" cy="402718"/>
            </a:xfrm>
            <a:prstGeom prst="rect">
              <a:avLst/>
            </a:prstGeom>
            <a:noFill/>
            <a:ln w="952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3" name="WordArt 7">
              <a:extLst>
                <a:ext uri="{FF2B5EF4-FFF2-40B4-BE49-F238E27FC236}">
                  <a16:creationId xmlns:a16="http://schemas.microsoft.com/office/drawing/2014/main" id="{6D0A7DB2-DE5A-4496-B249-001CB1C7C12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977983" y="5816381"/>
              <a:ext cx="320860" cy="5804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270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rPr>
                <a:t>Windows</a:t>
              </a:r>
              <a:endParaRPr lang="ja-JP" altLang="en-US" sz="900" kern="10" spc="0">
                <a:ln>
                  <a:noFill/>
                </a:ln>
                <a:solidFill>
                  <a:srgbClr val="FFFFFF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grpSp>
          <p:nvGrpSpPr>
            <p:cNvPr id="269" name="Group 9">
              <a:extLst>
                <a:ext uri="{FF2B5EF4-FFF2-40B4-BE49-F238E27FC236}">
                  <a16:creationId xmlns:a16="http://schemas.microsoft.com/office/drawing/2014/main" id="{6863D931-0E56-495E-A267-8479BCC1FF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8816" y="5589773"/>
              <a:ext cx="180673" cy="180176"/>
              <a:chOff x="4823" y="11665"/>
              <a:chExt cx="2243" cy="2248"/>
            </a:xfrm>
          </p:grpSpPr>
          <p:sp>
            <p:nvSpPr>
              <p:cNvPr id="272" name="Freeform 10">
                <a:extLst>
                  <a:ext uri="{FF2B5EF4-FFF2-40B4-BE49-F238E27FC236}">
                    <a16:creationId xmlns:a16="http://schemas.microsoft.com/office/drawing/2014/main" id="{56B2AC4C-E8B9-4524-AC60-0165B2562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9" y="11857"/>
                <a:ext cx="915" cy="894"/>
              </a:xfrm>
              <a:custGeom>
                <a:avLst/>
                <a:gdLst>
                  <a:gd name="T0" fmla="*/ 0 w 915"/>
                  <a:gd name="T1" fmla="*/ 129 h 894"/>
                  <a:gd name="T2" fmla="*/ 915 w 915"/>
                  <a:gd name="T3" fmla="*/ 0 h 894"/>
                  <a:gd name="T4" fmla="*/ 910 w 915"/>
                  <a:gd name="T5" fmla="*/ 894 h 894"/>
                  <a:gd name="T6" fmla="*/ 0 w 915"/>
                  <a:gd name="T7" fmla="*/ 894 h 894"/>
                  <a:gd name="T8" fmla="*/ 0 w 915"/>
                  <a:gd name="T9" fmla="*/ 129 h 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5" h="894">
                    <a:moveTo>
                      <a:pt x="0" y="129"/>
                    </a:moveTo>
                    <a:lnTo>
                      <a:pt x="915" y="0"/>
                    </a:lnTo>
                    <a:lnTo>
                      <a:pt x="910" y="894"/>
                    </a:lnTo>
                    <a:lnTo>
                      <a:pt x="0" y="894"/>
                    </a:lnTo>
                    <a:lnTo>
                      <a:pt x="0" y="1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40404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73" name="Freeform 11">
                <a:extLst>
                  <a:ext uri="{FF2B5EF4-FFF2-40B4-BE49-F238E27FC236}">
                    <a16:creationId xmlns:a16="http://schemas.microsoft.com/office/drawing/2014/main" id="{45EB3CDC-50A0-466A-B25E-F5ED8FA63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7" y="11665"/>
                <a:ext cx="1209" cy="1076"/>
              </a:xfrm>
              <a:custGeom>
                <a:avLst/>
                <a:gdLst>
                  <a:gd name="T0" fmla="*/ 0 w 1209"/>
                  <a:gd name="T1" fmla="*/ 176 h 1076"/>
                  <a:gd name="T2" fmla="*/ 1209 w 1209"/>
                  <a:gd name="T3" fmla="*/ 0 h 1076"/>
                  <a:gd name="T4" fmla="*/ 1209 w 1209"/>
                  <a:gd name="T5" fmla="*/ 1076 h 1076"/>
                  <a:gd name="T6" fmla="*/ 0 w 1209"/>
                  <a:gd name="T7" fmla="*/ 1076 h 1076"/>
                  <a:gd name="T8" fmla="*/ 0 w 1209"/>
                  <a:gd name="T9" fmla="*/ 176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9" h="1076">
                    <a:moveTo>
                      <a:pt x="0" y="176"/>
                    </a:moveTo>
                    <a:lnTo>
                      <a:pt x="1209" y="0"/>
                    </a:lnTo>
                    <a:lnTo>
                      <a:pt x="1209" y="1076"/>
                    </a:lnTo>
                    <a:lnTo>
                      <a:pt x="0" y="1076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40404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74" name="Freeform 12">
                <a:extLst>
                  <a:ext uri="{FF2B5EF4-FFF2-40B4-BE49-F238E27FC236}">
                    <a16:creationId xmlns:a16="http://schemas.microsoft.com/office/drawing/2014/main" id="{E38D9509-B9D8-4C72-8F5F-E3987E0FBF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3" y="12837"/>
                <a:ext cx="916" cy="889"/>
              </a:xfrm>
              <a:custGeom>
                <a:avLst/>
                <a:gdLst>
                  <a:gd name="T0" fmla="*/ 0 w 916"/>
                  <a:gd name="T1" fmla="*/ 0 h 889"/>
                  <a:gd name="T2" fmla="*/ 916 w 916"/>
                  <a:gd name="T3" fmla="*/ 5 h 889"/>
                  <a:gd name="T4" fmla="*/ 916 w 916"/>
                  <a:gd name="T5" fmla="*/ 889 h 889"/>
                  <a:gd name="T6" fmla="*/ 6 w 916"/>
                  <a:gd name="T7" fmla="*/ 755 h 889"/>
                  <a:gd name="T8" fmla="*/ 0 w 916"/>
                  <a:gd name="T9" fmla="*/ 0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889">
                    <a:moveTo>
                      <a:pt x="0" y="0"/>
                    </a:moveTo>
                    <a:lnTo>
                      <a:pt x="916" y="5"/>
                    </a:lnTo>
                    <a:lnTo>
                      <a:pt x="916" y="889"/>
                    </a:lnTo>
                    <a:lnTo>
                      <a:pt x="6" y="7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40404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75" name="Freeform 13">
                <a:extLst>
                  <a:ext uri="{FF2B5EF4-FFF2-40B4-BE49-F238E27FC236}">
                    <a16:creationId xmlns:a16="http://schemas.microsoft.com/office/drawing/2014/main" id="{045395CA-2A09-488F-8A00-7CD8D7BEE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2848"/>
                <a:ext cx="1203" cy="1065"/>
              </a:xfrm>
              <a:custGeom>
                <a:avLst/>
                <a:gdLst>
                  <a:gd name="T0" fmla="*/ 3 w 1203"/>
                  <a:gd name="T1" fmla="*/ 0 h 1065"/>
                  <a:gd name="T2" fmla="*/ 1203 w 1203"/>
                  <a:gd name="T3" fmla="*/ 5 h 1065"/>
                  <a:gd name="T4" fmla="*/ 1203 w 1203"/>
                  <a:gd name="T5" fmla="*/ 1065 h 1065"/>
                  <a:gd name="T6" fmla="*/ 0 w 1203"/>
                  <a:gd name="T7" fmla="*/ 883 h 1065"/>
                  <a:gd name="T8" fmla="*/ 3 w 1203"/>
                  <a:gd name="T9" fmla="*/ 0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3" h="1065">
                    <a:moveTo>
                      <a:pt x="3" y="0"/>
                    </a:moveTo>
                    <a:lnTo>
                      <a:pt x="1203" y="5"/>
                    </a:lnTo>
                    <a:lnTo>
                      <a:pt x="1203" y="1065"/>
                    </a:lnTo>
                    <a:lnTo>
                      <a:pt x="0" y="88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40404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270" name="WordArt 14">
              <a:extLst>
                <a:ext uri="{FF2B5EF4-FFF2-40B4-BE49-F238E27FC236}">
                  <a16:creationId xmlns:a16="http://schemas.microsoft.com/office/drawing/2014/main" id="{E2354139-1E31-4F61-B875-08D45E53560B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342872" y="5794174"/>
              <a:ext cx="55164" cy="8024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270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rPr>
                <a:t>0</a:t>
              </a:r>
              <a:endParaRPr lang="ja-JP" altLang="en-US" sz="900" kern="10" spc="0">
                <a:ln>
                  <a:noFill/>
                </a:ln>
                <a:solidFill>
                  <a:srgbClr val="FFFFFF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271" name="WordArt 15">
              <a:extLst>
                <a:ext uri="{FF2B5EF4-FFF2-40B4-BE49-F238E27FC236}">
                  <a16:creationId xmlns:a16="http://schemas.microsoft.com/office/drawing/2014/main" id="{A85951A5-9EEC-4AA2-BBC1-7B84F51FD11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307446" y="5794174"/>
              <a:ext cx="26317" cy="8024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270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900" kern="10" spc="0">
                  <a:ln>
                    <a:noFill/>
                  </a:ln>
                  <a:solidFill>
                    <a:srgbClr val="FFFFFF"/>
                  </a:solidFill>
                  <a:effectLst/>
                  <a:latin typeface="Yu Gothic UI" panose="020B0500000000000000" pitchFamily="50" charset="-128"/>
                  <a:ea typeface="Yu Gothic UI" panose="020B0500000000000000" pitchFamily="50" charset="-128"/>
                </a:rPr>
                <a:t>1</a:t>
              </a:r>
              <a:endParaRPr lang="ja-JP" altLang="en-US" sz="900" kern="10" spc="0">
                <a:ln>
                  <a:noFill/>
                </a:ln>
                <a:solidFill>
                  <a:srgbClr val="FFFFFF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279" name="テキスト ボックス 278">
              <a:extLst>
                <a:ext uri="{FF2B5EF4-FFF2-40B4-BE49-F238E27FC236}">
                  <a16:creationId xmlns:a16="http://schemas.microsoft.com/office/drawing/2014/main" id="{0D79F431-AE0F-4D3C-95D9-80C12541FFB5}"/>
                </a:ext>
              </a:extLst>
            </p:cNvPr>
            <p:cNvSpPr txBox="1"/>
            <p:nvPr/>
          </p:nvSpPr>
          <p:spPr>
            <a:xfrm>
              <a:off x="5908094" y="5857712"/>
              <a:ext cx="552750" cy="153888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400" b="1" dirty="0">
                  <a:solidFill>
                    <a:schemeClr val="bg1"/>
                  </a:solidFill>
                  <a:ea typeface="游ゴシック" panose="020B0400000000000000" pitchFamily="50" charset="-128"/>
                </a:rPr>
                <a:t>IoT Enterprise</a:t>
              </a:r>
              <a:endParaRPr lang="en-US" altLang="ja-JP" sz="300" b="1" dirty="0">
                <a:solidFill>
                  <a:schemeClr val="bg1"/>
                </a:solidFill>
                <a:effectLst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F92690-51D2-4574-CE8F-31F3FAC1C18A}"/>
              </a:ext>
            </a:extLst>
          </p:cNvPr>
          <p:cNvSpPr txBox="1"/>
          <p:nvPr/>
        </p:nvSpPr>
        <p:spPr>
          <a:xfrm>
            <a:off x="5117946" y="4346911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価格はお問い合わせください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52BD55-40B0-C8FA-81B0-72A1F3CBD377}"/>
              </a:ext>
            </a:extLst>
          </p:cNvPr>
          <p:cNvSpPr txBox="1"/>
          <p:nvPr/>
        </p:nvSpPr>
        <p:spPr>
          <a:xfrm>
            <a:off x="5158214" y="6228667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価格はお問い合わせください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31F5EE-AA80-D0DF-BE39-9E2288A32ABE}"/>
              </a:ext>
            </a:extLst>
          </p:cNvPr>
          <p:cNvSpPr txBox="1"/>
          <p:nvPr/>
        </p:nvSpPr>
        <p:spPr>
          <a:xfrm>
            <a:off x="5106949" y="8121242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価格はお問い合わせください</a:t>
            </a:r>
          </a:p>
        </p:txBody>
      </p:sp>
      <p:pic>
        <p:nvPicPr>
          <p:cNvPr id="9" name="図 1044">
            <a:extLst>
              <a:ext uri="{FF2B5EF4-FFF2-40B4-BE49-F238E27FC236}">
                <a16:creationId xmlns:a16="http://schemas.microsoft.com/office/drawing/2014/main" id="{3EBED3F4-234C-FF8D-E358-9297EDA0F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172" y="7434009"/>
            <a:ext cx="470818" cy="44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6EE6FB7-DED8-D1AE-2AA3-A968AAEA81A1}"/>
              </a:ext>
            </a:extLst>
          </p:cNvPr>
          <p:cNvSpPr txBox="1"/>
          <p:nvPr/>
        </p:nvSpPr>
        <p:spPr>
          <a:xfrm>
            <a:off x="5170813" y="9980721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価格はお問い合わせください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48D8F58-3C29-2A8F-04B1-611EEAEC83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11" y="9648830"/>
            <a:ext cx="1431953" cy="562673"/>
          </a:xfrm>
          <a:prstGeom prst="rect">
            <a:avLst/>
          </a:prstGeom>
        </p:spPr>
      </p:pic>
      <p:grpSp>
        <p:nvGrpSpPr>
          <p:cNvPr id="14" name="グループ化 1454">
            <a:extLst>
              <a:ext uri="{FF2B5EF4-FFF2-40B4-BE49-F238E27FC236}">
                <a16:creationId xmlns:a16="http://schemas.microsoft.com/office/drawing/2014/main" id="{3D965130-5B64-94BC-D221-1A63439AD1C2}"/>
              </a:ext>
            </a:extLst>
          </p:cNvPr>
          <p:cNvGrpSpPr>
            <a:grpSpLocks/>
          </p:cNvGrpSpPr>
          <p:nvPr/>
        </p:nvGrpSpPr>
        <p:grpSpPr bwMode="auto">
          <a:xfrm>
            <a:off x="5906474" y="9312234"/>
            <a:ext cx="480541" cy="424200"/>
            <a:chOff x="2747986" y="5559029"/>
            <a:chExt cx="624916" cy="550768"/>
          </a:xfrm>
        </p:grpSpPr>
        <p:sp>
          <p:nvSpPr>
            <p:cNvPr id="15" name="フリーフォーム: 図形 142879460">
              <a:extLst>
                <a:ext uri="{FF2B5EF4-FFF2-40B4-BE49-F238E27FC236}">
                  <a16:creationId xmlns:a16="http://schemas.microsoft.com/office/drawing/2014/main" id="{C105D845-1371-90C7-4C58-014D2A278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86" y="5944775"/>
              <a:ext cx="624916" cy="165022"/>
            </a:xfrm>
            <a:custGeom>
              <a:avLst/>
              <a:gdLst/>
              <a:ahLst/>
              <a:cxnLst/>
              <a:rect l="0" t="0" r="r" b="b"/>
              <a:pathLst>
                <a:path w="6240537" h="1647943">
                  <a:moveTo>
                    <a:pt x="5552607" y="538379"/>
                  </a:moveTo>
                  <a:lnTo>
                    <a:pt x="5552607" y="1217817"/>
                  </a:lnTo>
                  <a:cubicBezTo>
                    <a:pt x="5552607" y="1390813"/>
                    <a:pt x="5635814" y="1487365"/>
                    <a:pt x="5802228" y="1487365"/>
                  </a:cubicBezTo>
                  <a:cubicBezTo>
                    <a:pt x="5846775" y="1487365"/>
                    <a:pt x="5890674" y="1485385"/>
                    <a:pt x="5933914" y="1481424"/>
                  </a:cubicBezTo>
                  <a:cubicBezTo>
                    <a:pt x="5977166" y="1477464"/>
                    <a:pt x="6013848" y="1471511"/>
                    <a:pt x="6043986" y="1463591"/>
                  </a:cubicBezTo>
                  <a:lnTo>
                    <a:pt x="6043986" y="538379"/>
                  </a:lnTo>
                  <a:lnTo>
                    <a:pt x="6240537" y="538379"/>
                  </a:lnTo>
                  <a:lnTo>
                    <a:pt x="6240537" y="1586407"/>
                  </a:lnTo>
                  <a:cubicBezTo>
                    <a:pt x="6181569" y="1607537"/>
                    <a:pt x="6113444" y="1622726"/>
                    <a:pt x="6036122" y="1631962"/>
                  </a:cubicBezTo>
                  <a:cubicBezTo>
                    <a:pt x="5958597" y="1642540"/>
                    <a:pt x="5880463" y="1647828"/>
                    <a:pt x="5802228" y="1647803"/>
                  </a:cubicBezTo>
                  <a:cubicBezTo>
                    <a:pt x="5655474" y="1647803"/>
                    <a:pt x="5544096" y="1600792"/>
                    <a:pt x="5468093" y="1526839"/>
                  </a:cubicBezTo>
                  <a:cubicBezTo>
                    <a:pt x="5392091" y="1452886"/>
                    <a:pt x="5354089" y="1340634"/>
                    <a:pt x="5354089" y="1190096"/>
                  </a:cubicBezTo>
                  <a:lnTo>
                    <a:pt x="5354089" y="538366"/>
                  </a:lnTo>
                  <a:lnTo>
                    <a:pt x="5552607" y="538366"/>
                  </a:lnTo>
                  <a:moveTo>
                    <a:pt x="2507631" y="538366"/>
                  </a:moveTo>
                  <a:lnTo>
                    <a:pt x="2507631" y="1217805"/>
                  </a:lnTo>
                  <a:cubicBezTo>
                    <a:pt x="2507631" y="1390800"/>
                    <a:pt x="2590838" y="1487352"/>
                    <a:pt x="2757252" y="1487352"/>
                  </a:cubicBezTo>
                  <a:cubicBezTo>
                    <a:pt x="2801798" y="1487352"/>
                    <a:pt x="2845698" y="1485372"/>
                    <a:pt x="2888937" y="1481412"/>
                  </a:cubicBezTo>
                  <a:cubicBezTo>
                    <a:pt x="2932177" y="1477451"/>
                    <a:pt x="2968872" y="1471498"/>
                    <a:pt x="2999009" y="1463578"/>
                  </a:cubicBezTo>
                  <a:lnTo>
                    <a:pt x="2999009" y="538379"/>
                  </a:lnTo>
                  <a:lnTo>
                    <a:pt x="3195561" y="538379"/>
                  </a:lnTo>
                  <a:lnTo>
                    <a:pt x="3195561" y="1586407"/>
                  </a:lnTo>
                  <a:cubicBezTo>
                    <a:pt x="3136580" y="1607537"/>
                    <a:pt x="3068454" y="1622726"/>
                    <a:pt x="2991145" y="1631962"/>
                  </a:cubicBezTo>
                  <a:cubicBezTo>
                    <a:pt x="2913621" y="1642540"/>
                    <a:pt x="2835487" y="1647828"/>
                    <a:pt x="2757252" y="1647803"/>
                  </a:cubicBezTo>
                  <a:cubicBezTo>
                    <a:pt x="2610498" y="1647803"/>
                    <a:pt x="2499107" y="1600792"/>
                    <a:pt x="2423117" y="1526839"/>
                  </a:cubicBezTo>
                  <a:cubicBezTo>
                    <a:pt x="2347114" y="1452886"/>
                    <a:pt x="2309113" y="1340634"/>
                    <a:pt x="2309113" y="1190096"/>
                  </a:cubicBezTo>
                  <a:lnTo>
                    <a:pt x="2309113" y="538366"/>
                  </a:lnTo>
                  <a:lnTo>
                    <a:pt x="2507631" y="538366"/>
                  </a:lnTo>
                  <a:close/>
                  <a:moveTo>
                    <a:pt x="4746588" y="187789"/>
                  </a:moveTo>
                  <a:lnTo>
                    <a:pt x="4569367" y="220160"/>
                  </a:lnTo>
                  <a:lnTo>
                    <a:pt x="4568974" y="1300636"/>
                  </a:lnTo>
                  <a:cubicBezTo>
                    <a:pt x="4568974" y="1507970"/>
                    <a:pt x="4680378" y="1643868"/>
                    <a:pt x="4925395" y="1643868"/>
                  </a:cubicBezTo>
                  <a:cubicBezTo>
                    <a:pt x="4985682" y="1643868"/>
                    <a:pt x="5102565" y="1627389"/>
                    <a:pt x="5172023" y="1615508"/>
                  </a:cubicBezTo>
                  <a:lnTo>
                    <a:pt x="5148621" y="1475650"/>
                  </a:lnTo>
                  <a:cubicBezTo>
                    <a:pt x="5147264" y="1481143"/>
                    <a:pt x="4992252" y="1496984"/>
                    <a:pt x="4909553" y="1492436"/>
                  </a:cubicBezTo>
                  <a:cubicBezTo>
                    <a:pt x="4826840" y="1487876"/>
                    <a:pt x="4752220" y="1419952"/>
                    <a:pt x="4745003" y="1350177"/>
                  </a:cubicBezTo>
                  <a:lnTo>
                    <a:pt x="4745396" y="696863"/>
                  </a:lnTo>
                  <a:lnTo>
                    <a:pt x="5153783" y="696863"/>
                  </a:lnTo>
                  <a:lnTo>
                    <a:pt x="5153783" y="538239"/>
                  </a:lnTo>
                  <a:lnTo>
                    <a:pt x="4745396" y="538239"/>
                  </a:lnTo>
                  <a:lnTo>
                    <a:pt x="4746588" y="187802"/>
                  </a:lnTo>
                  <a:lnTo>
                    <a:pt x="4746588" y="187789"/>
                  </a:lnTo>
                  <a:close/>
                  <a:moveTo>
                    <a:pt x="1344772" y="0"/>
                  </a:moveTo>
                  <a:lnTo>
                    <a:pt x="1146141" y="32371"/>
                  </a:lnTo>
                  <a:lnTo>
                    <a:pt x="1146141" y="1586407"/>
                  </a:lnTo>
                  <a:cubicBezTo>
                    <a:pt x="1262758" y="1627350"/>
                    <a:pt x="1386604" y="1647943"/>
                    <a:pt x="1517643" y="1647943"/>
                  </a:cubicBezTo>
                  <a:cubicBezTo>
                    <a:pt x="1540068" y="1647943"/>
                    <a:pt x="1561783" y="1647164"/>
                    <a:pt x="1582661" y="1645542"/>
                  </a:cubicBezTo>
                  <a:lnTo>
                    <a:pt x="1582661" y="1645158"/>
                  </a:lnTo>
                  <a:cubicBezTo>
                    <a:pt x="1970107" y="1647023"/>
                    <a:pt x="2170629" y="1337632"/>
                    <a:pt x="2118764" y="978572"/>
                  </a:cubicBezTo>
                  <a:cubicBezTo>
                    <a:pt x="2078010" y="725338"/>
                    <a:pt x="1869307" y="511463"/>
                    <a:pt x="1625102" y="511463"/>
                  </a:cubicBezTo>
                  <a:cubicBezTo>
                    <a:pt x="1528120" y="511463"/>
                    <a:pt x="1450798" y="537894"/>
                    <a:pt x="1393149" y="559023"/>
                  </a:cubicBezTo>
                  <a:cubicBezTo>
                    <a:pt x="1376736" y="565243"/>
                    <a:pt x="1360589" y="572174"/>
                    <a:pt x="1344772" y="579795"/>
                  </a:cubicBezTo>
                  <a:lnTo>
                    <a:pt x="1344772" y="0"/>
                  </a:lnTo>
                  <a:close/>
                  <a:moveTo>
                    <a:pt x="1623110" y="672105"/>
                  </a:moveTo>
                  <a:cubicBezTo>
                    <a:pt x="1841085" y="682926"/>
                    <a:pt x="1928415" y="876118"/>
                    <a:pt x="1935201" y="1066079"/>
                  </a:cubicBezTo>
                  <a:cubicBezTo>
                    <a:pt x="1944460" y="1325790"/>
                    <a:pt x="1764474" y="1508954"/>
                    <a:pt x="1521613" y="1487314"/>
                  </a:cubicBezTo>
                  <a:cubicBezTo>
                    <a:pt x="1465537" y="1482319"/>
                    <a:pt x="1406366" y="1480262"/>
                    <a:pt x="1344772" y="1465724"/>
                  </a:cubicBezTo>
                  <a:lnTo>
                    <a:pt x="1344772" y="750823"/>
                  </a:lnTo>
                  <a:cubicBezTo>
                    <a:pt x="1370901" y="728402"/>
                    <a:pt x="1400493" y="710450"/>
                    <a:pt x="1432394" y="697680"/>
                  </a:cubicBezTo>
                  <a:cubicBezTo>
                    <a:pt x="1478259" y="680511"/>
                    <a:pt x="1541996" y="668081"/>
                    <a:pt x="1623110" y="672118"/>
                  </a:cubicBezTo>
                  <a:lnTo>
                    <a:pt x="1623110" y="672105"/>
                  </a:lnTo>
                  <a:close/>
                  <a:moveTo>
                    <a:pt x="3661382" y="1619941"/>
                  </a:moveTo>
                  <a:lnTo>
                    <a:pt x="3462877" y="1619941"/>
                  </a:lnTo>
                  <a:lnTo>
                    <a:pt x="3462877" y="581954"/>
                  </a:lnTo>
                  <a:cubicBezTo>
                    <a:pt x="3523138" y="560825"/>
                    <a:pt x="3589971" y="545648"/>
                    <a:pt x="3663348" y="536399"/>
                  </a:cubicBezTo>
                  <a:cubicBezTo>
                    <a:pt x="3738044" y="525834"/>
                    <a:pt x="3814693" y="520558"/>
                    <a:pt x="3893309" y="520558"/>
                  </a:cubicBezTo>
                  <a:cubicBezTo>
                    <a:pt x="4186830" y="520558"/>
                    <a:pt x="4333584" y="667800"/>
                    <a:pt x="4333584" y="962284"/>
                  </a:cubicBezTo>
                  <a:lnTo>
                    <a:pt x="4333584" y="1619941"/>
                  </a:lnTo>
                  <a:lnTo>
                    <a:pt x="4137032" y="1619941"/>
                  </a:lnTo>
                  <a:lnTo>
                    <a:pt x="4137032" y="934550"/>
                  </a:lnTo>
                  <a:cubicBezTo>
                    <a:pt x="4137032" y="765514"/>
                    <a:pt x="4055791" y="680997"/>
                    <a:pt x="3893309" y="680997"/>
                  </a:cubicBezTo>
                  <a:cubicBezTo>
                    <a:pt x="3850069" y="680997"/>
                    <a:pt x="3808136" y="682977"/>
                    <a:pt x="3767521" y="686950"/>
                  </a:cubicBezTo>
                  <a:cubicBezTo>
                    <a:pt x="3726894" y="690910"/>
                    <a:pt x="3691519" y="696186"/>
                    <a:pt x="3661382" y="702790"/>
                  </a:cubicBezTo>
                  <a:lnTo>
                    <a:pt x="3661382" y="1619941"/>
                  </a:lnTo>
                  <a:close/>
                  <a:moveTo>
                    <a:pt x="198518" y="538379"/>
                  </a:moveTo>
                  <a:lnTo>
                    <a:pt x="198518" y="1217817"/>
                  </a:lnTo>
                  <a:cubicBezTo>
                    <a:pt x="198518" y="1390813"/>
                    <a:pt x="281725" y="1487365"/>
                    <a:pt x="448139" y="1487365"/>
                  </a:cubicBezTo>
                  <a:cubicBezTo>
                    <a:pt x="492685" y="1487365"/>
                    <a:pt x="536585" y="1485385"/>
                    <a:pt x="579825" y="1481424"/>
                  </a:cubicBezTo>
                  <a:cubicBezTo>
                    <a:pt x="623077" y="1477464"/>
                    <a:pt x="659759" y="1471511"/>
                    <a:pt x="689896" y="1463591"/>
                  </a:cubicBezTo>
                  <a:lnTo>
                    <a:pt x="689896" y="538379"/>
                  </a:lnTo>
                  <a:lnTo>
                    <a:pt x="886448" y="538379"/>
                  </a:lnTo>
                  <a:lnTo>
                    <a:pt x="886448" y="1586407"/>
                  </a:lnTo>
                  <a:cubicBezTo>
                    <a:pt x="827480" y="1607537"/>
                    <a:pt x="759341" y="1622726"/>
                    <a:pt x="682032" y="1631962"/>
                  </a:cubicBezTo>
                  <a:cubicBezTo>
                    <a:pt x="604511" y="1642540"/>
                    <a:pt x="526369" y="1647828"/>
                    <a:pt x="448139" y="1647803"/>
                  </a:cubicBezTo>
                  <a:cubicBezTo>
                    <a:pt x="301385" y="1647803"/>
                    <a:pt x="189994" y="1600792"/>
                    <a:pt x="114004" y="1526839"/>
                  </a:cubicBezTo>
                  <a:cubicBezTo>
                    <a:pt x="38001" y="1452886"/>
                    <a:pt x="0" y="1340634"/>
                    <a:pt x="0" y="1190096"/>
                  </a:cubicBezTo>
                  <a:lnTo>
                    <a:pt x="0" y="538366"/>
                  </a:lnTo>
                  <a:lnTo>
                    <a:pt x="198518" y="538366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7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6" name="グループ化 600738492">
              <a:extLst>
                <a:ext uri="{FF2B5EF4-FFF2-40B4-BE49-F238E27FC236}">
                  <a16:creationId xmlns:a16="http://schemas.microsoft.com/office/drawing/2014/main" id="{5C90E1FB-1038-5C72-9BCE-9AB61DC909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0615" y="5559029"/>
              <a:ext cx="379518" cy="379512"/>
              <a:chOff x="2870615" y="5559029"/>
              <a:chExt cx="379518" cy="379512"/>
            </a:xfrm>
          </p:grpSpPr>
          <p:sp>
            <p:nvSpPr>
              <p:cNvPr id="17" name="フリーフォーム: 図形 993097357">
                <a:extLst>
                  <a:ext uri="{FF2B5EF4-FFF2-40B4-BE49-F238E27FC236}">
                    <a16:creationId xmlns:a16="http://schemas.microsoft.com/office/drawing/2014/main" id="{28E51481-DE12-EACD-13B3-FDFC9D136C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615" y="5559029"/>
                <a:ext cx="379518" cy="379512"/>
              </a:xfrm>
              <a:custGeom>
                <a:avLst/>
                <a:gdLst>
                  <a:gd name="T0" fmla="*/ 379518 w 379518"/>
                  <a:gd name="T1" fmla="*/ 189758 h 379512"/>
                  <a:gd name="T2" fmla="*/ 189760 w 379518"/>
                  <a:gd name="T3" fmla="*/ 379512 h 379512"/>
                  <a:gd name="T4" fmla="*/ 0 w 379518"/>
                  <a:gd name="T5" fmla="*/ 189758 h 379512"/>
                  <a:gd name="T6" fmla="*/ 189760 w 379518"/>
                  <a:gd name="T7" fmla="*/ 0 h 379512"/>
                  <a:gd name="T8" fmla="*/ 379518 w 379518"/>
                  <a:gd name="T9" fmla="*/ 189758 h 3795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9518" h="379512">
                    <a:moveTo>
                      <a:pt x="379518" y="189758"/>
                    </a:moveTo>
                    <a:cubicBezTo>
                      <a:pt x="379518" y="294554"/>
                      <a:pt x="294561" y="379512"/>
                      <a:pt x="189760" y="379512"/>
                    </a:cubicBezTo>
                    <a:cubicBezTo>
                      <a:pt x="84955" y="379512"/>
                      <a:pt x="0" y="294554"/>
                      <a:pt x="0" y="189758"/>
                    </a:cubicBezTo>
                    <a:cubicBezTo>
                      <a:pt x="0" y="84957"/>
                      <a:pt x="84958" y="0"/>
                      <a:pt x="189760" y="0"/>
                    </a:cubicBezTo>
                    <a:cubicBezTo>
                      <a:pt x="294563" y="0"/>
                      <a:pt x="379518" y="84957"/>
                      <a:pt x="379518" y="189758"/>
                    </a:cubicBezTo>
                    <a:close/>
                  </a:path>
                </a:pathLst>
              </a:custGeom>
              <a:solidFill>
                <a:srgbClr val="DD48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451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" name="フリーフォーム: 図形 592122789">
                <a:extLst>
                  <a:ext uri="{FF2B5EF4-FFF2-40B4-BE49-F238E27FC236}">
                    <a16:creationId xmlns:a16="http://schemas.microsoft.com/office/drawing/2014/main" id="{C148D9DD-F9CE-516D-2E46-CB8210CD2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005" y="5611701"/>
                <a:ext cx="264178" cy="274161"/>
              </a:xfrm>
              <a:custGeom>
                <a:avLst/>
                <a:gdLst>
                  <a:gd name="T0" fmla="*/ 25339 w 264178"/>
                  <a:gd name="T1" fmla="*/ 111747 h 274161"/>
                  <a:gd name="T2" fmla="*/ 0 w 264178"/>
                  <a:gd name="T3" fmla="*/ 137086 h 274161"/>
                  <a:gd name="T4" fmla="*/ 25339 w 264178"/>
                  <a:gd name="T5" fmla="*/ 162419 h 274161"/>
                  <a:gd name="T6" fmla="*/ 50672 w 264178"/>
                  <a:gd name="T7" fmla="*/ 137086 h 274161"/>
                  <a:gd name="T8" fmla="*/ 25339 w 264178"/>
                  <a:gd name="T9" fmla="*/ 111747 h 274161"/>
                  <a:gd name="T10" fmla="*/ 206228 w 264178"/>
                  <a:gd name="T11" fmla="*/ 226892 h 274161"/>
                  <a:gd name="T12" fmla="*/ 196954 w 264178"/>
                  <a:gd name="T13" fmla="*/ 261489 h 274161"/>
                  <a:gd name="T14" fmla="*/ 231551 w 264178"/>
                  <a:gd name="T15" fmla="*/ 270762 h 274161"/>
                  <a:gd name="T16" fmla="*/ 240825 w 264178"/>
                  <a:gd name="T17" fmla="*/ 236164 h 274161"/>
                  <a:gd name="T18" fmla="*/ 206228 w 264178"/>
                  <a:gd name="T19" fmla="*/ 226892 h 274161"/>
                  <a:gd name="T20" fmla="*/ 80370 w 264178"/>
                  <a:gd name="T21" fmla="*/ 137086 h 274161"/>
                  <a:gd name="T22" fmla="*/ 111834 w 264178"/>
                  <a:gd name="T23" fmla="*/ 76536 h 274161"/>
                  <a:gd name="T24" fmla="*/ 93312 w 264178"/>
                  <a:gd name="T25" fmla="*/ 45514 h 274161"/>
                  <a:gd name="T26" fmla="*/ 47800 w 264178"/>
                  <a:gd name="T27" fmla="*/ 109489 h 274161"/>
                  <a:gd name="T28" fmla="*/ 60917 w 264178"/>
                  <a:gd name="T29" fmla="*/ 137084 h 274161"/>
                  <a:gd name="T30" fmla="*/ 47800 w 264178"/>
                  <a:gd name="T31" fmla="*/ 164675 h 274161"/>
                  <a:gd name="T32" fmla="*/ 93312 w 264178"/>
                  <a:gd name="T33" fmla="*/ 228659 h 274161"/>
                  <a:gd name="T34" fmla="*/ 111834 w 264178"/>
                  <a:gd name="T35" fmla="*/ 197628 h 274161"/>
                  <a:gd name="T36" fmla="*/ 80370 w 264178"/>
                  <a:gd name="T37" fmla="*/ 137086 h 274161"/>
                  <a:gd name="T38" fmla="*/ 154370 w 264178"/>
                  <a:gd name="T39" fmla="*/ 63079 h 274161"/>
                  <a:gd name="T40" fmla="*/ 228076 w 264178"/>
                  <a:gd name="T41" fmla="*/ 130522 h 274161"/>
                  <a:gd name="T42" fmla="*/ 264175 w 264178"/>
                  <a:gd name="T43" fmla="*/ 129989 h 274161"/>
                  <a:gd name="T44" fmla="*/ 231477 w 264178"/>
                  <a:gd name="T45" fmla="*/ 58606 h 274161"/>
                  <a:gd name="T46" fmla="*/ 201099 w 264178"/>
                  <a:gd name="T47" fmla="*/ 56145 h 274161"/>
                  <a:gd name="T48" fmla="*/ 183772 w 264178"/>
                  <a:gd name="T49" fmla="*/ 31026 h 274161"/>
                  <a:gd name="T50" fmla="*/ 154368 w 264178"/>
                  <a:gd name="T51" fmla="*/ 27028 h 274161"/>
                  <a:gd name="T52" fmla="*/ 105594 w 264178"/>
                  <a:gd name="T53" fmla="*/ 38416 h 274161"/>
                  <a:gd name="T54" fmla="*/ 123197 w 264178"/>
                  <a:gd name="T55" fmla="*/ 69963 h 274161"/>
                  <a:gd name="T56" fmla="*/ 154370 w 264178"/>
                  <a:gd name="T57" fmla="*/ 63079 h 274161"/>
                  <a:gd name="T58" fmla="*/ 154370 w 264178"/>
                  <a:gd name="T59" fmla="*/ 211087 h 274161"/>
                  <a:gd name="T60" fmla="*/ 123199 w 264178"/>
                  <a:gd name="T61" fmla="*/ 204203 h 274161"/>
                  <a:gd name="T62" fmla="*/ 105595 w 264178"/>
                  <a:gd name="T63" fmla="*/ 235747 h 274161"/>
                  <a:gd name="T64" fmla="*/ 154371 w 264178"/>
                  <a:gd name="T65" fmla="*/ 247147 h 274161"/>
                  <a:gd name="T66" fmla="*/ 183774 w 264178"/>
                  <a:gd name="T67" fmla="*/ 243139 h 274161"/>
                  <a:gd name="T68" fmla="*/ 201099 w 264178"/>
                  <a:gd name="T69" fmla="*/ 218020 h 274161"/>
                  <a:gd name="T70" fmla="*/ 231477 w 264178"/>
                  <a:gd name="T71" fmla="*/ 215559 h 274161"/>
                  <a:gd name="T72" fmla="*/ 264178 w 264178"/>
                  <a:gd name="T73" fmla="*/ 144175 h 274161"/>
                  <a:gd name="T74" fmla="*/ 228069 w 264178"/>
                  <a:gd name="T75" fmla="*/ 143643 h 274161"/>
                  <a:gd name="T76" fmla="*/ 154370 w 264178"/>
                  <a:gd name="T77" fmla="*/ 211085 h 274161"/>
                  <a:gd name="T78" fmla="*/ 206219 w 264178"/>
                  <a:gd name="T79" fmla="*/ 47265 h 274161"/>
                  <a:gd name="T80" fmla="*/ 240816 w 264178"/>
                  <a:gd name="T81" fmla="*/ 38000 h 274161"/>
                  <a:gd name="T82" fmla="*/ 231551 w 264178"/>
                  <a:gd name="T83" fmla="*/ 3395 h 274161"/>
                  <a:gd name="T84" fmla="*/ 196946 w 264178"/>
                  <a:gd name="T85" fmla="*/ 12674 h 274161"/>
                  <a:gd name="T86" fmla="*/ 206219 w 264178"/>
                  <a:gd name="T87" fmla="*/ 47265 h 27416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64178" h="274161">
                    <a:moveTo>
                      <a:pt x="25339" y="111747"/>
                    </a:moveTo>
                    <a:cubicBezTo>
                      <a:pt x="11341" y="111747"/>
                      <a:pt x="0" y="123088"/>
                      <a:pt x="0" y="137086"/>
                    </a:cubicBezTo>
                    <a:cubicBezTo>
                      <a:pt x="0" y="151077"/>
                      <a:pt x="11341" y="162419"/>
                      <a:pt x="25339" y="162419"/>
                    </a:cubicBezTo>
                    <a:cubicBezTo>
                      <a:pt x="39331" y="162419"/>
                      <a:pt x="50672" y="151077"/>
                      <a:pt x="50672" y="137086"/>
                    </a:cubicBezTo>
                    <a:cubicBezTo>
                      <a:pt x="50672" y="123088"/>
                      <a:pt x="39331" y="111747"/>
                      <a:pt x="25339" y="111747"/>
                    </a:cubicBezTo>
                    <a:close/>
                    <a:moveTo>
                      <a:pt x="206228" y="226892"/>
                    </a:moveTo>
                    <a:cubicBezTo>
                      <a:pt x="194111" y="233892"/>
                      <a:pt x="189955" y="249378"/>
                      <a:pt x="196954" y="261489"/>
                    </a:cubicBezTo>
                    <a:cubicBezTo>
                      <a:pt x="203947" y="273607"/>
                      <a:pt x="219433" y="277761"/>
                      <a:pt x="231551" y="270762"/>
                    </a:cubicBezTo>
                    <a:cubicBezTo>
                      <a:pt x="243668" y="263770"/>
                      <a:pt x="247823" y="248284"/>
                      <a:pt x="240825" y="236164"/>
                    </a:cubicBezTo>
                    <a:cubicBezTo>
                      <a:pt x="233832" y="224055"/>
                      <a:pt x="218337" y="219901"/>
                      <a:pt x="206228" y="226892"/>
                    </a:cubicBezTo>
                    <a:close/>
                    <a:moveTo>
                      <a:pt x="80370" y="137086"/>
                    </a:moveTo>
                    <a:cubicBezTo>
                      <a:pt x="80370" y="112050"/>
                      <a:pt x="92807" y="89930"/>
                      <a:pt x="111834" y="76536"/>
                    </a:cubicBezTo>
                    <a:lnTo>
                      <a:pt x="93312" y="45514"/>
                    </a:lnTo>
                    <a:cubicBezTo>
                      <a:pt x="71147" y="60331"/>
                      <a:pt x="54654" y="82972"/>
                      <a:pt x="47800" y="109489"/>
                    </a:cubicBezTo>
                    <a:cubicBezTo>
                      <a:pt x="55798" y="116014"/>
                      <a:pt x="60917" y="125949"/>
                      <a:pt x="60917" y="137084"/>
                    </a:cubicBezTo>
                    <a:cubicBezTo>
                      <a:pt x="60917" y="148214"/>
                      <a:pt x="55798" y="158149"/>
                      <a:pt x="47800" y="164675"/>
                    </a:cubicBezTo>
                    <a:cubicBezTo>
                      <a:pt x="54645" y="191199"/>
                      <a:pt x="71138" y="213842"/>
                      <a:pt x="93312" y="228659"/>
                    </a:cubicBezTo>
                    <a:lnTo>
                      <a:pt x="111834" y="197628"/>
                    </a:lnTo>
                    <a:cubicBezTo>
                      <a:pt x="92807" y="184242"/>
                      <a:pt x="80370" y="162123"/>
                      <a:pt x="80370" y="137086"/>
                    </a:cubicBezTo>
                    <a:close/>
                    <a:moveTo>
                      <a:pt x="154370" y="63079"/>
                    </a:moveTo>
                    <a:cubicBezTo>
                      <a:pt x="193029" y="63079"/>
                      <a:pt x="224747" y="92719"/>
                      <a:pt x="228076" y="130522"/>
                    </a:cubicBezTo>
                    <a:lnTo>
                      <a:pt x="264175" y="129989"/>
                    </a:lnTo>
                    <a:cubicBezTo>
                      <a:pt x="262401" y="102082"/>
                      <a:pt x="250208" y="77028"/>
                      <a:pt x="231477" y="58606"/>
                    </a:cubicBezTo>
                    <a:cubicBezTo>
                      <a:pt x="221843" y="62245"/>
                      <a:pt x="210715" y="61688"/>
                      <a:pt x="201099" y="56145"/>
                    </a:cubicBezTo>
                    <a:cubicBezTo>
                      <a:pt x="191465" y="50585"/>
                      <a:pt x="185423" y="41206"/>
                      <a:pt x="183772" y="31026"/>
                    </a:cubicBezTo>
                    <a:cubicBezTo>
                      <a:pt x="174195" y="28375"/>
                      <a:pt x="164305" y="27031"/>
                      <a:pt x="154368" y="27028"/>
                    </a:cubicBezTo>
                    <a:cubicBezTo>
                      <a:pt x="137450" y="27011"/>
                      <a:pt x="120756" y="30908"/>
                      <a:pt x="105594" y="38416"/>
                    </a:cubicBezTo>
                    <a:lnTo>
                      <a:pt x="123197" y="69963"/>
                    </a:lnTo>
                    <a:cubicBezTo>
                      <a:pt x="132960" y="65419"/>
                      <a:pt x="143601" y="63069"/>
                      <a:pt x="154370" y="63079"/>
                    </a:cubicBezTo>
                    <a:close/>
                    <a:moveTo>
                      <a:pt x="154370" y="211087"/>
                    </a:moveTo>
                    <a:cubicBezTo>
                      <a:pt x="143601" y="211096"/>
                      <a:pt x="132962" y="208746"/>
                      <a:pt x="123199" y="204203"/>
                    </a:cubicBezTo>
                    <a:lnTo>
                      <a:pt x="105595" y="235747"/>
                    </a:lnTo>
                    <a:cubicBezTo>
                      <a:pt x="120756" y="243262"/>
                      <a:pt x="137450" y="247165"/>
                      <a:pt x="154371" y="247147"/>
                    </a:cubicBezTo>
                    <a:cubicBezTo>
                      <a:pt x="164308" y="247144"/>
                      <a:pt x="174198" y="245796"/>
                      <a:pt x="183774" y="243139"/>
                    </a:cubicBezTo>
                    <a:cubicBezTo>
                      <a:pt x="185425" y="232959"/>
                      <a:pt x="191467" y="223588"/>
                      <a:pt x="201099" y="218020"/>
                    </a:cubicBezTo>
                    <a:cubicBezTo>
                      <a:pt x="210724" y="212466"/>
                      <a:pt x="221845" y="211919"/>
                      <a:pt x="231477" y="215559"/>
                    </a:cubicBezTo>
                    <a:cubicBezTo>
                      <a:pt x="250210" y="197136"/>
                      <a:pt x="262401" y="172082"/>
                      <a:pt x="264178" y="144175"/>
                    </a:cubicBezTo>
                    <a:lnTo>
                      <a:pt x="228069" y="143643"/>
                    </a:lnTo>
                    <a:cubicBezTo>
                      <a:pt x="224747" y="181455"/>
                      <a:pt x="193031" y="211085"/>
                      <a:pt x="154370" y="211085"/>
                    </a:cubicBezTo>
                    <a:lnTo>
                      <a:pt x="154370" y="211087"/>
                    </a:lnTo>
                    <a:close/>
                    <a:moveTo>
                      <a:pt x="206219" y="47265"/>
                    </a:moveTo>
                    <a:cubicBezTo>
                      <a:pt x="218337" y="54262"/>
                      <a:pt x="233825" y="50118"/>
                      <a:pt x="240816" y="38000"/>
                    </a:cubicBezTo>
                    <a:cubicBezTo>
                      <a:pt x="247816" y="25882"/>
                      <a:pt x="243669" y="10395"/>
                      <a:pt x="231551" y="3395"/>
                    </a:cubicBezTo>
                    <a:cubicBezTo>
                      <a:pt x="219433" y="-3596"/>
                      <a:pt x="203947" y="556"/>
                      <a:pt x="196946" y="12674"/>
                    </a:cubicBezTo>
                    <a:cubicBezTo>
                      <a:pt x="189956" y="24787"/>
                      <a:pt x="194110" y="40272"/>
                      <a:pt x="206219" y="472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451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61051531-721C-051A-EC05-3D44A47429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61" y="9263979"/>
            <a:ext cx="525337" cy="51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4356</TotalTime>
  <Pages>0</Pages>
  <Words>498</Words>
  <Characters>0</Characters>
  <Application>Microsoft Office PowerPoint</Application>
  <DocSecurity>0</DocSecurity>
  <PresentationFormat>ユーザー設定</PresentationFormat>
  <Lines>0</Lines>
  <Paragraphs>83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851ゴチカクット</vt:lpstr>
      <vt:lpstr>A-OTF 新ゴ Pro M</vt:lpstr>
      <vt:lpstr>Yu Gothic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亮平 千々岩</cp:lastModifiedBy>
  <cp:revision>1455</cp:revision>
  <dcterms:created xsi:type="dcterms:W3CDTF">2015-08-26T04:11:00Z</dcterms:created>
  <dcterms:modified xsi:type="dcterms:W3CDTF">2026-09-07T08:12:05Z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