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4"/>
  </p:notesMasterIdLst>
  <p:sldIdLst>
    <p:sldId id="299" r:id="rId2"/>
    <p:sldId id="300" r:id="rId3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32" autoAdjust="0"/>
    <p:restoredTop sz="94660"/>
  </p:normalViewPr>
  <p:slideViewPr>
    <p:cSldViewPr>
      <p:cViewPr>
        <p:scale>
          <a:sx n="66" d="100"/>
          <a:sy n="66" d="100"/>
        </p:scale>
        <p:origin x="3684" y="330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2026/8/31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5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9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39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6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79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0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6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3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3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4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ftr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2.png"/><Relationship Id="rId7" Type="http://schemas.openxmlformats.org/officeDocument/2006/relationships/image" Target="https://bto.applied.ne.jp/img/feature/common/type_main-back.jpg" TargetMode="External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8.png"/><Relationship Id="rId5" Type="http://schemas.openxmlformats.org/officeDocument/2006/relationships/image" Target="https://qr.quel.jp/tmp/a522df6578971b176d6ea4d0392a1581a9d568cd.png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2.png"/><Relationship Id="rId7" Type="http://schemas.openxmlformats.org/officeDocument/2006/relationships/image" Target="https://bto.applied.ne.jp/img/feature/common/type_main-back.jpg" TargetMode="External"/><Relationship Id="rId12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1.png"/><Relationship Id="rId5" Type="http://schemas.openxmlformats.org/officeDocument/2006/relationships/image" Target="https://qr.quel.jp/tmp/a522df6578971b176d6ea4d0392a1581a9d568cd.png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図 51">
            <a:extLst>
              <a:ext uri="{FF2B5EF4-FFF2-40B4-BE49-F238E27FC236}">
                <a16:creationId xmlns:a16="http://schemas.microsoft.com/office/drawing/2014/main" id="{CBFC992F-E065-18B6-D882-EA5D513AD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56" y="3924580"/>
            <a:ext cx="2964343" cy="1421326"/>
          </a:xfrm>
          <a:prstGeom prst="rect">
            <a:avLst/>
          </a:prstGeom>
        </p:spPr>
      </p:pic>
      <p:sp>
        <p:nvSpPr>
          <p:cNvPr id="94" name="Rectangle 5">
            <a:extLst>
              <a:ext uri="{FF2B5EF4-FFF2-40B4-BE49-F238E27FC236}">
                <a16:creationId xmlns:a16="http://schemas.microsoft.com/office/drawing/2014/main" id="{B7E3FED0-7FD2-46A5-9540-2082645F2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85860"/>
            <a:ext cx="7559675" cy="123728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9916754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132033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095200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165690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873571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9936440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38" name="Picture 23">
            <a:extLst>
              <a:ext uri="{FF2B5EF4-FFF2-40B4-BE49-F238E27FC236}">
                <a16:creationId xmlns:a16="http://schemas.microsoft.com/office/drawing/2014/main" id="{A5816F80-EB7F-4335-86FB-4BB37B21A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DBB10B0-7DE7-4B99-8E26-4FA251F58D9B}"/>
              </a:ext>
            </a:extLst>
          </p:cNvPr>
          <p:cNvSpPr txBox="1"/>
          <p:nvPr/>
        </p:nvSpPr>
        <p:spPr>
          <a:xfrm>
            <a:off x="0" y="456546"/>
            <a:ext cx="755967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b="1" i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 Solution</a:t>
            </a:r>
            <a:endParaRPr lang="en-US" altLang="ja-JP" sz="4000" b="1" i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54BB1CF7-D859-4538-8CCE-8FD5DE708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5156"/>
            <a:ext cx="7559675" cy="69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D403B5B-4518-442E-99BA-1551A489F516}"/>
              </a:ext>
            </a:extLst>
          </p:cNvPr>
          <p:cNvSpPr txBox="1"/>
          <p:nvPr/>
        </p:nvSpPr>
        <p:spPr>
          <a:xfrm>
            <a:off x="0" y="979766"/>
            <a:ext cx="755967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i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High Performance Computing</a:t>
            </a:r>
            <a:endParaRPr lang="en-US" altLang="ja-JP" b="1" i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2" name="AutoShape 13">
            <a:extLst>
              <a:ext uri="{FF2B5EF4-FFF2-40B4-BE49-F238E27FC236}">
                <a16:creationId xmlns:a16="http://schemas.microsoft.com/office/drawing/2014/main" id="{9CE171FA-D011-4943-BD40-10E13FB86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549" y="1321603"/>
            <a:ext cx="1434362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3" name="AutoShape 14">
            <a:extLst>
              <a:ext uri="{FF2B5EF4-FFF2-40B4-BE49-F238E27FC236}">
                <a16:creationId xmlns:a16="http://schemas.microsoft.com/office/drawing/2014/main" id="{E442B3E7-C8EC-4E83-81E1-432CCC62D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422" y="1321603"/>
            <a:ext cx="1434997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4" name="AutoShape 15">
            <a:extLst>
              <a:ext uri="{FF2B5EF4-FFF2-40B4-BE49-F238E27FC236}">
                <a16:creationId xmlns:a16="http://schemas.microsoft.com/office/drawing/2014/main" id="{BAD82A9E-C19F-44F6-827A-D3CB8326B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851" y="1321603"/>
            <a:ext cx="1434997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DA425C7-CFF7-4CF4-9DFE-E33472770AB9}"/>
              </a:ext>
            </a:extLst>
          </p:cNvPr>
          <p:cNvSpPr txBox="1"/>
          <p:nvPr/>
        </p:nvSpPr>
        <p:spPr>
          <a:xfrm>
            <a:off x="1563747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1CE2AA7-75A6-4F3A-A113-A2D054C3CE7B}"/>
              </a:ext>
            </a:extLst>
          </p:cNvPr>
          <p:cNvSpPr txBox="1"/>
          <p:nvPr/>
        </p:nvSpPr>
        <p:spPr>
          <a:xfrm>
            <a:off x="3037444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サーバー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6B8081D-A0EB-4732-81E9-A6F8EF6E269B}"/>
              </a:ext>
            </a:extLst>
          </p:cNvPr>
          <p:cNvSpPr txBox="1"/>
          <p:nvPr/>
        </p:nvSpPr>
        <p:spPr>
          <a:xfrm>
            <a:off x="4591849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BTO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BAB6E51-51D0-4E1D-BAF1-0F889D21CBFD}"/>
              </a:ext>
            </a:extLst>
          </p:cNvPr>
          <p:cNvSpPr txBox="1"/>
          <p:nvPr/>
        </p:nvSpPr>
        <p:spPr>
          <a:xfrm>
            <a:off x="357284" y="1993221"/>
            <a:ext cx="68451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自動運転評価用“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DIVP”</a:t>
            </a:r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推奨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825D34AC-159A-4F5B-B8B0-3F9D63ED1C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33" y="3957246"/>
            <a:ext cx="1480700" cy="457414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B827FA2-1D62-4C62-8E0C-450A23764832}"/>
              </a:ext>
            </a:extLst>
          </p:cNvPr>
          <p:cNvSpPr txBox="1"/>
          <p:nvPr/>
        </p:nvSpPr>
        <p:spPr>
          <a:xfrm>
            <a:off x="3498914" y="5477674"/>
            <a:ext cx="3988792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 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(32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/64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4.0-5.4GHz/128MB L3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キャッシュ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Registered ECC DIMM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960GB 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高耐久仕様　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光学ドライブ： 非搭載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6000 Blackwell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Workstation Edition Retail 96GB-GDDR7 ECC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(DisplayPort×4)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1,200W/100V  80 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　有線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F12C34F-C9E4-4A5F-BC21-9F6C86B8AC1D}"/>
              </a:ext>
            </a:extLst>
          </p:cNvPr>
          <p:cNvSpPr txBox="1"/>
          <p:nvPr/>
        </p:nvSpPr>
        <p:spPr>
          <a:xfrm>
            <a:off x="2325880" y="8234651"/>
            <a:ext cx="125726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800" dirty="0">
                <a:ea typeface="ヒラギノ角ゴ2" panose="020B0200000000000000"/>
              </a:rPr>
              <a:t>写真はイメージです。</a:t>
            </a: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BE5353EF-EBD0-42E4-A65A-08E466EB1634}"/>
              </a:ext>
            </a:extLst>
          </p:cNvPr>
          <p:cNvCxnSpPr/>
          <p:nvPr/>
        </p:nvCxnSpPr>
        <p:spPr>
          <a:xfrm>
            <a:off x="282347" y="8552604"/>
            <a:ext cx="6920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43">
            <a:extLst>
              <a:ext uri="{FF2B5EF4-FFF2-40B4-BE49-F238E27FC236}">
                <a16:creationId xmlns:a16="http://schemas.microsoft.com/office/drawing/2014/main" id="{08F171FE-845C-4E48-8E6C-41B49F7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687" y="9215455"/>
            <a:ext cx="3402019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CBBC75C-1DF9-4D66-83B4-AE66F1B31E9D}"/>
              </a:ext>
            </a:extLst>
          </p:cNvPr>
          <p:cNvSpPr txBox="1"/>
          <p:nvPr/>
        </p:nvSpPr>
        <p:spPr>
          <a:xfrm>
            <a:off x="4122622" y="9209063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757FB048-AA22-460F-A5DC-3DBB44B95A71}"/>
              </a:ext>
            </a:extLst>
          </p:cNvPr>
          <p:cNvCxnSpPr/>
          <p:nvPr/>
        </p:nvCxnSpPr>
        <p:spPr>
          <a:xfrm>
            <a:off x="319816" y="9592030"/>
            <a:ext cx="6920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3">
            <a:extLst>
              <a:ext uri="{FF2B5EF4-FFF2-40B4-BE49-F238E27FC236}">
                <a16:creationId xmlns:a16="http://schemas.microsoft.com/office/drawing/2014/main" id="{777BE84E-5BC6-4E76-A8D3-AC3D7DE5F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21" y="3856062"/>
            <a:ext cx="467280" cy="6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186F2E8-C65E-4086-96A4-CD1E9BF808B4}"/>
              </a:ext>
            </a:extLst>
          </p:cNvPr>
          <p:cNvSpPr txBox="1"/>
          <p:nvPr/>
        </p:nvSpPr>
        <p:spPr>
          <a:xfrm>
            <a:off x="259814" y="2728547"/>
            <a:ext cx="72053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自動運転シミュレーションプラットフォーム</a:t>
            </a:r>
            <a:r>
              <a:rPr lang="en-US" altLang="ja-JP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『DIVP』</a:t>
            </a:r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を</a:t>
            </a:r>
            <a:endParaRPr lang="en-US" altLang="ja-JP" sz="2000" dirty="0">
              <a:solidFill>
                <a:schemeClr val="bg1"/>
              </a:solidFill>
              <a:latin typeface="ヒラギノ角ゴ6" panose="020B0600000000000000" pitchFamily="50" charset="-128"/>
              <a:ea typeface="ヒラギノ角ゴ6" panose="020B06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快適に扱うためのハイパフォーマンス</a:t>
            </a:r>
            <a:r>
              <a:rPr lang="en-US" altLang="ja-JP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PC</a:t>
            </a:r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をご用意！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BA200DF8-EE6D-D202-0DF3-DA346544C4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129" y="3856062"/>
            <a:ext cx="642186" cy="643791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D21ECC4C-742C-148F-C6F9-81F9C3F21E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923" y="5393789"/>
            <a:ext cx="2321696" cy="2847362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1EBBD592-E803-62D8-C892-E03A23E41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373" y="3858749"/>
            <a:ext cx="724750" cy="64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7437AA3-85FA-2A85-63AF-FBAA259EF17E}"/>
              </a:ext>
            </a:extLst>
          </p:cNvPr>
          <p:cNvSpPr txBox="1"/>
          <p:nvPr/>
        </p:nvSpPr>
        <p:spPr>
          <a:xfrm>
            <a:off x="3701940" y="5252763"/>
            <a:ext cx="330408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Type-RT9-9970X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9955749-7E00-95B7-68E0-520B66517411}"/>
              </a:ext>
            </a:extLst>
          </p:cNvPr>
          <p:cNvSpPr txBox="1"/>
          <p:nvPr/>
        </p:nvSpPr>
        <p:spPr>
          <a:xfrm>
            <a:off x="161837" y="8717306"/>
            <a:ext cx="401722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 Workstation</a:t>
            </a:r>
          </a:p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Type-RT9-9970X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5D04AF6-4FF9-BBCC-B6AB-7C2C4AB7BBA2}"/>
              </a:ext>
            </a:extLst>
          </p:cNvPr>
          <p:cNvSpPr txBox="1"/>
          <p:nvPr/>
        </p:nvSpPr>
        <p:spPr>
          <a:xfrm>
            <a:off x="3715404" y="8726603"/>
            <a:ext cx="34733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価格はお問合せください。</a:t>
            </a:r>
            <a:endParaRPr kumimoji="1" lang="en-US" altLang="ja-JP" sz="20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A208-F9AD-5175-D80A-614351A63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図 36">
            <a:extLst>
              <a:ext uri="{FF2B5EF4-FFF2-40B4-BE49-F238E27FC236}">
                <a16:creationId xmlns:a16="http://schemas.microsoft.com/office/drawing/2014/main" id="{EBB64C4D-B1EF-9885-8567-16193A5D2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26" y="5408269"/>
            <a:ext cx="2757938" cy="2757938"/>
          </a:xfrm>
          <a:prstGeom prst="rect">
            <a:avLst/>
          </a:prstGeom>
        </p:spPr>
      </p:pic>
      <p:sp>
        <p:nvSpPr>
          <p:cNvPr id="94" name="Rectangle 5">
            <a:extLst>
              <a:ext uri="{FF2B5EF4-FFF2-40B4-BE49-F238E27FC236}">
                <a16:creationId xmlns:a16="http://schemas.microsoft.com/office/drawing/2014/main" id="{E110D8AC-7C7B-071A-6BA0-0911550FA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85860"/>
            <a:ext cx="7559675" cy="123728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" name="WordArt 177">
            <a:extLst>
              <a:ext uri="{FF2B5EF4-FFF2-40B4-BE49-F238E27FC236}">
                <a16:creationId xmlns:a16="http://schemas.microsoft.com/office/drawing/2014/main" id="{E2F9CCDE-7B63-6912-2EB8-DAC30D789F1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9916754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2D8EEB54-2D28-6A43-4776-406CA52603D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132033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3B9801E6-F7EF-178F-38D0-85B2F3DF6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095200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0B3980BB-D3ED-AF21-E3FE-D35A9303CD9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165690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00230E22-614F-80CE-C85B-107A5B932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873571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F6EF3795-08D8-68E0-D590-C305E3319D1A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9936440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50E4EE8-10F5-4205-1D34-0E3B97A06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8FA5E000-9A66-D247-1433-6491C8B0E1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E29843D8-8FBB-A717-C6B4-68F640C4EB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5B522908-94F2-9CDD-817C-27D2ECA35CD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56099F6C-EBFA-08FB-627C-02FA7133762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E27F812E-EFE0-7915-2A53-692932914D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FFB4327A-8A28-6144-6F64-6DA679BC2B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ABFF509E-8F09-2491-BB27-895E648777E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5E3267EF-E9EA-481A-AFA6-517AFF2A89E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730BE24E-F920-3D29-2D8B-8C4E3ACA343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217E433F-757D-29E8-00AC-25B817357F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7C5B7E85-D356-04B7-B6A2-05BFF7B056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CFEC53D3-B327-FB43-E658-FE59BE3A0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DA236F87-C987-4CBE-EA23-4B9F58FC9E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CB7A36C1-CFBC-44A5-D654-AD85640B1E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1B12D726-D69F-41AA-4824-E852364F035B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5CE9B290-0B8A-AE82-C4ED-3720A6DD69A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26796C0-AD3F-A6A0-1801-AF2F4E53C9B1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8B73ACD1-E051-4700-3CFC-B43AFF29AD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8696E0C9-B19F-190F-C509-94B9A9A1E8A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87F32CD4-E7A8-F408-8B5C-700A0E34ADF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2FE21641-7D4E-50CE-031C-399080FA1CB5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86D2505E-4506-2785-4945-DA03572CF22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80FD5068-10AC-7447-C5B5-7BB7FCD059A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BA6AF043-93EC-E961-E6FC-1038BF53FB41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B2B23DE2-41B3-E9D3-74AF-41DB58E0D8B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295E8408-7A6A-6B2E-9EC9-39E084F7D299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BDCFCCD9-9268-2B4D-D9A3-7EED62CAE8C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1F5A4BD2-EAF0-6838-A3F2-35A8DDE65D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38" name="Picture 23">
            <a:extLst>
              <a:ext uri="{FF2B5EF4-FFF2-40B4-BE49-F238E27FC236}">
                <a16:creationId xmlns:a16="http://schemas.microsoft.com/office/drawing/2014/main" id="{5BA128A5-8BC8-52F7-8AE6-6BD23A970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604185-24E9-C821-18EC-3DEC8F1FAC77}"/>
              </a:ext>
            </a:extLst>
          </p:cNvPr>
          <p:cNvSpPr txBox="1"/>
          <p:nvPr/>
        </p:nvSpPr>
        <p:spPr>
          <a:xfrm>
            <a:off x="0" y="456546"/>
            <a:ext cx="755967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b="1" i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 Solution</a:t>
            </a:r>
            <a:endParaRPr lang="en-US" altLang="ja-JP" sz="4000" b="1" i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2C15D5FF-9690-800D-0ADB-FEFDCB9CD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5156"/>
            <a:ext cx="7559675" cy="69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82C221E-B082-09FF-900F-906A8343BDD0}"/>
              </a:ext>
            </a:extLst>
          </p:cNvPr>
          <p:cNvSpPr txBox="1"/>
          <p:nvPr/>
        </p:nvSpPr>
        <p:spPr>
          <a:xfrm>
            <a:off x="0" y="979766"/>
            <a:ext cx="755967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i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High Performance Computing</a:t>
            </a:r>
            <a:endParaRPr lang="en-US" altLang="ja-JP" b="1" i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2" name="AutoShape 13">
            <a:extLst>
              <a:ext uri="{FF2B5EF4-FFF2-40B4-BE49-F238E27FC236}">
                <a16:creationId xmlns:a16="http://schemas.microsoft.com/office/drawing/2014/main" id="{9A6BC93A-7033-FEA7-8B54-ED6F53F15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549" y="1321603"/>
            <a:ext cx="1434362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3" name="AutoShape 14">
            <a:extLst>
              <a:ext uri="{FF2B5EF4-FFF2-40B4-BE49-F238E27FC236}">
                <a16:creationId xmlns:a16="http://schemas.microsoft.com/office/drawing/2014/main" id="{157C2F76-91CF-D87F-6B08-112C7E1DA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422" y="1321603"/>
            <a:ext cx="1434997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4" name="AutoShape 15">
            <a:extLst>
              <a:ext uri="{FF2B5EF4-FFF2-40B4-BE49-F238E27FC236}">
                <a16:creationId xmlns:a16="http://schemas.microsoft.com/office/drawing/2014/main" id="{1530ADC2-2FF0-11C7-48C1-8B1A65D48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851" y="1321603"/>
            <a:ext cx="1434997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972EE85-A580-4553-5E0E-ABDA40B336A5}"/>
              </a:ext>
            </a:extLst>
          </p:cNvPr>
          <p:cNvSpPr txBox="1"/>
          <p:nvPr/>
        </p:nvSpPr>
        <p:spPr>
          <a:xfrm>
            <a:off x="1563747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761DE40-440B-B5AF-1E21-DF671A3E683C}"/>
              </a:ext>
            </a:extLst>
          </p:cNvPr>
          <p:cNvSpPr txBox="1"/>
          <p:nvPr/>
        </p:nvSpPr>
        <p:spPr>
          <a:xfrm>
            <a:off x="3037444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サーバー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4A9A856-9BBA-72D0-6A0A-82FB46D156BA}"/>
              </a:ext>
            </a:extLst>
          </p:cNvPr>
          <p:cNvSpPr txBox="1"/>
          <p:nvPr/>
        </p:nvSpPr>
        <p:spPr>
          <a:xfrm>
            <a:off x="4591849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BTO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49D3C9F-D420-87E7-526A-3701DF7E8089}"/>
              </a:ext>
            </a:extLst>
          </p:cNvPr>
          <p:cNvSpPr txBox="1"/>
          <p:nvPr/>
        </p:nvSpPr>
        <p:spPr>
          <a:xfrm>
            <a:off x="357284" y="1993221"/>
            <a:ext cx="68451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自動運転評価用“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DIVP”</a:t>
            </a:r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推奨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B2025C0C-3B30-A321-CF0E-66C8AF1C9A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33" y="3957246"/>
            <a:ext cx="1480700" cy="457414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8FFE7F4-9A1D-FC06-958A-35D4706B5626}"/>
              </a:ext>
            </a:extLst>
          </p:cNvPr>
          <p:cNvSpPr txBox="1"/>
          <p:nvPr/>
        </p:nvSpPr>
        <p:spPr>
          <a:xfrm>
            <a:off x="2325880" y="8234651"/>
            <a:ext cx="125726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800" dirty="0">
                <a:ea typeface="ヒラギノ角ゴ2" panose="020B0200000000000000"/>
              </a:rPr>
              <a:t>写真はイメージです。</a:t>
            </a: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5987530B-E4F3-994A-B56B-23973FD1D079}"/>
              </a:ext>
            </a:extLst>
          </p:cNvPr>
          <p:cNvCxnSpPr/>
          <p:nvPr/>
        </p:nvCxnSpPr>
        <p:spPr>
          <a:xfrm>
            <a:off x="282347" y="8552604"/>
            <a:ext cx="6920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43">
            <a:extLst>
              <a:ext uri="{FF2B5EF4-FFF2-40B4-BE49-F238E27FC236}">
                <a16:creationId xmlns:a16="http://schemas.microsoft.com/office/drawing/2014/main" id="{6033B5A2-E4C6-26DC-5E11-99421B399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687" y="9215455"/>
            <a:ext cx="3402019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047AB7E-CDF1-6ED9-3045-20CA1FDAC97B}"/>
              </a:ext>
            </a:extLst>
          </p:cNvPr>
          <p:cNvSpPr txBox="1"/>
          <p:nvPr/>
        </p:nvSpPr>
        <p:spPr>
          <a:xfrm>
            <a:off x="4122622" y="9209063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4D660B8E-9EAB-422C-B65C-359C6ADCEACB}"/>
              </a:ext>
            </a:extLst>
          </p:cNvPr>
          <p:cNvCxnSpPr/>
          <p:nvPr/>
        </p:nvCxnSpPr>
        <p:spPr>
          <a:xfrm>
            <a:off x="319816" y="9592030"/>
            <a:ext cx="6920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3">
            <a:extLst>
              <a:ext uri="{FF2B5EF4-FFF2-40B4-BE49-F238E27FC236}">
                <a16:creationId xmlns:a16="http://schemas.microsoft.com/office/drawing/2014/main" id="{AF5D0EA3-2A5C-25B8-3756-5B22FE906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21" y="3856062"/>
            <a:ext cx="467280" cy="6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3DA5B81-D64B-9808-A1A1-3F027F68A3C9}"/>
              </a:ext>
            </a:extLst>
          </p:cNvPr>
          <p:cNvSpPr txBox="1"/>
          <p:nvPr/>
        </p:nvSpPr>
        <p:spPr>
          <a:xfrm>
            <a:off x="220245" y="2783575"/>
            <a:ext cx="72053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自動運転シミュレーションプラットフォーム</a:t>
            </a:r>
            <a:r>
              <a:rPr lang="en-US" altLang="ja-JP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『DIVP』</a:t>
            </a:r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を</a:t>
            </a:r>
            <a:endParaRPr lang="en-US" altLang="ja-JP" sz="2000" dirty="0">
              <a:solidFill>
                <a:schemeClr val="bg1"/>
              </a:solidFill>
              <a:latin typeface="ヒラギノ角ゴ6" panose="020B0600000000000000" pitchFamily="50" charset="-128"/>
              <a:ea typeface="ヒラギノ角ゴ6" panose="020B06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快適に扱うためのハイパフォーマンス</a:t>
            </a:r>
            <a:r>
              <a:rPr lang="en-US" altLang="ja-JP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PC</a:t>
            </a:r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をご用意！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72FE0C25-BC59-40EE-081C-7E49C318F4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129" y="3856062"/>
            <a:ext cx="642186" cy="643791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DF9E3414-A63A-C67F-5BB1-B0E472442D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5656" y="3924580"/>
            <a:ext cx="2964343" cy="1421326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A614168-233F-8C43-B5E1-B13E690EB871}"/>
              </a:ext>
            </a:extLst>
          </p:cNvPr>
          <p:cNvSpPr txBox="1"/>
          <p:nvPr/>
        </p:nvSpPr>
        <p:spPr>
          <a:xfrm>
            <a:off x="3583144" y="5492329"/>
            <a:ext cx="3988792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PRO 9965WX 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(24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/48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4.2-5.4GHz/128MB L3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キャッシュ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64GB×4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Registered ECC DIMM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960GB 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高耐久仕様　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光学ドライブ： 非搭載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6000 Blackwell Max-Q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Workstation Edition Retail 96GB-GDDR7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(DisplayPort×4)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1,200W/100V  80 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　有線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2BF42B5-715A-6AB0-847F-4CF26446D770}"/>
              </a:ext>
            </a:extLst>
          </p:cNvPr>
          <p:cNvSpPr txBox="1"/>
          <p:nvPr/>
        </p:nvSpPr>
        <p:spPr>
          <a:xfrm>
            <a:off x="1849595" y="9631229"/>
            <a:ext cx="383700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/>
              <a:t>https://bto.applied.ne.jp/c19-c29-c39-c49-c59-pm1285-ps1305-customize.html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9A77B9B7-6315-1462-B294-BC54682CE4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02296" y="3870572"/>
            <a:ext cx="732827" cy="618078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2F8A802-CE83-F84E-B518-819213FDF627}"/>
              </a:ext>
            </a:extLst>
          </p:cNvPr>
          <p:cNvSpPr txBox="1"/>
          <p:nvPr/>
        </p:nvSpPr>
        <p:spPr>
          <a:xfrm>
            <a:off x="3497415" y="5010110"/>
            <a:ext cx="36683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Type-RT9PRO-9965WX</a:t>
            </a:r>
          </a:p>
          <a:p>
            <a:endParaRPr kumimoji="1" lang="en-US" altLang="ja-JP" sz="14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2A00C8D-33C8-CBD8-4C69-5B0F3AAE672E}"/>
              </a:ext>
            </a:extLst>
          </p:cNvPr>
          <p:cNvSpPr txBox="1"/>
          <p:nvPr/>
        </p:nvSpPr>
        <p:spPr>
          <a:xfrm>
            <a:off x="165656" y="8564833"/>
            <a:ext cx="4017225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 Workstation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Type-RT9PRO-9965WX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995F950-7BF9-00CA-FD6A-D74BEE311FCC}"/>
              </a:ext>
            </a:extLst>
          </p:cNvPr>
          <p:cNvSpPr txBox="1"/>
          <p:nvPr/>
        </p:nvSpPr>
        <p:spPr>
          <a:xfrm>
            <a:off x="3788947" y="8780100"/>
            <a:ext cx="34733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価格はお問合せください。</a:t>
            </a:r>
            <a:endParaRPr kumimoji="1" lang="en-US" altLang="ja-JP" sz="20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808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4161</TotalTime>
  <Pages>0</Pages>
  <Words>430</Words>
  <Characters>0</Characters>
  <Application>Microsoft Office PowerPoint</Application>
  <DocSecurity>0</DocSecurity>
  <PresentationFormat>ユーザー設定</PresentationFormat>
  <Lines>0</Lines>
  <Paragraphs>91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ヒラギノ角ゴ2</vt:lpstr>
      <vt:lpstr>ヒラギノ角ゴ5</vt:lpstr>
      <vt:lpstr>ヒラギノ角ゴ6</vt:lpstr>
      <vt:lpstr>ヒラギノ角ゴ7</vt:lpstr>
      <vt:lpstr>メイリオ</vt:lpstr>
      <vt:lpstr>游ゴシック</vt:lpstr>
      <vt:lpstr>Arial</vt:lpstr>
      <vt:lpstr>Calibri</vt:lpstr>
      <vt:lpstr>Calibri Light</vt:lpstr>
      <vt:lpstr>Office Theme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soejima-pc</cp:lastModifiedBy>
  <cp:revision>1452</cp:revision>
  <dcterms:created xsi:type="dcterms:W3CDTF">2015-08-26T04:11:00Z</dcterms:created>
  <dcterms:modified xsi:type="dcterms:W3CDTF">2026-08-31T05:33:19Z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