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"/>
  </p:notesMasterIdLst>
  <p:handoutMasterIdLst>
    <p:handoutMasterId r:id="rId5"/>
  </p:handoutMasterIdLst>
  <p:sldIdLst>
    <p:sldId id="299" r:id="rId2"/>
    <p:sldId id="302" r:id="rId3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F0F0"/>
    <a:srgbClr val="ECEBE8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4660"/>
  </p:normalViewPr>
  <p:slideViewPr>
    <p:cSldViewPr>
      <p:cViewPr varScale="1">
        <p:scale>
          <a:sx n="71" d="100"/>
          <a:sy n="71" d="100"/>
        </p:scale>
        <p:origin x="3564" y="90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204" y="108"/>
      </p:cViewPr>
      <p:guideLst/>
    </p:cSldViewPr>
  </p:notes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AC1384A-0E26-C3F1-BF1E-BCCFBB654D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3AFE674-E7DC-CFA2-6CAA-F7E72F1E70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4AA10-61FD-4081-A380-469291BC055B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58C8E26-04C5-634D-C4D5-4AA70D90E6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0545141-ACF7-ED69-DB35-CE1EA0D0A4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4C73B-26A8-4344-AE4E-27E551CC7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440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2026/8/29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5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9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3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6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9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0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6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3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3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https://bto.applied.ne.jp/img/feature/common/type_main-back.jpg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https://bto.applied.ne.jp/img/feature/common/type_main-back.jpg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>
            <a:extLst>
              <a:ext uri="{FF2B5EF4-FFF2-40B4-BE49-F238E27FC236}">
                <a16:creationId xmlns:a16="http://schemas.microsoft.com/office/drawing/2014/main" id="{B7E3FED0-7FD2-46A5-9540-2082645F2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0570"/>
            <a:ext cx="7559675" cy="1311574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pic>
        <p:nvPicPr>
          <p:cNvPr id="38" name="Picture 23">
            <a:extLst>
              <a:ext uri="{FF2B5EF4-FFF2-40B4-BE49-F238E27FC236}">
                <a16:creationId xmlns:a16="http://schemas.microsoft.com/office/drawing/2014/main" id="{A5816F80-EB7F-4335-86FB-4BB37B21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>
            <a:extLst>
              <a:ext uri="{FF2B5EF4-FFF2-40B4-BE49-F238E27FC236}">
                <a16:creationId xmlns:a16="http://schemas.microsoft.com/office/drawing/2014/main" id="{54BB1CF7-D859-4538-8CCE-8FD5DE70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8803"/>
            <a:ext cx="7559675" cy="7853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BAB6E51-51D0-4E1D-BAF1-0F889D21CBFD}"/>
              </a:ext>
            </a:extLst>
          </p:cNvPr>
          <p:cNvSpPr txBox="1"/>
          <p:nvPr/>
        </p:nvSpPr>
        <p:spPr>
          <a:xfrm>
            <a:off x="357284" y="1479074"/>
            <a:ext cx="68451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有限要素法を用いて多岐にわたる物理現象を解析可能にする</a:t>
            </a:r>
            <a:endParaRPr kumimoji="1"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COMSOL Multiphysics®</a:t>
            </a:r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動作推奨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E2A351-2552-4569-AA3D-F45DB839F132}"/>
              </a:ext>
            </a:extLst>
          </p:cNvPr>
          <p:cNvSpPr txBox="1"/>
          <p:nvPr/>
        </p:nvSpPr>
        <p:spPr>
          <a:xfrm>
            <a:off x="3689343" y="4507730"/>
            <a:ext cx="33040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Type-RT9-9960X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WST-RT9960XAS3Q1TTNVM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B827FA2-1D62-4C62-8E0C-450A23764832}"/>
              </a:ext>
            </a:extLst>
          </p:cNvPr>
          <p:cNvSpPr txBox="1"/>
          <p:nvPr/>
        </p:nvSpPr>
        <p:spPr>
          <a:xfrm>
            <a:off x="3689343" y="5072746"/>
            <a:ext cx="3862286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Ryzen™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™ 9960X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プロセッサー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4.2-5.4GHz/128MB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簡易水冷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クーラー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360mm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■チップセット：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WRX50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DDR5-5600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          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Registered ECC DIMM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  1TB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A400 4GB-GDDR6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1000W/100V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 有線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タワー型ケース採用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E5353EF-EBD0-42E4-A65A-08E466EB1634}"/>
              </a:ext>
            </a:extLst>
          </p:cNvPr>
          <p:cNvCxnSpPr>
            <a:cxnSpLocks/>
          </p:cNvCxnSpPr>
          <p:nvPr/>
        </p:nvCxnSpPr>
        <p:spPr>
          <a:xfrm>
            <a:off x="161837" y="834937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161837" y="8717306"/>
            <a:ext cx="401722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 </a:t>
            </a:r>
          </a:p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WST-RT9960XAS3Q1TTNVM</a:t>
            </a: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57FB048-AA22-460F-A5DC-3DBB44B95A71}"/>
              </a:ext>
            </a:extLst>
          </p:cNvPr>
          <p:cNvCxnSpPr>
            <a:cxnSpLocks/>
          </p:cNvCxnSpPr>
          <p:nvPr/>
        </p:nvCxnSpPr>
        <p:spPr>
          <a:xfrm>
            <a:off x="161837" y="959203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777BE84E-5BC6-4E76-A8D3-AC3D7DE5F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055" y="3655877"/>
            <a:ext cx="519040" cy="70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BA200DF8-EE6D-D202-0DF3-DA346544C4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06" y="3641780"/>
            <a:ext cx="720079" cy="721879"/>
          </a:xfrm>
          <a:prstGeom prst="rect">
            <a:avLst/>
          </a:prstGeom>
        </p:spPr>
      </p:pic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DC9D388F-1DB5-7F05-9840-1BF3D48CC981}"/>
              </a:ext>
            </a:extLst>
          </p:cNvPr>
          <p:cNvGrpSpPr/>
          <p:nvPr/>
        </p:nvGrpSpPr>
        <p:grpSpPr>
          <a:xfrm>
            <a:off x="655915" y="252000"/>
            <a:ext cx="4381186" cy="920290"/>
            <a:chOff x="655915" y="234266"/>
            <a:chExt cx="4381186" cy="920290"/>
          </a:xfrm>
        </p:grpSpPr>
        <p:sp>
          <p:nvSpPr>
            <p:cNvPr id="69" name="WordArt 16">
              <a:extLst>
                <a:ext uri="{FF2B5EF4-FFF2-40B4-BE49-F238E27FC236}">
                  <a16:creationId xmlns:a16="http://schemas.microsoft.com/office/drawing/2014/main" id="{C4A8BF62-D501-3940-5504-75439639411E}"/>
                </a:ext>
              </a:extLst>
            </p:cNvPr>
            <p:cNvSpPr>
              <a:spLocks noChangeAspect="1" noChangeArrowheads="1" noChangeShapeType="1" noTextEdit="1"/>
            </p:cNvSpPr>
            <p:nvPr/>
          </p:nvSpPr>
          <p:spPr bwMode="auto">
            <a:xfrm>
              <a:off x="655915" y="515634"/>
              <a:ext cx="4134048" cy="3600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HPC CAE</a:t>
              </a: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 </a:t>
              </a: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Solution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0" name="WordArt 17">
              <a:extLst>
                <a:ext uri="{FF2B5EF4-FFF2-40B4-BE49-F238E27FC236}">
                  <a16:creationId xmlns:a16="http://schemas.microsoft.com/office/drawing/2014/main" id="{FAE6FC1B-BB35-65CE-57D3-B82B753F2AF4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945111"/>
              <a:ext cx="3545144" cy="20944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High Performance Computing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1" name="WordArt 18">
              <a:extLst>
                <a:ext uri="{FF2B5EF4-FFF2-40B4-BE49-F238E27FC236}">
                  <a16:creationId xmlns:a16="http://schemas.microsoft.com/office/drawing/2014/main" id="{7B65B5DE-5736-6066-AA7E-AD13030CA93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234266"/>
              <a:ext cx="4381186" cy="16692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最先端の</a:t>
              </a: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HPC</a:t>
              </a: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製品で確かな</a:t>
              </a: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CAE</a:t>
              </a: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解析環境を</a:t>
              </a:r>
              <a:r>
                <a:rPr lang="ja-JP" altLang="en-US" sz="3600" kern="10" dirty="0">
                  <a:solidFill>
                    <a:srgbClr val="002060"/>
                  </a:solidFill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ご提供いたします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endParaRPr>
            </a:p>
          </p:txBody>
        </p:sp>
      </p:grpSp>
      <p:pic>
        <p:nvPicPr>
          <p:cNvPr id="109" name="図 108">
            <a:extLst>
              <a:ext uri="{FF2B5EF4-FFF2-40B4-BE49-F238E27FC236}">
                <a16:creationId xmlns:a16="http://schemas.microsoft.com/office/drawing/2014/main" id="{918D9211-480E-673C-05DD-FF15228C6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468" y="3641780"/>
            <a:ext cx="810769" cy="676214"/>
          </a:xfrm>
          <a:prstGeom prst="rect">
            <a:avLst/>
          </a:prstGeom>
        </p:spPr>
      </p:pic>
      <p:pic>
        <p:nvPicPr>
          <p:cNvPr id="113" name="図 112">
            <a:extLst>
              <a:ext uri="{FF2B5EF4-FFF2-40B4-BE49-F238E27FC236}">
                <a16:creationId xmlns:a16="http://schemas.microsoft.com/office/drawing/2014/main" id="{14496789-6BF4-0313-4D11-D451513D4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" y="3582140"/>
            <a:ext cx="1198658" cy="436654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4B15F62-FC44-EE2C-6BF4-EFDE5EBCCD16}"/>
              </a:ext>
            </a:extLst>
          </p:cNvPr>
          <p:cNvSpPr txBox="1"/>
          <p:nvPr/>
        </p:nvSpPr>
        <p:spPr>
          <a:xfrm>
            <a:off x="1293190" y="3565422"/>
            <a:ext cx="255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™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</a:p>
          <a:p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9960X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搭載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D4CB5E6B-7D9B-B2C8-C093-2682397764A5}"/>
              </a:ext>
            </a:extLst>
          </p:cNvPr>
          <p:cNvSpPr txBox="1"/>
          <p:nvPr/>
        </p:nvSpPr>
        <p:spPr>
          <a:xfrm>
            <a:off x="3849685" y="2323563"/>
            <a:ext cx="3407599" cy="993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COMSOL Multiphysics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 には基本機能として流体、構造、電磁場、電熱、対流・拡散、音響などの物理モデルが実装されており、多岐にわたる物理現象を解析することができるシミュレーションソフトウェアです。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7480B142-CBDA-5320-3B62-7CC6FC63193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0" b="20465"/>
          <a:stretch/>
        </p:blipFill>
        <p:spPr>
          <a:xfrm>
            <a:off x="147741" y="2256020"/>
            <a:ext cx="3785486" cy="1128757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655ECEDF-AB81-A1CC-51C5-28017FD6EC5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12967" r="15531" b="11484"/>
          <a:stretch/>
        </p:blipFill>
        <p:spPr>
          <a:xfrm>
            <a:off x="600579" y="5070182"/>
            <a:ext cx="2602186" cy="2996327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7825BE0B-7FF9-E1C2-C349-7A6B4CBDF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5" y="3641780"/>
            <a:ext cx="838176" cy="749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662D83AA-4769-73E8-FCED-D874BFFCFE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6" y="4302972"/>
            <a:ext cx="1171593" cy="491685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3F2FDA3-30A4-0092-39C4-06E4690BAF8A}"/>
              </a:ext>
            </a:extLst>
          </p:cNvPr>
          <p:cNvSpPr txBox="1"/>
          <p:nvPr/>
        </p:nvSpPr>
        <p:spPr>
          <a:xfrm>
            <a:off x="1482670" y="4302972"/>
            <a:ext cx="2123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CPU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コア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/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メモリを重視する</a:t>
            </a:r>
          </a:p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COMSOL Multiphysics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 に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  <a:p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適した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HPC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をご提案します。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25E3C8C-7B5A-DC39-FAFA-CC3ED421C912}"/>
              </a:ext>
            </a:extLst>
          </p:cNvPr>
          <p:cNvSpPr txBox="1"/>
          <p:nvPr/>
        </p:nvSpPr>
        <p:spPr>
          <a:xfrm>
            <a:off x="161837" y="8417671"/>
            <a:ext cx="5725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9960X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24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コア）／メモリ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  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51464B9-7FB6-FDF9-7FC4-0F5525ACDC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243" y="553637"/>
            <a:ext cx="2036128" cy="39184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6F03147-D32E-3FB0-A759-479213FA88A8}"/>
              </a:ext>
            </a:extLst>
          </p:cNvPr>
          <p:cNvGrpSpPr/>
          <p:nvPr/>
        </p:nvGrpSpPr>
        <p:grpSpPr>
          <a:xfrm>
            <a:off x="313740" y="9676482"/>
            <a:ext cx="6932194" cy="902106"/>
            <a:chOff x="513182" y="9705632"/>
            <a:chExt cx="6932194" cy="902106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41B0E603-0B7D-EA92-A68F-8B4D451BBD1C}"/>
                </a:ext>
              </a:extLst>
            </p:cNvPr>
            <p:cNvGrpSpPr/>
            <p:nvPr/>
          </p:nvGrpSpPr>
          <p:grpSpPr>
            <a:xfrm>
              <a:off x="513182" y="9967618"/>
              <a:ext cx="6147728" cy="336938"/>
              <a:chOff x="378813" y="9621078"/>
              <a:chExt cx="6147728" cy="336938"/>
            </a:xfrm>
          </p:grpSpPr>
          <p:pic>
            <p:nvPicPr>
              <p:cNvPr id="18" name="図 1451">
                <a:extLst>
                  <a:ext uri="{FF2B5EF4-FFF2-40B4-BE49-F238E27FC236}">
                    <a16:creationId xmlns:a16="http://schemas.microsoft.com/office/drawing/2014/main" id="{BCB31F06-002D-DCC9-C33F-EB1DA2F981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887" y="9753424"/>
                <a:ext cx="689386" cy="204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9" name="直線コネクタ 18">
                <a:extLst>
                  <a:ext uri="{FF2B5EF4-FFF2-40B4-BE49-F238E27FC236}">
                    <a16:creationId xmlns:a16="http://schemas.microsoft.com/office/drawing/2014/main" id="{64F1D26C-174B-7CD1-D892-304E0C39CC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813" y="9621078"/>
                <a:ext cx="614772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Freeform 51">
              <a:extLst>
                <a:ext uri="{FF2B5EF4-FFF2-40B4-BE49-F238E27FC236}">
                  <a16:creationId xmlns:a16="http://schemas.microsoft.com/office/drawing/2014/main" id="{60CC1579-A70D-B469-7D67-B941DF83BB5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03351" y="9705632"/>
              <a:ext cx="576000" cy="576000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BA1E18C-4E66-E3B9-8810-B4D3DE812A7D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7525AC1-1534-209B-8AA5-C4D02E772909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7B092C1-8948-E00D-07A2-3E4E566338FB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BC3B1E2-B4BF-EE59-3537-7DF5DFEE060E}"/>
              </a:ext>
            </a:extLst>
          </p:cNvPr>
          <p:cNvGrpSpPr/>
          <p:nvPr/>
        </p:nvGrpSpPr>
        <p:grpSpPr>
          <a:xfrm>
            <a:off x="3947054" y="8815964"/>
            <a:ext cx="3185487" cy="650974"/>
            <a:chOff x="3687309" y="8410692"/>
            <a:chExt cx="3185487" cy="650974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F094E35-C664-0CA8-3609-72C45E29C9C7}"/>
                </a:ext>
              </a:extLst>
            </p:cNvPr>
            <p:cNvGrpSpPr/>
            <p:nvPr/>
          </p:nvGrpSpPr>
          <p:grpSpPr>
            <a:xfrm>
              <a:off x="3750052" y="8800056"/>
              <a:ext cx="3060000" cy="261610"/>
              <a:chOff x="4066003" y="9209063"/>
              <a:chExt cx="3060000" cy="261610"/>
            </a:xfrm>
          </p:grpSpPr>
          <p:sp>
            <p:nvSpPr>
              <p:cNvPr id="24" name="Rectangle 43">
                <a:extLst>
                  <a:ext uri="{FF2B5EF4-FFF2-40B4-BE49-F238E27FC236}">
                    <a16:creationId xmlns:a16="http://schemas.microsoft.com/office/drawing/2014/main" id="{360286A8-2525-3305-FA12-06B74844C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6003" y="9215455"/>
                <a:ext cx="3060000" cy="2177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72727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D4F19153-F07A-8BA2-90E5-88F07A19D9A5}"/>
                  </a:ext>
                </a:extLst>
              </p:cNvPr>
              <p:cNvSpPr txBox="1"/>
              <p:nvPr/>
            </p:nvSpPr>
            <p:spPr>
              <a:xfrm>
                <a:off x="4265664" y="9209063"/>
                <a:ext cx="266067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A-OTF 新ゴ Pro M" panose="020B0500000000000000" pitchFamily="50" charset="-128"/>
                    <a:ea typeface="A-OTF 新ゴ Pro M" panose="020B0500000000000000" pitchFamily="50" charset="-128"/>
                    <a:cs typeface="Segoe UI" panose="020B0502040204020203" pitchFamily="34" charset="0"/>
                  </a:rPr>
                  <a:t>カスタマイズのご要望も承ります</a:t>
                </a:r>
                <a:endParaRPr kumimoji="1" lang="en-US" altLang="ja-JP" sz="1050" dirty="0"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A2EF46A-61DE-20D9-B818-DD9D4BC29BFC}"/>
                </a:ext>
              </a:extLst>
            </p:cNvPr>
            <p:cNvSpPr txBox="1"/>
            <p:nvPr/>
          </p:nvSpPr>
          <p:spPr>
            <a:xfrm>
              <a:off x="3687309" y="8410692"/>
              <a:ext cx="3185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価格はお問い合わせください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3">
            <a:extLst>
              <a:ext uri="{FF2B5EF4-FFF2-40B4-BE49-F238E27FC236}">
                <a16:creationId xmlns:a16="http://schemas.microsoft.com/office/drawing/2014/main" id="{A5816F80-EB7F-4335-86FB-4BB37B21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Rectangle 5">
            <a:extLst>
              <a:ext uri="{FF2B5EF4-FFF2-40B4-BE49-F238E27FC236}">
                <a16:creationId xmlns:a16="http://schemas.microsoft.com/office/drawing/2014/main" id="{B7E3FED0-7FD2-46A5-9540-2082645F2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5330"/>
            <a:ext cx="7559675" cy="24120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54BB1CF7-D859-4538-8CCE-8FD5DE70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"/>
            <a:ext cx="7559675" cy="87563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BAB6E51-51D0-4E1D-BAF1-0F889D21CBFD}"/>
              </a:ext>
            </a:extLst>
          </p:cNvPr>
          <p:cNvSpPr txBox="1"/>
          <p:nvPr/>
        </p:nvSpPr>
        <p:spPr>
          <a:xfrm>
            <a:off x="357284" y="190588"/>
            <a:ext cx="68451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有限要素法を用いて多岐にわたる物理現象を解析可能にする</a:t>
            </a:r>
            <a:endParaRPr kumimoji="1"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COMSOL Multiphysics®</a:t>
            </a:r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動作推奨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E2A351-2552-4569-AA3D-F45DB839F132}"/>
              </a:ext>
            </a:extLst>
          </p:cNvPr>
          <p:cNvSpPr txBox="1"/>
          <p:nvPr/>
        </p:nvSpPr>
        <p:spPr>
          <a:xfrm>
            <a:off x="3689343" y="4507730"/>
            <a:ext cx="33040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Type-RT9-9970X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WST-RT7970XAS3Q1TTNVM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B827FA2-1D62-4C62-8E0C-450A23764832}"/>
              </a:ext>
            </a:extLst>
          </p:cNvPr>
          <p:cNvSpPr txBox="1"/>
          <p:nvPr/>
        </p:nvSpPr>
        <p:spPr>
          <a:xfrm>
            <a:off x="3689343" y="5072746"/>
            <a:ext cx="3862286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Ryzen™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™ 9970X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プロセッサー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4.0-5.4GHz/128MB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簡易水冷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クーラー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360mm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■チップセット：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WRX50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DDR5-4800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          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Registered ECC DIMM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  1TB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A400 4GB-GDDR6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1000W/100V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 有線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タワー型ケース採用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E5353EF-EBD0-42E4-A65A-08E466EB1634}"/>
              </a:ext>
            </a:extLst>
          </p:cNvPr>
          <p:cNvCxnSpPr>
            <a:cxnSpLocks/>
          </p:cNvCxnSpPr>
          <p:nvPr/>
        </p:nvCxnSpPr>
        <p:spPr>
          <a:xfrm>
            <a:off x="161837" y="834840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161837" y="8717306"/>
            <a:ext cx="401722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 </a:t>
            </a:r>
          </a:p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WST-RT9970XAS3Q1TTNVM</a:t>
            </a: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57FB048-AA22-460F-A5DC-3DBB44B95A71}"/>
              </a:ext>
            </a:extLst>
          </p:cNvPr>
          <p:cNvCxnSpPr>
            <a:cxnSpLocks/>
          </p:cNvCxnSpPr>
          <p:nvPr/>
        </p:nvCxnSpPr>
        <p:spPr>
          <a:xfrm>
            <a:off x="161837" y="959203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777BE84E-5BC6-4E76-A8D3-AC3D7DE5F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055" y="3655877"/>
            <a:ext cx="519040" cy="70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BA200DF8-EE6D-D202-0DF3-DA346544C4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06" y="3641780"/>
            <a:ext cx="720079" cy="721879"/>
          </a:xfrm>
          <a:prstGeom prst="rect">
            <a:avLst/>
          </a:prstGeom>
        </p:spPr>
      </p:pic>
      <p:pic>
        <p:nvPicPr>
          <p:cNvPr id="109" name="図 108">
            <a:extLst>
              <a:ext uri="{FF2B5EF4-FFF2-40B4-BE49-F238E27FC236}">
                <a16:creationId xmlns:a16="http://schemas.microsoft.com/office/drawing/2014/main" id="{918D9211-480E-673C-05DD-FF15228C6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468" y="3641780"/>
            <a:ext cx="810769" cy="676214"/>
          </a:xfrm>
          <a:prstGeom prst="rect">
            <a:avLst/>
          </a:prstGeom>
        </p:spPr>
      </p:pic>
      <p:pic>
        <p:nvPicPr>
          <p:cNvPr id="113" name="図 112">
            <a:extLst>
              <a:ext uri="{FF2B5EF4-FFF2-40B4-BE49-F238E27FC236}">
                <a16:creationId xmlns:a16="http://schemas.microsoft.com/office/drawing/2014/main" id="{14496789-6BF4-0313-4D11-D451513D4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" y="3582140"/>
            <a:ext cx="1198658" cy="436654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4B15F62-FC44-EE2C-6BF4-EFDE5EBCCD16}"/>
              </a:ext>
            </a:extLst>
          </p:cNvPr>
          <p:cNvSpPr txBox="1"/>
          <p:nvPr/>
        </p:nvSpPr>
        <p:spPr>
          <a:xfrm>
            <a:off x="1293190" y="3565422"/>
            <a:ext cx="255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™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</a:p>
          <a:p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搭載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D4CB5E6B-7D9B-B2C8-C093-2682397764A5}"/>
              </a:ext>
            </a:extLst>
          </p:cNvPr>
          <p:cNvSpPr txBox="1"/>
          <p:nvPr/>
        </p:nvSpPr>
        <p:spPr>
          <a:xfrm>
            <a:off x="233265" y="2063050"/>
            <a:ext cx="3407599" cy="1224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COMSOL Multiphysics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 が有効なマルチフィジックス解析とは、複数の物理現象の相互作用を加味して、シミュレーションで同時に解くこと（連成解析）です。</a:t>
            </a:r>
            <a:endParaRPr kumimoji="1" lang="en-US" altLang="ja-JP" sz="10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実現象を考慮した設計やプロセスを正確にモデル化するためには、マルチフィジックス解析が必要です。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7480B142-CBDA-5320-3B62-7CC6FC63193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0" b="20465"/>
          <a:stretch/>
        </p:blipFill>
        <p:spPr>
          <a:xfrm>
            <a:off x="147741" y="1085178"/>
            <a:ext cx="3143160" cy="937228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655ECEDF-AB81-A1CC-51C5-28017FD6EC5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12967" r="15531" b="11484"/>
          <a:stretch/>
        </p:blipFill>
        <p:spPr>
          <a:xfrm>
            <a:off x="600579" y="5070182"/>
            <a:ext cx="2602186" cy="2996327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7825BE0B-7FF9-E1C2-C349-7A6B4CBDF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5" y="3641780"/>
            <a:ext cx="838176" cy="749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662D83AA-4769-73E8-FCED-D874BFFCFE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6" y="4302972"/>
            <a:ext cx="1171593" cy="49168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1E24D7F-3534-4499-1DCA-FCA4AE7EB987}"/>
              </a:ext>
            </a:extLst>
          </p:cNvPr>
          <p:cNvSpPr txBox="1"/>
          <p:nvPr/>
        </p:nvSpPr>
        <p:spPr>
          <a:xfrm>
            <a:off x="161837" y="8417671"/>
            <a:ext cx="5725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コア）／メモリ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  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FB4CD67-B3FC-9CD8-4D7B-694B46BFDA6C}"/>
              </a:ext>
            </a:extLst>
          </p:cNvPr>
          <p:cNvSpPr txBox="1"/>
          <p:nvPr/>
        </p:nvSpPr>
        <p:spPr>
          <a:xfrm>
            <a:off x="1482670" y="4302972"/>
            <a:ext cx="2123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CPU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コア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/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メモリを重視する</a:t>
            </a:r>
          </a:p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COMSOL Multiphysics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 に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  <a:p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適した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HPC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をご提案します。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B52D6164-1E77-6BDA-D5F0-AD04B88F09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12" y="1367403"/>
            <a:ext cx="3479025" cy="189077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7BB970-7130-39B2-BB82-B3D563595E32}"/>
              </a:ext>
            </a:extLst>
          </p:cNvPr>
          <p:cNvSpPr txBox="1"/>
          <p:nvPr/>
        </p:nvSpPr>
        <p:spPr>
          <a:xfrm>
            <a:off x="3875272" y="1118497"/>
            <a:ext cx="2556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マルチフィジックス解析</a:t>
            </a:r>
            <a:endParaRPr kumimoji="1" lang="en-US" altLang="ja-JP" sz="105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6523433-D4F3-D48A-65E4-CA4B23F01850}"/>
              </a:ext>
            </a:extLst>
          </p:cNvPr>
          <p:cNvGrpSpPr/>
          <p:nvPr/>
        </p:nvGrpSpPr>
        <p:grpSpPr>
          <a:xfrm>
            <a:off x="313740" y="9676482"/>
            <a:ext cx="6932194" cy="902106"/>
            <a:chOff x="513182" y="9705632"/>
            <a:chExt cx="6932194" cy="902106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C72A87BC-57BD-56DE-8934-DAA5A57C1AAA}"/>
                </a:ext>
              </a:extLst>
            </p:cNvPr>
            <p:cNvGrpSpPr/>
            <p:nvPr/>
          </p:nvGrpSpPr>
          <p:grpSpPr>
            <a:xfrm>
              <a:off x="513182" y="9967618"/>
              <a:ext cx="6147728" cy="336938"/>
              <a:chOff x="378813" y="9621078"/>
              <a:chExt cx="6147728" cy="336938"/>
            </a:xfrm>
          </p:grpSpPr>
          <p:pic>
            <p:nvPicPr>
              <p:cNvPr id="20" name="図 1451">
                <a:extLst>
                  <a:ext uri="{FF2B5EF4-FFF2-40B4-BE49-F238E27FC236}">
                    <a16:creationId xmlns:a16="http://schemas.microsoft.com/office/drawing/2014/main" id="{EF93AC1A-A54C-28D6-33AC-AD663F8E7D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887" y="9753424"/>
                <a:ext cx="689386" cy="204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1" name="直線コネクタ 20">
                <a:extLst>
                  <a:ext uri="{FF2B5EF4-FFF2-40B4-BE49-F238E27FC236}">
                    <a16:creationId xmlns:a16="http://schemas.microsoft.com/office/drawing/2014/main" id="{A2E5698E-78D5-0DAE-5FA8-71B7EC6108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8813" y="9621078"/>
                <a:ext cx="614772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Freeform 51">
              <a:extLst>
                <a:ext uri="{FF2B5EF4-FFF2-40B4-BE49-F238E27FC236}">
                  <a16:creationId xmlns:a16="http://schemas.microsoft.com/office/drawing/2014/main" id="{0EAB5F1C-4898-F080-4BEF-0EE8262D4B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03351" y="9705632"/>
              <a:ext cx="576000" cy="576000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B4217C0-3977-AA78-343F-7CC405934D1D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666470C-9AF4-F6F5-70B6-3503071F8A62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8D0FE90-82EA-5343-F92B-307FAFF736B3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C37A0D0-5AD6-F4B1-78F1-ECF8E060A2DB}"/>
              </a:ext>
            </a:extLst>
          </p:cNvPr>
          <p:cNvGrpSpPr/>
          <p:nvPr/>
        </p:nvGrpSpPr>
        <p:grpSpPr>
          <a:xfrm>
            <a:off x="3947054" y="8815964"/>
            <a:ext cx="3185487" cy="650974"/>
            <a:chOff x="3687309" y="8410692"/>
            <a:chExt cx="3185487" cy="650974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AF97434F-E684-45EC-B412-801DFE781B07}"/>
                </a:ext>
              </a:extLst>
            </p:cNvPr>
            <p:cNvGrpSpPr/>
            <p:nvPr/>
          </p:nvGrpSpPr>
          <p:grpSpPr>
            <a:xfrm>
              <a:off x="3750052" y="8800056"/>
              <a:ext cx="3060000" cy="261610"/>
              <a:chOff x="4066003" y="9209063"/>
              <a:chExt cx="3060000" cy="261610"/>
            </a:xfrm>
          </p:grpSpPr>
          <p:sp>
            <p:nvSpPr>
              <p:cNvPr id="25" name="Rectangle 43">
                <a:extLst>
                  <a:ext uri="{FF2B5EF4-FFF2-40B4-BE49-F238E27FC236}">
                    <a16:creationId xmlns:a16="http://schemas.microsoft.com/office/drawing/2014/main" id="{1D1DBFF1-3534-08EB-91DC-49A643810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6003" y="9215455"/>
                <a:ext cx="3060000" cy="2177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72727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36044EAC-3773-536A-CAE7-931FC1B273FA}"/>
                  </a:ext>
                </a:extLst>
              </p:cNvPr>
              <p:cNvSpPr txBox="1"/>
              <p:nvPr/>
            </p:nvSpPr>
            <p:spPr>
              <a:xfrm>
                <a:off x="4265664" y="9209063"/>
                <a:ext cx="266067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A-OTF 新ゴ Pro M" panose="020B0500000000000000" pitchFamily="50" charset="-128"/>
                    <a:ea typeface="A-OTF 新ゴ Pro M" panose="020B0500000000000000" pitchFamily="50" charset="-128"/>
                    <a:cs typeface="Segoe UI" panose="020B0502040204020203" pitchFamily="34" charset="0"/>
                  </a:rPr>
                  <a:t>カスタマイズのご要望も承ります</a:t>
                </a:r>
                <a:endParaRPr kumimoji="1" lang="en-US" altLang="ja-JP" sz="1050" dirty="0"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E109BB1-40B5-8884-6655-AA7480DCF14D}"/>
                </a:ext>
              </a:extLst>
            </p:cNvPr>
            <p:cNvSpPr txBox="1"/>
            <p:nvPr/>
          </p:nvSpPr>
          <p:spPr>
            <a:xfrm>
              <a:off x="3687309" y="8410692"/>
              <a:ext cx="3185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価格はお問い合わせください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3247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4242</TotalTime>
  <Pages>0</Pages>
  <Words>612</Words>
  <Characters>0</Characters>
  <Application>Microsoft Office PowerPoint</Application>
  <DocSecurity>0</DocSecurity>
  <PresentationFormat>ユーザー設定</PresentationFormat>
  <Lines>0</Lines>
  <Paragraphs>77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A-OTF 新ゴ Pro M</vt:lpstr>
      <vt:lpstr>ヒラギノ角ゴ5</vt:lpstr>
      <vt:lpstr>ヒラギノ角ゴ6</vt:lpstr>
      <vt:lpstr>游ゴシック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圭祐 根尾</cp:lastModifiedBy>
  <cp:revision>1454</cp:revision>
  <cp:lastPrinted>2024-08-03T13:26:58Z</cp:lastPrinted>
  <dcterms:created xsi:type="dcterms:W3CDTF">2015-08-26T04:11:00Z</dcterms:created>
  <dcterms:modified xsi:type="dcterms:W3CDTF">2026-08-29T09:56:52Z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