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72D"/>
    <a:srgbClr val="0011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96279" autoAdjust="0"/>
  </p:normalViewPr>
  <p:slideViewPr>
    <p:cSldViewPr snapToGrid="0">
      <p:cViewPr varScale="1">
        <p:scale>
          <a:sx n="71" d="100"/>
          <a:sy n="71" d="100"/>
        </p:scale>
        <p:origin x="34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2026/9/5</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JPG"/><Relationship Id="rId7" Type="http://schemas.openxmlformats.org/officeDocument/2006/relationships/image" Target="../media/image6.jpeg"/><Relationship Id="rId12" Type="http://schemas.openxmlformats.org/officeDocument/2006/relationships/image" Target="../media/image11.JP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G"/><Relationship Id="rId5" Type="http://schemas.openxmlformats.org/officeDocument/2006/relationships/image" Target="../media/image4.jpeg"/><Relationship Id="rId15" Type="http://schemas.openxmlformats.org/officeDocument/2006/relationships/image" Target="../media/image14.png"/><Relationship Id="rId10" Type="http://schemas.openxmlformats.org/officeDocument/2006/relationships/image" Target="../media/image9.JP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15.png"/><Relationship Id="rId5" Type="http://schemas.openxmlformats.org/officeDocument/2006/relationships/image" Target="../media/image17.png"/><Relationship Id="rId10" Type="http://schemas.openxmlformats.org/officeDocument/2006/relationships/image" Target="../media/image14.png"/><Relationship Id="rId4" Type="http://schemas.openxmlformats.org/officeDocument/2006/relationships/image" Target="../media/image4.jpe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テキスト ボックス 55">
            <a:extLst>
              <a:ext uri="{FF2B5EF4-FFF2-40B4-BE49-F238E27FC236}">
                <a16:creationId xmlns:a16="http://schemas.microsoft.com/office/drawing/2014/main" id="{5310112E-BD4F-BFF5-9936-22B712C833E6}"/>
              </a:ext>
            </a:extLst>
          </p:cNvPr>
          <p:cNvSpPr txBox="1"/>
          <p:nvPr/>
        </p:nvSpPr>
        <p:spPr>
          <a:xfrm>
            <a:off x="4025365" y="3151592"/>
            <a:ext cx="3378123" cy="577081"/>
          </a:xfrm>
          <a:prstGeom prst="rect">
            <a:avLst/>
          </a:prstGeom>
          <a:noFill/>
          <a:ln>
            <a:noFill/>
          </a:ln>
        </p:spPr>
        <p:txBody>
          <a:bodyPr wrap="square" rtlCol="0">
            <a:spAutoFit/>
          </a:bodyPr>
          <a:lstStyle/>
          <a:p>
            <a:pPr algn="l">
              <a:buNone/>
            </a:pPr>
            <a:r>
              <a:rPr lang="ja-JP" altLang="en-US" sz="1050" dirty="0">
                <a:solidFill>
                  <a:sysClr val="windowText" lastClr="000000"/>
                </a:solidFill>
                <a:latin typeface="+mn-ea"/>
                <a:cs typeface="Segoe UI" panose="020B0502040204020203" pitchFamily="34" charset="0"/>
              </a:rPr>
              <a:t>設計エンジニアがシステム性能を仮想で評価、</a:t>
            </a:r>
            <a:endParaRPr lang="en-US" altLang="ja-JP" sz="1050" dirty="0">
              <a:solidFill>
                <a:sysClr val="windowText" lastClr="000000"/>
              </a:solidFill>
              <a:latin typeface="+mn-ea"/>
              <a:cs typeface="Segoe UI" panose="020B0502040204020203" pitchFamily="34" charset="0"/>
            </a:endParaRPr>
          </a:p>
          <a:p>
            <a:pPr algn="l">
              <a:buNone/>
            </a:pPr>
            <a:r>
              <a:rPr lang="ja-JP" altLang="en-US" sz="1050" dirty="0">
                <a:solidFill>
                  <a:sysClr val="windowText" lastClr="000000"/>
                </a:solidFill>
                <a:latin typeface="+mn-ea"/>
                <a:cs typeface="Segoe UI" panose="020B0502040204020203" pitchFamily="34" charset="0"/>
              </a:rPr>
              <a:t>最適化できるメカトロニクス・システム・シミュレーション・プラットフォーム</a:t>
            </a:r>
            <a:endParaRPr lang="en-US" altLang="ja-JP" sz="1050" dirty="0">
              <a:solidFill>
                <a:sysClr val="windowText" lastClr="000000"/>
              </a:solidFill>
              <a:latin typeface="+mn-ea"/>
              <a:cs typeface="Segoe UI" panose="020B0502040204020203" pitchFamily="34" charset="0"/>
            </a:endParaRPr>
          </a:p>
        </p:txBody>
      </p:sp>
      <p:cxnSp>
        <p:nvCxnSpPr>
          <p:cNvPr id="59" name="直線コネクタ 58">
            <a:extLst>
              <a:ext uri="{FF2B5EF4-FFF2-40B4-BE49-F238E27FC236}">
                <a16:creationId xmlns:a16="http://schemas.microsoft.com/office/drawing/2014/main" id="{CDF55E97-AE38-F083-CF7F-239FB490BF43}"/>
              </a:ext>
            </a:extLst>
          </p:cNvPr>
          <p:cNvCxnSpPr>
            <a:cxnSpLocks/>
          </p:cNvCxnSpPr>
          <p:nvPr/>
        </p:nvCxnSpPr>
        <p:spPr>
          <a:xfrm>
            <a:off x="4042206" y="3090304"/>
            <a:ext cx="31265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44" name="テキスト ボックス 1043">
            <a:extLst>
              <a:ext uri="{FF2B5EF4-FFF2-40B4-BE49-F238E27FC236}">
                <a16:creationId xmlns:a16="http://schemas.microsoft.com/office/drawing/2014/main" id="{95A5F399-EF7A-4717-C58D-802997A41674}"/>
              </a:ext>
            </a:extLst>
          </p:cNvPr>
          <p:cNvSpPr txBox="1"/>
          <p:nvPr/>
        </p:nvSpPr>
        <p:spPr>
          <a:xfrm>
            <a:off x="2754503" y="2391072"/>
            <a:ext cx="4595977" cy="369332"/>
          </a:xfrm>
          <a:prstGeom prst="rect">
            <a:avLst/>
          </a:prstGeom>
          <a:noFill/>
          <a:ln>
            <a:noFill/>
          </a:ln>
        </p:spPr>
        <p:txBody>
          <a:bodyPr wrap="square" rtlCol="0">
            <a:spAutoFit/>
          </a:bodyPr>
          <a:lstStyle/>
          <a:p>
            <a:pPr>
              <a:buNone/>
            </a:pPr>
            <a:r>
              <a:rPr lang="ja-JP" altLang="en-US" b="1" dirty="0">
                <a:solidFill>
                  <a:srgbClr val="000000"/>
                </a:solidFill>
                <a:latin typeface="+mn-ea"/>
              </a:rPr>
              <a:t>重機エンジニアリング シミュレーション</a:t>
            </a:r>
            <a:endParaRPr lang="en-US" altLang="ja-JP" sz="1100" b="1" dirty="0">
              <a:solidFill>
                <a:sysClr val="windowText" lastClr="000000"/>
              </a:solidFill>
              <a:latin typeface="+mn-ea"/>
              <a:cs typeface="Segoe UI" panose="020B0502040204020203" pitchFamily="34" charset="0"/>
            </a:endParaRPr>
          </a:p>
        </p:txBody>
      </p:sp>
      <p:sp>
        <p:nvSpPr>
          <p:cNvPr id="1045" name="テキスト ボックス 1044">
            <a:extLst>
              <a:ext uri="{FF2B5EF4-FFF2-40B4-BE49-F238E27FC236}">
                <a16:creationId xmlns:a16="http://schemas.microsoft.com/office/drawing/2014/main" id="{D7C2829F-D17E-C3B0-9BD6-70FD75677861}"/>
              </a:ext>
            </a:extLst>
          </p:cNvPr>
          <p:cNvSpPr txBox="1"/>
          <p:nvPr/>
        </p:nvSpPr>
        <p:spPr>
          <a:xfrm>
            <a:off x="2562325" y="3735776"/>
            <a:ext cx="4898925" cy="707886"/>
          </a:xfrm>
          <a:prstGeom prst="rect">
            <a:avLst/>
          </a:prstGeom>
          <a:noFill/>
          <a:ln w="6350">
            <a:solidFill>
              <a:schemeClr val="bg1">
                <a:lumMod val="75000"/>
              </a:schemeClr>
            </a:solidFill>
          </a:ln>
        </p:spPr>
        <p:txBody>
          <a:bodyPr wrap="square" rtlCol="0">
            <a:spAutoFit/>
          </a:bodyPr>
          <a:lstStyle/>
          <a:p>
            <a:pPr algn="l">
              <a:buNone/>
            </a:pPr>
            <a:r>
              <a:rPr lang="ja-JP" altLang="en-US" sz="800" dirty="0">
                <a:solidFill>
                  <a:sysClr val="windowText" lastClr="000000"/>
                </a:solidFill>
                <a:latin typeface="+mn-ea"/>
                <a:cs typeface="Segoe UI" panose="020B0502040204020203" pitchFamily="34" charset="0"/>
              </a:rPr>
              <a:t>重機は過酷な条件で稼働するものであり、すべての構成コンポーネントがそれに耐えられなければなりません。重機メーカーはこれらの要件を満たすために、高性能な機器を疲労寿命を低下させずに設計するという課題に直面しています。シミュレーションに基づいた耐久性解析は、構造エンジニアリングにおける弱い箇所の特定と、設計の最適化に役立ちます。有効な解析を実行するためには、現実的な稼働荷重を与えてシミュレーションを実施することが必要です。</a:t>
            </a:r>
            <a:endParaRPr lang="en-US" altLang="ja-JP" sz="800" dirty="0">
              <a:solidFill>
                <a:sysClr val="windowText" lastClr="000000"/>
              </a:solidFill>
              <a:latin typeface="+mn-ea"/>
              <a:cs typeface="Segoe UI" panose="020B0502040204020203" pitchFamily="34" charset="0"/>
            </a:endParaRPr>
          </a:p>
        </p:txBody>
      </p:sp>
      <p:sp>
        <p:nvSpPr>
          <p:cNvPr id="1090" name="テキスト ボックス 1089">
            <a:extLst>
              <a:ext uri="{FF2B5EF4-FFF2-40B4-BE49-F238E27FC236}">
                <a16:creationId xmlns:a16="http://schemas.microsoft.com/office/drawing/2014/main" id="{C9740935-D907-0884-9DB8-F1C324F426A9}"/>
              </a:ext>
            </a:extLst>
          </p:cNvPr>
          <p:cNvSpPr txBox="1"/>
          <p:nvPr/>
        </p:nvSpPr>
        <p:spPr>
          <a:xfrm>
            <a:off x="4009618" y="2724868"/>
            <a:ext cx="3471396" cy="369332"/>
          </a:xfrm>
          <a:prstGeom prst="rect">
            <a:avLst/>
          </a:prstGeom>
          <a:noFill/>
        </p:spPr>
        <p:txBody>
          <a:bodyPr wrap="square" rtlCol="0">
            <a:spAutoFit/>
          </a:bodyPr>
          <a:lstStyle/>
          <a:p>
            <a:r>
              <a:rPr lang="en-US" altLang="ja-JP" b="1" i="0" dirty="0">
                <a:effectLst/>
                <a:latin typeface="3ds"/>
              </a:rPr>
              <a:t>Simcenter System Simulation</a:t>
            </a:r>
          </a:p>
        </p:txBody>
      </p:sp>
      <p:pic>
        <p:nvPicPr>
          <p:cNvPr id="5" name="図 4">
            <a:extLst>
              <a:ext uri="{FF2B5EF4-FFF2-40B4-BE49-F238E27FC236}">
                <a16:creationId xmlns:a16="http://schemas.microsoft.com/office/drawing/2014/main" id="{DE6C806C-F2C8-458A-E54B-14E7341C1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6807" y="3077317"/>
            <a:ext cx="1214388" cy="193543"/>
          </a:xfrm>
          <a:prstGeom prst="rect">
            <a:avLst/>
          </a:prstGeom>
        </p:spPr>
      </p:pic>
      <p:grpSp>
        <p:nvGrpSpPr>
          <p:cNvPr id="38" name="グループ化 37">
            <a:extLst>
              <a:ext uri="{FF2B5EF4-FFF2-40B4-BE49-F238E27FC236}">
                <a16:creationId xmlns:a16="http://schemas.microsoft.com/office/drawing/2014/main" id="{581C4899-CC76-F004-ADA6-854F8A6E427E}"/>
              </a:ext>
            </a:extLst>
          </p:cNvPr>
          <p:cNvGrpSpPr/>
          <p:nvPr/>
        </p:nvGrpSpPr>
        <p:grpSpPr>
          <a:xfrm>
            <a:off x="0" y="0"/>
            <a:ext cx="7559675" cy="2224526"/>
            <a:chOff x="0" y="0"/>
            <a:chExt cx="7559675" cy="2224526"/>
          </a:xfrm>
        </p:grpSpPr>
        <p:sp>
          <p:nvSpPr>
            <p:cNvPr id="1039" name="正方形/長方形 1038">
              <a:extLst>
                <a:ext uri="{FF2B5EF4-FFF2-40B4-BE49-F238E27FC236}">
                  <a16:creationId xmlns:a16="http://schemas.microsoft.com/office/drawing/2014/main" id="{9CF19507-D2BB-C9C7-3857-FF676F31057C}"/>
                </a:ext>
              </a:extLst>
            </p:cNvPr>
            <p:cNvSpPr/>
            <p:nvPr/>
          </p:nvSpPr>
          <p:spPr>
            <a:xfrm>
              <a:off x="0" y="0"/>
              <a:ext cx="3143722" cy="222452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 name="図 2">
              <a:extLst>
                <a:ext uri="{FF2B5EF4-FFF2-40B4-BE49-F238E27FC236}">
                  <a16:creationId xmlns:a16="http://schemas.microsoft.com/office/drawing/2014/main" id="{3970D357-58E1-3100-9807-30C60493C22C}"/>
                </a:ext>
              </a:extLst>
            </p:cNvPr>
            <p:cNvPicPr>
              <a:picLocks noChangeAspect="1"/>
            </p:cNvPicPr>
            <p:nvPr/>
          </p:nvPicPr>
          <p:blipFill>
            <a:blip r:embed="rId3">
              <a:alphaModFix amt="69000"/>
              <a:extLst>
                <a:ext uri="{28A0092B-C50C-407E-A947-70E740481C1C}">
                  <a14:useLocalDpi xmlns:a14="http://schemas.microsoft.com/office/drawing/2010/main" val="0"/>
                </a:ext>
              </a:extLst>
            </a:blip>
            <a:srcRect r="3198"/>
            <a:stretch/>
          </p:blipFill>
          <p:spPr>
            <a:xfrm>
              <a:off x="3146699" y="0"/>
              <a:ext cx="4412976" cy="2220497"/>
            </a:xfrm>
            <a:prstGeom prst="rect">
              <a:avLst/>
            </a:prstGeom>
          </p:spPr>
        </p:pic>
        <p:sp>
          <p:nvSpPr>
            <p:cNvPr id="1028" name="テキスト ボックス 1027">
              <a:extLst>
                <a:ext uri="{FF2B5EF4-FFF2-40B4-BE49-F238E27FC236}">
                  <a16:creationId xmlns:a16="http://schemas.microsoft.com/office/drawing/2014/main" id="{C3C349BB-780F-E0FA-CF5A-CF68C73758A4}"/>
                </a:ext>
              </a:extLst>
            </p:cNvPr>
            <p:cNvSpPr txBox="1"/>
            <p:nvPr/>
          </p:nvSpPr>
          <p:spPr>
            <a:xfrm>
              <a:off x="357299" y="1630465"/>
              <a:ext cx="2641600"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1029" name="テキスト ボックス 1028">
              <a:extLst>
                <a:ext uri="{FF2B5EF4-FFF2-40B4-BE49-F238E27FC236}">
                  <a16:creationId xmlns:a16="http://schemas.microsoft.com/office/drawing/2014/main" id="{BA1F3349-3BE6-9AA8-4411-8C8D9AA843C4}"/>
                </a:ext>
              </a:extLst>
            </p:cNvPr>
            <p:cNvSpPr txBox="1"/>
            <p:nvPr/>
          </p:nvSpPr>
          <p:spPr>
            <a:xfrm>
              <a:off x="47026" y="1661243"/>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sp>
          <p:nvSpPr>
            <p:cNvPr id="1078" name="テキスト ボックス 1077">
              <a:extLst>
                <a:ext uri="{FF2B5EF4-FFF2-40B4-BE49-F238E27FC236}">
                  <a16:creationId xmlns:a16="http://schemas.microsoft.com/office/drawing/2014/main" id="{BA0F0883-C2D5-7316-C55B-F321FCC04352}"/>
                </a:ext>
              </a:extLst>
            </p:cNvPr>
            <p:cNvSpPr txBox="1"/>
            <p:nvPr/>
          </p:nvSpPr>
          <p:spPr>
            <a:xfrm>
              <a:off x="177200" y="753840"/>
              <a:ext cx="2917217" cy="707886"/>
            </a:xfrm>
            <a:prstGeom prst="rect">
              <a:avLst/>
            </a:prstGeom>
            <a:noFill/>
          </p:spPr>
          <p:txBody>
            <a:bodyPr wrap="square" rtlCol="0">
              <a:spAutoFit/>
            </a:bodyPr>
            <a:lstStyle/>
            <a:p>
              <a:r>
                <a:rPr lang="en-US" altLang="ja-JP" sz="2000" b="1" i="0" dirty="0">
                  <a:solidFill>
                    <a:srgbClr val="FFFFFF"/>
                  </a:solidFill>
                  <a:effectLst/>
                  <a:latin typeface="3ds"/>
                </a:rPr>
                <a:t>SIEMENS  SimCenter</a:t>
              </a:r>
            </a:p>
            <a:p>
              <a:r>
                <a:rPr lang="ja-JP" altLang="en-US" sz="2000" b="1" i="0" dirty="0">
                  <a:solidFill>
                    <a:srgbClr val="FFFFFF"/>
                  </a:solidFill>
                  <a:effectLst/>
                  <a:latin typeface="3ds"/>
                </a:rPr>
                <a:t>重機エンジニアリング</a:t>
              </a:r>
              <a:endParaRPr lang="en-US" altLang="ja-JP" sz="2000" b="1" i="0" dirty="0">
                <a:solidFill>
                  <a:srgbClr val="FFFFFF"/>
                </a:solidFill>
                <a:effectLst/>
                <a:latin typeface="3ds"/>
              </a:endParaRPr>
            </a:p>
          </p:txBody>
        </p:sp>
        <p:pic>
          <p:nvPicPr>
            <p:cNvPr id="1088" name="図 1087">
              <a:extLst>
                <a:ext uri="{FF2B5EF4-FFF2-40B4-BE49-F238E27FC236}">
                  <a16:creationId xmlns:a16="http://schemas.microsoft.com/office/drawing/2014/main" id="{BE71FDC6-5D7B-D561-0A35-B986459192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9290" y="319948"/>
              <a:ext cx="1860385" cy="1901810"/>
            </a:xfrm>
            <a:prstGeom prst="rect">
              <a:avLst/>
            </a:prstGeom>
            <a:effectLst>
              <a:outerShdw blurRad="50800" dist="76200" dir="2700000" algn="tl" rotWithShape="0">
                <a:schemeClr val="bg1">
                  <a:lumMod val="95000"/>
                  <a:alpha val="40000"/>
                </a:schemeClr>
              </a:outerShdw>
            </a:effectLst>
          </p:spPr>
        </p:pic>
        <p:pic>
          <p:nvPicPr>
            <p:cNvPr id="1159" name="図 1158">
              <a:extLst>
                <a:ext uri="{FF2B5EF4-FFF2-40B4-BE49-F238E27FC236}">
                  <a16:creationId xmlns:a16="http://schemas.microsoft.com/office/drawing/2014/main" id="{1F801501-CFB6-5FA7-8ADF-AF568733B1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16611" y="1570540"/>
              <a:ext cx="504259" cy="504259"/>
            </a:xfrm>
            <a:prstGeom prst="rect">
              <a:avLst/>
            </a:prstGeom>
          </p:spPr>
        </p:pic>
        <p:cxnSp>
          <p:nvCxnSpPr>
            <p:cNvPr id="8" name="直線コネクタ 7">
              <a:extLst>
                <a:ext uri="{FF2B5EF4-FFF2-40B4-BE49-F238E27FC236}">
                  <a16:creationId xmlns:a16="http://schemas.microsoft.com/office/drawing/2014/main" id="{33FC32CE-74B2-FBD9-7145-A05C716D42C2}"/>
                </a:ext>
              </a:extLst>
            </p:cNvPr>
            <p:cNvCxnSpPr/>
            <p:nvPr/>
          </p:nvCxnSpPr>
          <p:spPr>
            <a:xfrm>
              <a:off x="177200" y="1544036"/>
              <a:ext cx="2659652"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7CD61B27-EAA1-B301-08A1-7A4486BA75CA}"/>
              </a:ext>
            </a:extLst>
          </p:cNvPr>
          <p:cNvGrpSpPr/>
          <p:nvPr/>
        </p:nvGrpSpPr>
        <p:grpSpPr>
          <a:xfrm>
            <a:off x="97624" y="2444858"/>
            <a:ext cx="2402216" cy="1945470"/>
            <a:chOff x="97624" y="2444858"/>
            <a:chExt cx="2402216" cy="1945470"/>
          </a:xfrm>
        </p:grpSpPr>
        <p:pic>
          <p:nvPicPr>
            <p:cNvPr id="9" name="Picture 2" descr="熱管理シミュレーションの結果を重ね合わせた農業用重機の画像">
              <a:extLst>
                <a:ext uri="{FF2B5EF4-FFF2-40B4-BE49-F238E27FC236}">
                  <a16:creationId xmlns:a16="http://schemas.microsoft.com/office/drawing/2014/main" id="{10CC9330-F90D-35B0-DEF3-ABAA6274D9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624" y="2444858"/>
              <a:ext cx="2402216" cy="12649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Improve the thermal management of an hybrid heavy equipment using Computational Fluid Dynamics (CFD) simulation">
              <a:extLst>
                <a:ext uri="{FF2B5EF4-FFF2-40B4-BE49-F238E27FC236}">
                  <a16:creationId xmlns:a16="http://schemas.microsoft.com/office/drawing/2014/main" id="{9146E92A-33B3-EB8A-CC52-0D47785A7B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4119" y="3407713"/>
              <a:ext cx="1746626" cy="982615"/>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図 11">
            <a:extLst>
              <a:ext uri="{FF2B5EF4-FFF2-40B4-BE49-F238E27FC236}">
                <a16:creationId xmlns:a16="http://schemas.microsoft.com/office/drawing/2014/main" id="{71CB876C-AB87-6EFB-CA2A-72CF842D90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575" y="4734946"/>
            <a:ext cx="1214388" cy="193543"/>
          </a:xfrm>
          <a:prstGeom prst="rect">
            <a:avLst/>
          </a:prstGeom>
        </p:spPr>
      </p:pic>
      <p:cxnSp>
        <p:nvCxnSpPr>
          <p:cNvPr id="14" name="直線コネクタ 13">
            <a:extLst>
              <a:ext uri="{FF2B5EF4-FFF2-40B4-BE49-F238E27FC236}">
                <a16:creationId xmlns:a16="http://schemas.microsoft.com/office/drawing/2014/main" id="{69CB68FF-E87C-3F47-4470-E6436C882727}"/>
              </a:ext>
            </a:extLst>
          </p:cNvPr>
          <p:cNvCxnSpPr>
            <a:cxnSpLocks/>
          </p:cNvCxnSpPr>
          <p:nvPr/>
        </p:nvCxnSpPr>
        <p:spPr>
          <a:xfrm>
            <a:off x="97624" y="4562475"/>
            <a:ext cx="7363626" cy="0"/>
          </a:xfrm>
          <a:prstGeom prst="line">
            <a:avLst/>
          </a:prstGeom>
        </p:spPr>
        <p:style>
          <a:lnRef idx="1">
            <a:schemeClr val="dk1"/>
          </a:lnRef>
          <a:fillRef idx="0">
            <a:schemeClr val="dk1"/>
          </a:fillRef>
          <a:effectRef idx="0">
            <a:schemeClr val="dk1"/>
          </a:effectRef>
          <a:fontRef idx="minor">
            <a:schemeClr val="tx1"/>
          </a:fontRef>
        </p:style>
      </p:cxnSp>
      <p:sp>
        <p:nvSpPr>
          <p:cNvPr id="15" name="テキスト ボックス 14">
            <a:extLst>
              <a:ext uri="{FF2B5EF4-FFF2-40B4-BE49-F238E27FC236}">
                <a16:creationId xmlns:a16="http://schemas.microsoft.com/office/drawing/2014/main" id="{F5909F84-FD75-D68B-BC8F-75F348666466}"/>
              </a:ext>
            </a:extLst>
          </p:cNvPr>
          <p:cNvSpPr txBox="1"/>
          <p:nvPr/>
        </p:nvSpPr>
        <p:spPr>
          <a:xfrm>
            <a:off x="1538163" y="4682545"/>
            <a:ext cx="5937417" cy="338554"/>
          </a:xfrm>
          <a:prstGeom prst="rect">
            <a:avLst/>
          </a:prstGeom>
          <a:noFill/>
        </p:spPr>
        <p:txBody>
          <a:bodyPr wrap="square" rtlCol="0" anchor="ctr">
            <a:spAutoFit/>
          </a:bodyPr>
          <a:lstStyle/>
          <a:p>
            <a:r>
              <a:rPr kumimoji="1" lang="ja-JP" altLang="en-US" sz="1600" b="1" dirty="0"/>
              <a:t> 重機エンジニアリングソリューション </a:t>
            </a:r>
            <a:r>
              <a:rPr kumimoji="1" lang="ja-JP" altLang="en-US" sz="1200" b="1" dirty="0"/>
              <a:t>～ 重機の耐久性と構造健全性 ～</a:t>
            </a:r>
            <a:endParaRPr kumimoji="1" lang="en-US" altLang="ja-JP" b="1" dirty="0"/>
          </a:p>
        </p:txBody>
      </p:sp>
      <p:sp>
        <p:nvSpPr>
          <p:cNvPr id="16" name="テキスト ボックス 15">
            <a:extLst>
              <a:ext uri="{FF2B5EF4-FFF2-40B4-BE49-F238E27FC236}">
                <a16:creationId xmlns:a16="http://schemas.microsoft.com/office/drawing/2014/main" id="{B24F0CAA-D8DC-D20B-FB49-5B31A49361CE}"/>
              </a:ext>
            </a:extLst>
          </p:cNvPr>
          <p:cNvSpPr txBox="1"/>
          <p:nvPr/>
        </p:nvSpPr>
        <p:spPr>
          <a:xfrm>
            <a:off x="143662" y="5038852"/>
            <a:ext cx="7331918" cy="276999"/>
          </a:xfrm>
          <a:prstGeom prst="rect">
            <a:avLst/>
          </a:prstGeom>
          <a:noFill/>
        </p:spPr>
        <p:txBody>
          <a:bodyPr wrap="square" rtlCol="0">
            <a:spAutoFit/>
          </a:bodyPr>
          <a:lstStyle/>
          <a:p>
            <a:r>
              <a:rPr lang="en-US" altLang="ja-JP" sz="1200" b="1" i="0" u="none" strike="noStrike" baseline="0" dirty="0">
                <a:solidFill>
                  <a:srgbClr val="002060"/>
                </a:solidFill>
                <a:latin typeface="+mn-ea"/>
              </a:rPr>
              <a:t>CAE</a:t>
            </a:r>
            <a:r>
              <a:rPr lang="ja-JP" altLang="en-US" sz="1200" b="1" i="0" u="none" strike="noStrike" baseline="0" dirty="0">
                <a:solidFill>
                  <a:srgbClr val="002060"/>
                </a:solidFill>
                <a:latin typeface="+mn-ea"/>
              </a:rPr>
              <a:t>シミュレーションとテスト・ソリューションを組み合わせて高品質製品のエンジニアリングを実現 </a:t>
            </a:r>
          </a:p>
        </p:txBody>
      </p:sp>
      <p:sp>
        <p:nvSpPr>
          <p:cNvPr id="33" name="テキスト ボックス 32">
            <a:extLst>
              <a:ext uri="{FF2B5EF4-FFF2-40B4-BE49-F238E27FC236}">
                <a16:creationId xmlns:a16="http://schemas.microsoft.com/office/drawing/2014/main" id="{0F0AB61A-ED0C-FFC8-42B6-96C1CF7E5FD4}"/>
              </a:ext>
            </a:extLst>
          </p:cNvPr>
          <p:cNvSpPr txBox="1"/>
          <p:nvPr/>
        </p:nvSpPr>
        <p:spPr>
          <a:xfrm>
            <a:off x="162712" y="5305143"/>
            <a:ext cx="7252856" cy="338554"/>
          </a:xfrm>
          <a:prstGeom prst="rect">
            <a:avLst/>
          </a:prstGeom>
          <a:noFill/>
        </p:spPr>
        <p:txBody>
          <a:bodyPr wrap="square" rtlCol="0">
            <a:spAutoFit/>
          </a:bodyPr>
          <a:lstStyle/>
          <a:p>
            <a:r>
              <a:rPr kumimoji="1" lang="ja-JP" altLang="en-US" sz="800" dirty="0"/>
              <a:t>実環境の測定値を</a:t>
            </a:r>
            <a:r>
              <a:rPr kumimoji="1" lang="en-US" altLang="ja-JP" sz="800" dirty="0"/>
              <a:t>CAE</a:t>
            </a:r>
            <a:r>
              <a:rPr kumimoji="1" lang="ja-JP" altLang="en-US" sz="800" dirty="0"/>
              <a:t>に活用するため、シミュレーションのためのテストを実施。これにより現場で取得した実際のデータを</a:t>
            </a:r>
            <a:r>
              <a:rPr kumimoji="1" lang="en-US" altLang="ja-JP" sz="800" dirty="0"/>
              <a:t>3D</a:t>
            </a:r>
            <a:r>
              <a:rPr kumimoji="1" lang="ja-JP" altLang="en-US" sz="800" dirty="0"/>
              <a:t>シミュレーションの入力値として使用できます。テストの結果に基づいて、エンジニアがモデルを検証・更新し、すべてのモデルの重要なパラメーターを特定可能とします。</a:t>
            </a:r>
          </a:p>
        </p:txBody>
      </p:sp>
      <p:cxnSp>
        <p:nvCxnSpPr>
          <p:cNvPr id="35" name="直線コネクタ 34">
            <a:extLst>
              <a:ext uri="{FF2B5EF4-FFF2-40B4-BE49-F238E27FC236}">
                <a16:creationId xmlns:a16="http://schemas.microsoft.com/office/drawing/2014/main" id="{BFB1699B-70CA-CF75-4DEB-58B58F1CC8C4}"/>
              </a:ext>
            </a:extLst>
          </p:cNvPr>
          <p:cNvCxnSpPr>
            <a:cxnSpLocks/>
          </p:cNvCxnSpPr>
          <p:nvPr/>
        </p:nvCxnSpPr>
        <p:spPr>
          <a:xfrm>
            <a:off x="97624" y="9895933"/>
            <a:ext cx="6706588" cy="0"/>
          </a:xfrm>
          <a:prstGeom prst="line">
            <a:avLst/>
          </a:prstGeom>
        </p:spPr>
        <p:style>
          <a:lnRef idx="1">
            <a:schemeClr val="dk1"/>
          </a:lnRef>
          <a:fillRef idx="0">
            <a:schemeClr val="dk1"/>
          </a:fillRef>
          <a:effectRef idx="0">
            <a:schemeClr val="dk1"/>
          </a:effectRef>
          <a:fontRef idx="minor">
            <a:schemeClr val="tx1"/>
          </a:fontRef>
        </p:style>
      </p:cxnSp>
      <p:grpSp>
        <p:nvGrpSpPr>
          <p:cNvPr id="37" name="グループ化 36">
            <a:extLst>
              <a:ext uri="{FF2B5EF4-FFF2-40B4-BE49-F238E27FC236}">
                <a16:creationId xmlns:a16="http://schemas.microsoft.com/office/drawing/2014/main" id="{68F04A68-13E4-5FCA-9A6C-3D5828998B62}"/>
              </a:ext>
            </a:extLst>
          </p:cNvPr>
          <p:cNvGrpSpPr/>
          <p:nvPr/>
        </p:nvGrpSpPr>
        <p:grpSpPr>
          <a:xfrm>
            <a:off x="231495" y="5703171"/>
            <a:ext cx="7032495" cy="4078241"/>
            <a:chOff x="136245" y="5703171"/>
            <a:chExt cx="7032495" cy="4078241"/>
          </a:xfrm>
        </p:grpSpPr>
        <p:pic>
          <p:nvPicPr>
            <p:cNvPr id="20" name="図 19">
              <a:extLst>
                <a:ext uri="{FF2B5EF4-FFF2-40B4-BE49-F238E27FC236}">
                  <a16:creationId xmlns:a16="http://schemas.microsoft.com/office/drawing/2014/main" id="{577729D8-315F-83DE-81D0-ECBABB8ED3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9096" y="5703171"/>
              <a:ext cx="2613816" cy="1502837"/>
            </a:xfrm>
            <a:prstGeom prst="rect">
              <a:avLst/>
            </a:prstGeom>
          </p:spPr>
        </p:pic>
        <p:pic>
          <p:nvPicPr>
            <p:cNvPr id="18" name="図 17">
              <a:extLst>
                <a:ext uri="{FF2B5EF4-FFF2-40B4-BE49-F238E27FC236}">
                  <a16:creationId xmlns:a16="http://schemas.microsoft.com/office/drawing/2014/main" id="{43386512-C06E-5880-DD3B-84AF840DE54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02499" y="5742160"/>
              <a:ext cx="1457006" cy="889676"/>
            </a:xfrm>
            <a:prstGeom prst="rect">
              <a:avLst/>
            </a:prstGeom>
          </p:spPr>
        </p:pic>
        <p:pic>
          <p:nvPicPr>
            <p:cNvPr id="22" name="図 21">
              <a:extLst>
                <a:ext uri="{FF2B5EF4-FFF2-40B4-BE49-F238E27FC236}">
                  <a16:creationId xmlns:a16="http://schemas.microsoft.com/office/drawing/2014/main" id="{475CFFF3-C246-1BCF-8A0A-645283ECBCD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80639" y="5736314"/>
              <a:ext cx="2788101" cy="1333210"/>
            </a:xfrm>
            <a:prstGeom prst="rect">
              <a:avLst/>
            </a:prstGeom>
            <a:ln>
              <a:solidFill>
                <a:schemeClr val="bg1">
                  <a:lumMod val="75000"/>
                </a:schemeClr>
              </a:solidFill>
            </a:ln>
          </p:spPr>
        </p:pic>
        <p:pic>
          <p:nvPicPr>
            <p:cNvPr id="24" name="図 23">
              <a:extLst>
                <a:ext uri="{FF2B5EF4-FFF2-40B4-BE49-F238E27FC236}">
                  <a16:creationId xmlns:a16="http://schemas.microsoft.com/office/drawing/2014/main" id="{93E86C28-E8A9-37CD-EEA5-266DED49793B}"/>
                </a:ext>
              </a:extLst>
            </p:cNvPr>
            <p:cNvPicPr>
              <a:picLocks noChangeAspect="1"/>
            </p:cNvPicPr>
            <p:nvPr/>
          </p:nvPicPr>
          <p:blipFill>
            <a:blip r:embed="rId11">
              <a:extLst>
                <a:ext uri="{28A0092B-C50C-407E-A947-70E740481C1C}">
                  <a14:useLocalDpi xmlns:a14="http://schemas.microsoft.com/office/drawing/2010/main" val="0"/>
                </a:ext>
              </a:extLst>
            </a:blip>
            <a:srcRect l="2244" t="20938" r="19102" b="2103"/>
            <a:stretch/>
          </p:blipFill>
          <p:spPr>
            <a:xfrm>
              <a:off x="4896710" y="7218885"/>
              <a:ext cx="2272030" cy="1237490"/>
            </a:xfrm>
            <a:prstGeom prst="rect">
              <a:avLst/>
            </a:prstGeom>
            <a:ln>
              <a:solidFill>
                <a:schemeClr val="bg1">
                  <a:lumMod val="75000"/>
                </a:schemeClr>
              </a:solidFill>
            </a:ln>
          </p:spPr>
        </p:pic>
        <p:pic>
          <p:nvPicPr>
            <p:cNvPr id="28" name="図 27">
              <a:extLst>
                <a:ext uri="{FF2B5EF4-FFF2-40B4-BE49-F238E27FC236}">
                  <a16:creationId xmlns:a16="http://schemas.microsoft.com/office/drawing/2014/main" id="{F7F67B29-8089-D0CF-3F3F-5C6A24D039C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64925" y="8513745"/>
              <a:ext cx="2303815" cy="1267667"/>
            </a:xfrm>
            <a:prstGeom prst="rect">
              <a:avLst/>
            </a:prstGeom>
            <a:ln>
              <a:solidFill>
                <a:schemeClr val="bg1">
                  <a:lumMod val="75000"/>
                </a:schemeClr>
              </a:solidFill>
            </a:ln>
          </p:spPr>
        </p:pic>
        <p:pic>
          <p:nvPicPr>
            <p:cNvPr id="30" name="図 29">
              <a:extLst>
                <a:ext uri="{FF2B5EF4-FFF2-40B4-BE49-F238E27FC236}">
                  <a16:creationId xmlns:a16="http://schemas.microsoft.com/office/drawing/2014/main" id="{518D921E-2D4B-2B21-FE12-06D9EB84853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2537" y="7560688"/>
              <a:ext cx="4479814" cy="1813937"/>
            </a:xfrm>
            <a:prstGeom prst="rect">
              <a:avLst/>
            </a:prstGeom>
          </p:spPr>
        </p:pic>
        <p:sp>
          <p:nvSpPr>
            <p:cNvPr id="31" name="テキスト ボックス 30">
              <a:extLst>
                <a:ext uri="{FF2B5EF4-FFF2-40B4-BE49-F238E27FC236}">
                  <a16:creationId xmlns:a16="http://schemas.microsoft.com/office/drawing/2014/main" id="{7E0239E7-CCEC-CF5D-0C31-792366ED3843}"/>
                </a:ext>
              </a:extLst>
            </p:cNvPr>
            <p:cNvSpPr txBox="1"/>
            <p:nvPr/>
          </p:nvSpPr>
          <p:spPr>
            <a:xfrm>
              <a:off x="136245" y="7219138"/>
              <a:ext cx="2795103" cy="338554"/>
            </a:xfrm>
            <a:prstGeom prst="rect">
              <a:avLst/>
            </a:prstGeom>
            <a:noFill/>
          </p:spPr>
          <p:txBody>
            <a:bodyPr wrap="square" rtlCol="0">
              <a:spAutoFit/>
            </a:bodyPr>
            <a:lstStyle/>
            <a:p>
              <a:r>
                <a:rPr kumimoji="1" lang="ja-JP" altLang="en-US" sz="800" dirty="0">
                  <a:latin typeface="+mn-ea"/>
                </a:rPr>
                <a:t>現場データ収集とテストシステムを実行できる環境</a:t>
              </a:r>
              <a:endParaRPr kumimoji="1" lang="en-US" altLang="ja-JP" sz="800" dirty="0">
                <a:latin typeface="+mn-ea"/>
              </a:endParaRPr>
            </a:p>
            <a:p>
              <a:r>
                <a:rPr kumimoji="1" lang="ja-JP" altLang="en-US" sz="800" dirty="0">
                  <a:latin typeface="+mn-ea"/>
                </a:rPr>
                <a:t>収集したデータのクリーニング、検証、解析</a:t>
              </a:r>
            </a:p>
          </p:txBody>
        </p:sp>
        <p:sp>
          <p:nvSpPr>
            <p:cNvPr id="32" name="テキスト ボックス 31">
              <a:extLst>
                <a:ext uri="{FF2B5EF4-FFF2-40B4-BE49-F238E27FC236}">
                  <a16:creationId xmlns:a16="http://schemas.microsoft.com/office/drawing/2014/main" id="{0C006AFA-B34B-DB79-5B32-919C10D36FD0}"/>
                </a:ext>
              </a:extLst>
            </p:cNvPr>
            <p:cNvSpPr txBox="1"/>
            <p:nvPr/>
          </p:nvSpPr>
          <p:spPr>
            <a:xfrm>
              <a:off x="2855092" y="6678096"/>
              <a:ext cx="1326480" cy="707886"/>
            </a:xfrm>
            <a:prstGeom prst="rect">
              <a:avLst/>
            </a:prstGeom>
            <a:noFill/>
          </p:spPr>
          <p:txBody>
            <a:bodyPr wrap="square" rtlCol="0">
              <a:spAutoFit/>
            </a:bodyPr>
            <a:lstStyle/>
            <a:p>
              <a:r>
                <a:rPr kumimoji="1" lang="ja-JP" altLang="en-US" sz="800" dirty="0"/>
                <a:t>柔軟なコネクティビティ</a:t>
              </a:r>
              <a:endParaRPr kumimoji="1" lang="en-US" altLang="ja-JP" sz="800" dirty="0"/>
            </a:p>
            <a:p>
              <a:endParaRPr kumimoji="1" lang="en-US" altLang="ja-JP" sz="800" dirty="0"/>
            </a:p>
            <a:p>
              <a:r>
                <a:rPr kumimoji="1" lang="ja-JP" altLang="en-US" sz="800" dirty="0"/>
                <a:t>エンジニアが測定現場に立ち会う必要なく、テストデータを収集</a:t>
              </a:r>
            </a:p>
          </p:txBody>
        </p:sp>
        <p:sp>
          <p:nvSpPr>
            <p:cNvPr id="34" name="テキスト ボックス 33">
              <a:extLst>
                <a:ext uri="{FF2B5EF4-FFF2-40B4-BE49-F238E27FC236}">
                  <a16:creationId xmlns:a16="http://schemas.microsoft.com/office/drawing/2014/main" id="{97BC436C-2DA2-06F8-20DD-FFD68EF229E7}"/>
                </a:ext>
              </a:extLst>
            </p:cNvPr>
            <p:cNvSpPr txBox="1"/>
            <p:nvPr/>
          </p:nvSpPr>
          <p:spPr>
            <a:xfrm>
              <a:off x="180175" y="9288307"/>
              <a:ext cx="4479814" cy="461665"/>
            </a:xfrm>
            <a:prstGeom prst="rect">
              <a:avLst/>
            </a:prstGeom>
            <a:noFill/>
          </p:spPr>
          <p:txBody>
            <a:bodyPr wrap="square" rtlCol="0">
              <a:spAutoFit/>
            </a:bodyPr>
            <a:lstStyle/>
            <a:p>
              <a:r>
                <a:rPr kumimoji="1" lang="ja-JP" altLang="en-US" sz="800" dirty="0"/>
                <a:t>重機開発プログラムに必要なさまざまな物理学に基づいて、実際の運用を理解することを目的として設計されています。実環境の豊富なデータがあってはじめてエンジニアは、重機の実際の用途を理解し、製品耐用期間の現実的な目標を設定できます。</a:t>
              </a:r>
            </a:p>
          </p:txBody>
        </p:sp>
        <p:sp>
          <p:nvSpPr>
            <p:cNvPr id="36" name="テキスト ボックス 35">
              <a:extLst>
                <a:ext uri="{FF2B5EF4-FFF2-40B4-BE49-F238E27FC236}">
                  <a16:creationId xmlns:a16="http://schemas.microsoft.com/office/drawing/2014/main" id="{0564D0DA-7351-44F8-97BC-2511A5251FE1}"/>
                </a:ext>
              </a:extLst>
            </p:cNvPr>
            <p:cNvSpPr txBox="1"/>
            <p:nvPr/>
          </p:nvSpPr>
          <p:spPr>
            <a:xfrm>
              <a:off x="2972963" y="7512274"/>
              <a:ext cx="1953782" cy="338554"/>
            </a:xfrm>
            <a:prstGeom prst="rect">
              <a:avLst/>
            </a:prstGeom>
            <a:noFill/>
          </p:spPr>
          <p:txBody>
            <a:bodyPr wrap="square" rtlCol="0">
              <a:spAutoFit/>
            </a:bodyPr>
            <a:lstStyle/>
            <a:p>
              <a:r>
                <a:rPr kumimoji="1" lang="en-US" altLang="ja-JP" sz="800" dirty="0"/>
                <a:t>CAD</a:t>
              </a:r>
              <a:r>
                <a:rPr kumimoji="1" lang="ja-JP" altLang="en-US" sz="800" dirty="0"/>
                <a:t>と</a:t>
              </a:r>
              <a:r>
                <a:rPr kumimoji="1" lang="en-US" altLang="ja-JP" sz="800" dirty="0"/>
                <a:t>CAE</a:t>
              </a:r>
              <a:r>
                <a:rPr kumimoji="1" lang="ja-JP" altLang="en-US" sz="800" dirty="0"/>
                <a:t>を統合した包括的な</a:t>
              </a:r>
              <a:endParaRPr kumimoji="1" lang="en-US" altLang="ja-JP" sz="800" dirty="0"/>
            </a:p>
            <a:p>
              <a:r>
                <a:rPr kumimoji="1" lang="en-US" altLang="ja-JP" sz="800" dirty="0"/>
                <a:t>3D</a:t>
              </a:r>
              <a:r>
                <a:rPr kumimoji="1" lang="ja-JP" altLang="en-US" sz="800" dirty="0"/>
                <a:t>シミュレーション・ソリューション</a:t>
              </a:r>
            </a:p>
          </p:txBody>
        </p:sp>
      </p:grpSp>
      <p:pic>
        <p:nvPicPr>
          <p:cNvPr id="4" name="図 3">
            <a:extLst>
              <a:ext uri="{FF2B5EF4-FFF2-40B4-BE49-F238E27FC236}">
                <a16:creationId xmlns:a16="http://schemas.microsoft.com/office/drawing/2014/main" id="{3B987FCF-E685-9BCC-08FC-14D69CF4E24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50392" y="259965"/>
            <a:ext cx="1795682" cy="344333"/>
          </a:xfrm>
          <a:prstGeom prst="rect">
            <a:avLst/>
          </a:prstGeom>
        </p:spPr>
      </p:pic>
      <p:grpSp>
        <p:nvGrpSpPr>
          <p:cNvPr id="6" name="グループ化 5">
            <a:extLst>
              <a:ext uri="{FF2B5EF4-FFF2-40B4-BE49-F238E27FC236}">
                <a16:creationId xmlns:a16="http://schemas.microsoft.com/office/drawing/2014/main" id="{D37CFB07-498A-9B2C-723D-3A61923E57C0}"/>
              </a:ext>
            </a:extLst>
          </p:cNvPr>
          <p:cNvGrpSpPr/>
          <p:nvPr/>
        </p:nvGrpSpPr>
        <p:grpSpPr>
          <a:xfrm>
            <a:off x="383419" y="9865860"/>
            <a:ext cx="6929750" cy="767636"/>
            <a:chOff x="515626" y="9840102"/>
            <a:chExt cx="6929750" cy="767636"/>
          </a:xfrm>
        </p:grpSpPr>
        <p:pic>
          <p:nvPicPr>
            <p:cNvPr id="7" name="図 1451">
              <a:extLst>
                <a:ext uri="{FF2B5EF4-FFF2-40B4-BE49-F238E27FC236}">
                  <a16:creationId xmlns:a16="http://schemas.microsoft.com/office/drawing/2014/main" id="{43816A90-B5EA-039B-5288-C2AAD51FBE4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83362"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51">
              <a:extLst>
                <a:ext uri="{FF2B5EF4-FFF2-40B4-BE49-F238E27FC236}">
                  <a16:creationId xmlns:a16="http://schemas.microsoft.com/office/drawing/2014/main" id="{2DC52751-6877-05CA-0760-73FCD56D745B}"/>
                </a:ext>
              </a:extLst>
            </p:cNvPr>
            <p:cNvSpPr>
              <a:spLocks noChangeAspect="1"/>
            </p:cNvSpPr>
            <p:nvPr/>
          </p:nvSpPr>
          <p:spPr>
            <a:xfrm>
              <a:off x="6810927" y="9840102"/>
              <a:ext cx="432000" cy="432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6"/>
              <a:stretch>
                <a:fillRect/>
              </a:stretch>
            </a:blipFill>
          </p:spPr>
        </p:sp>
        <p:sp>
          <p:nvSpPr>
            <p:cNvPr id="17" name="テキスト ボックス 16">
              <a:extLst>
                <a:ext uri="{FF2B5EF4-FFF2-40B4-BE49-F238E27FC236}">
                  <a16:creationId xmlns:a16="http://schemas.microsoft.com/office/drawing/2014/main" id="{EB9C6859-B088-410E-6117-C7C0E14292EB}"/>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9" name="テキスト ボックス 18">
              <a:extLst>
                <a:ext uri="{FF2B5EF4-FFF2-40B4-BE49-F238E27FC236}">
                  <a16:creationId xmlns:a16="http://schemas.microsoft.com/office/drawing/2014/main" id="{C114EC90-1E3E-8258-AF15-9002B8E8D529}"/>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21" name="テキスト ボックス 20">
              <a:extLst>
                <a:ext uri="{FF2B5EF4-FFF2-40B4-BE49-F238E27FC236}">
                  <a16:creationId xmlns:a16="http://schemas.microsoft.com/office/drawing/2014/main" id="{71BE9DA7-FA6D-083E-152D-DB88D08F6BA4}"/>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81" name="図 80">
            <a:extLst>
              <a:ext uri="{FF2B5EF4-FFF2-40B4-BE49-F238E27FC236}">
                <a16:creationId xmlns:a16="http://schemas.microsoft.com/office/drawing/2014/main" id="{66B19D30-3E84-701F-DC28-B2B5BB56D18B}"/>
              </a:ext>
            </a:extLst>
          </p:cNvPr>
          <p:cNvPicPr>
            <a:picLocks noChangeAspect="1"/>
          </p:cNvPicPr>
          <p:nvPr/>
        </p:nvPicPr>
        <p:blipFill>
          <a:blip r:embed="rId2">
            <a:extLst>
              <a:ext uri="{28A0092B-C50C-407E-A947-70E740481C1C}">
                <a14:useLocalDpi xmlns:a14="http://schemas.microsoft.com/office/drawing/2010/main" val="0"/>
              </a:ext>
            </a:extLst>
          </a:blip>
          <a:srcRect l="2045" t="3322" r="2200" b="26059"/>
          <a:stretch/>
        </p:blipFill>
        <p:spPr>
          <a:xfrm>
            <a:off x="3125203" y="0"/>
            <a:ext cx="4434472" cy="2224526"/>
          </a:xfrm>
          <a:prstGeom prst="rect">
            <a:avLst/>
          </a:prstGeom>
        </p:spPr>
      </p:pic>
      <p:sp>
        <p:nvSpPr>
          <p:cNvPr id="82" name="正方形/長方形 81">
            <a:extLst>
              <a:ext uri="{FF2B5EF4-FFF2-40B4-BE49-F238E27FC236}">
                <a16:creationId xmlns:a16="http://schemas.microsoft.com/office/drawing/2014/main" id="{A3BF84D9-2B23-12BA-88B0-CF82139D7373}"/>
              </a:ext>
            </a:extLst>
          </p:cNvPr>
          <p:cNvSpPr/>
          <p:nvPr/>
        </p:nvSpPr>
        <p:spPr>
          <a:xfrm>
            <a:off x="437905" y="4702548"/>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9" name="直線コネクタ 58">
            <a:extLst>
              <a:ext uri="{FF2B5EF4-FFF2-40B4-BE49-F238E27FC236}">
                <a16:creationId xmlns:a16="http://schemas.microsoft.com/office/drawing/2014/main" id="{F5CBD780-4E66-ACE4-9276-6719F43E18D1}"/>
              </a:ext>
            </a:extLst>
          </p:cNvPr>
          <p:cNvCxnSpPr/>
          <p:nvPr/>
        </p:nvCxnSpPr>
        <p:spPr>
          <a:xfrm>
            <a:off x="442183" y="9513860"/>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6089F2EC-689C-8189-A9ED-FBAD4AD8A350}"/>
              </a:ext>
            </a:extLst>
          </p:cNvPr>
          <p:cNvCxnSpPr/>
          <p:nvPr/>
        </p:nvCxnSpPr>
        <p:spPr>
          <a:xfrm>
            <a:off x="442183" y="8675328"/>
            <a:ext cx="6524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60">
            <a:extLst>
              <a:ext uri="{FF2B5EF4-FFF2-40B4-BE49-F238E27FC236}">
                <a16:creationId xmlns:a16="http://schemas.microsoft.com/office/drawing/2014/main" id="{1125260D-9453-59A2-8626-D4C802BBD046}"/>
              </a:ext>
            </a:extLst>
          </p:cNvPr>
          <p:cNvSpPr txBox="1"/>
          <p:nvPr/>
        </p:nvSpPr>
        <p:spPr>
          <a:xfrm>
            <a:off x="437906" y="5973270"/>
            <a:ext cx="6524625" cy="2046714"/>
          </a:xfrm>
          <a:prstGeom prst="rect">
            <a:avLst/>
          </a:prstGeom>
          <a:solidFill>
            <a:schemeClr val="accent3">
              <a:lumMod val="20000"/>
              <a:lumOff val="80000"/>
            </a:schemeClr>
          </a:solidFill>
        </p:spPr>
        <p:txBody>
          <a:bodyPr wrap="square">
            <a:spAutoFit/>
          </a:bodyPr>
          <a:lstStyle/>
          <a:p>
            <a:endParaRPr kumimoji="1" lang="en-US" altLang="ja-JP" sz="7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SIEMENS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Simcenter System Simulation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推奨モデル スペック</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Pro</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64bit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intel Xeon W3-2535   10C(P10+E0) /20T/P3.5-4.4GHz/TB3.0 4.6GHz </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128</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GB</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32GB x4</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DDR5-4800  Registered ECC DIMM</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1.2V/1RANK</a:t>
            </a:r>
            <a:r>
              <a:rPr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960GB (M.2 NVMe)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Samsung PM9A3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採用  高耐久</a:t>
            </a:r>
            <a:endPar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5000 Blackwell 48GB 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1200W/100V    80PLUS</a:t>
            </a:r>
            <a:r>
              <a:rPr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Plutinum</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(ATX3.1)</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7212B02F-C776-F385-8FF7-AAEB106B6141}"/>
              </a:ext>
            </a:extLst>
          </p:cNvPr>
          <p:cNvSpPr txBox="1"/>
          <p:nvPr/>
        </p:nvSpPr>
        <p:spPr>
          <a:xfrm>
            <a:off x="411402" y="8780040"/>
            <a:ext cx="3268289" cy="646331"/>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アプライドオリジナル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HPC Workstation</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Simcenter System Simulation</a:t>
            </a:r>
            <a:endParaRPr lang="ja-JP" altLang="en-US" sz="3200" b="1" dirty="0">
              <a:latin typeface="游ゴシック" panose="020B0400000000000000" pitchFamily="50" charset="-128"/>
              <a:ea typeface="游ゴシック" panose="020B0400000000000000" pitchFamily="50" charset="-128"/>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重機エンジニアリング シミュレーション</a:t>
            </a:r>
            <a:endParaRPr lang="ja-JP" altLang="en-US" sz="3200" b="1" dirty="0">
              <a:latin typeface="游ゴシック" panose="020B0400000000000000" pitchFamily="50" charset="-128"/>
              <a:ea typeface="游ゴシック" panose="020B0400000000000000" pitchFamily="50" charset="-128"/>
            </a:endParaRPr>
          </a:p>
        </p:txBody>
      </p:sp>
      <p:sp>
        <p:nvSpPr>
          <p:cNvPr id="70" name="テキスト ボックス 69">
            <a:extLst>
              <a:ext uri="{FF2B5EF4-FFF2-40B4-BE49-F238E27FC236}">
                <a16:creationId xmlns:a16="http://schemas.microsoft.com/office/drawing/2014/main" id="{FBA371B8-A3F3-C758-4F02-3A5A8B451C11}"/>
              </a:ext>
            </a:extLst>
          </p:cNvPr>
          <p:cNvSpPr txBox="1"/>
          <p:nvPr/>
        </p:nvSpPr>
        <p:spPr>
          <a:xfrm>
            <a:off x="437906" y="8174819"/>
            <a:ext cx="6524625" cy="461665"/>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上記仕様からカスタマイズも承ります。メモリ・ストレージの増設やグラフィックボード・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の変更、また冷却性や耐久性が高い部品へのアップグレードも可能です。</a:t>
            </a:r>
            <a:endParaRPr lang="ja-JP" altLang="en-US" sz="3200" b="1" dirty="0">
              <a:latin typeface="游ゴシック" panose="020B0400000000000000" pitchFamily="50" charset="-128"/>
              <a:ea typeface="游ゴシック" panose="020B0400000000000000" pitchFamily="50" charset="-128"/>
            </a:endParaRPr>
          </a:p>
        </p:txBody>
      </p:sp>
      <p:cxnSp>
        <p:nvCxnSpPr>
          <p:cNvPr id="73" name="直線コネクタ 72">
            <a:extLst>
              <a:ext uri="{FF2B5EF4-FFF2-40B4-BE49-F238E27FC236}">
                <a16:creationId xmlns:a16="http://schemas.microsoft.com/office/drawing/2014/main" id="{3751AA4A-BAAC-2EF2-DEDB-F1B5B9A01DDC}"/>
              </a:ext>
            </a:extLst>
          </p:cNvPr>
          <p:cNvCxnSpPr>
            <a:cxnSpLocks/>
          </p:cNvCxnSpPr>
          <p:nvPr/>
        </p:nvCxnSpPr>
        <p:spPr>
          <a:xfrm>
            <a:off x="395288" y="3311961"/>
            <a:ext cx="394788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楕円 73">
            <a:extLst>
              <a:ext uri="{FF2B5EF4-FFF2-40B4-BE49-F238E27FC236}">
                <a16:creationId xmlns:a16="http://schemas.microsoft.com/office/drawing/2014/main" id="{8D2E3676-CA39-E635-C998-345606CA5838}"/>
              </a:ext>
            </a:extLst>
          </p:cNvPr>
          <p:cNvSpPr/>
          <p:nvPr/>
        </p:nvSpPr>
        <p:spPr>
          <a:xfrm>
            <a:off x="4317479" y="3277423"/>
            <a:ext cx="69076" cy="69076"/>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9" name="正方形/長方形 78">
            <a:extLst>
              <a:ext uri="{FF2B5EF4-FFF2-40B4-BE49-F238E27FC236}">
                <a16:creationId xmlns:a16="http://schemas.microsoft.com/office/drawing/2014/main" id="{04BA822C-7CB7-4D59-A86B-139CBED3AA9F}"/>
              </a:ext>
            </a:extLst>
          </p:cNvPr>
          <p:cNvSpPr/>
          <p:nvPr/>
        </p:nvSpPr>
        <p:spPr>
          <a:xfrm>
            <a:off x="437905" y="3439319"/>
            <a:ext cx="3840749" cy="1104853"/>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5" name="テキスト ボックス 84">
            <a:extLst>
              <a:ext uri="{FF2B5EF4-FFF2-40B4-BE49-F238E27FC236}">
                <a16:creationId xmlns:a16="http://schemas.microsoft.com/office/drawing/2014/main" id="{7EC616A4-4C15-416C-F41A-AAE742255E96}"/>
              </a:ext>
            </a:extLst>
          </p:cNvPr>
          <p:cNvSpPr txBox="1"/>
          <p:nvPr/>
        </p:nvSpPr>
        <p:spPr>
          <a:xfrm>
            <a:off x="241136" y="2563067"/>
            <a:ext cx="4434472" cy="646331"/>
          </a:xfrm>
          <a:prstGeom prst="rect">
            <a:avLst/>
          </a:prstGeom>
          <a:noFill/>
        </p:spPr>
        <p:txBody>
          <a:bodyPr wrap="square">
            <a:spAutoFit/>
          </a:bodyPr>
          <a:lstStyle/>
          <a:p>
            <a:r>
              <a:rPr lang="ja-JP" altLang="en-US" dirty="0">
                <a:latin typeface="A-OTF 新ゴ Pro M" panose="020B0500000000000000" pitchFamily="50" charset="-128"/>
                <a:ea typeface="A-OTF 新ゴ Pro M" panose="020B0500000000000000" pitchFamily="50" charset="-128"/>
              </a:rPr>
              <a:t>高性能</a:t>
            </a:r>
            <a:r>
              <a:rPr lang="en-US" altLang="ja-JP" dirty="0">
                <a:latin typeface="A-OTF 新ゴ Pro M" panose="020B0500000000000000" pitchFamily="50" charset="-128"/>
                <a:ea typeface="A-OTF 新ゴ Pro M" panose="020B0500000000000000" pitchFamily="50" charset="-128"/>
              </a:rPr>
              <a:t>CPU</a:t>
            </a:r>
            <a:r>
              <a:rPr lang="ja-JP" altLang="en-US" dirty="0">
                <a:latin typeface="A-OTF 新ゴ Pro M" panose="020B0500000000000000" pitchFamily="50" charset="-128"/>
                <a:ea typeface="A-OTF 新ゴ Pro M" panose="020B0500000000000000" pitchFamily="50" charset="-128"/>
              </a:rPr>
              <a:t>と</a:t>
            </a:r>
            <a:r>
              <a:rPr lang="en-US" altLang="ja-JP" dirty="0">
                <a:latin typeface="A-OTF 新ゴ Pro M" panose="020B0500000000000000" pitchFamily="50" charset="-128"/>
                <a:ea typeface="A-OTF 新ゴ Pro M" panose="020B0500000000000000" pitchFamily="50" charset="-128"/>
              </a:rPr>
              <a:t>GPU</a:t>
            </a:r>
            <a:r>
              <a:rPr lang="ja-JP" altLang="en-US" dirty="0">
                <a:latin typeface="A-OTF 新ゴ Pro M" panose="020B0500000000000000" pitchFamily="50" charset="-128"/>
                <a:ea typeface="A-OTF 新ゴ Pro M" panose="020B0500000000000000" pitchFamily="50" charset="-128"/>
              </a:rPr>
              <a:t>の構成が重機設計の</a:t>
            </a:r>
            <a:r>
              <a:rPr lang="en-US" altLang="ja-JP" dirty="0">
                <a:latin typeface="A-OTF 新ゴ Pro M" panose="020B0500000000000000" pitchFamily="50" charset="-128"/>
                <a:ea typeface="A-OTF 新ゴ Pro M" panose="020B0500000000000000" pitchFamily="50" charset="-128"/>
              </a:rPr>
              <a:t>CAE</a:t>
            </a:r>
            <a:r>
              <a:rPr lang="ja-JP" altLang="en-US" dirty="0">
                <a:latin typeface="A-OTF 新ゴ Pro M" panose="020B0500000000000000" pitchFamily="50" charset="-128"/>
                <a:ea typeface="A-OTF 新ゴ Pro M" panose="020B0500000000000000" pitchFamily="50" charset="-128"/>
              </a:rPr>
              <a:t>で高精度・効率的な計算を最適化</a:t>
            </a:r>
            <a:endParaRPr lang="en-US" altLang="ja-JP" dirty="0">
              <a:latin typeface="A-OTF 新ゴ Pro M" panose="020B0500000000000000" pitchFamily="50" charset="-128"/>
              <a:ea typeface="A-OTF 新ゴ Pro M" panose="020B0500000000000000" pitchFamily="50" charset="-128"/>
            </a:endParaRPr>
          </a:p>
        </p:txBody>
      </p:sp>
      <p:sp>
        <p:nvSpPr>
          <p:cNvPr id="98" name="テキスト ボックス 97">
            <a:extLst>
              <a:ext uri="{FF2B5EF4-FFF2-40B4-BE49-F238E27FC236}">
                <a16:creationId xmlns:a16="http://schemas.microsoft.com/office/drawing/2014/main" id="{C1B2D29C-1A57-8DC9-2224-DA19F158B417}"/>
              </a:ext>
            </a:extLst>
          </p:cNvPr>
          <p:cNvSpPr txBox="1"/>
          <p:nvPr/>
        </p:nvSpPr>
        <p:spPr>
          <a:xfrm>
            <a:off x="1564972" y="3541727"/>
            <a:ext cx="2713682" cy="276999"/>
          </a:xfrm>
          <a:prstGeom prst="rect">
            <a:avLst/>
          </a:prstGeom>
          <a:noFill/>
        </p:spPr>
        <p:txBody>
          <a:bodyPr wrap="square">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最新</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 Intel Xeon W3-2535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200" b="1" dirty="0">
              <a:latin typeface="游ゴシック" panose="020B0400000000000000" pitchFamily="50" charset="-128"/>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5343B7AB-EBF0-DC95-7259-1FF9EB925E96}"/>
              </a:ext>
            </a:extLst>
          </p:cNvPr>
          <p:cNvSpPr txBox="1"/>
          <p:nvPr/>
        </p:nvSpPr>
        <p:spPr>
          <a:xfrm>
            <a:off x="1672182" y="3856109"/>
            <a:ext cx="2358637" cy="553998"/>
          </a:xfrm>
          <a:prstGeom prst="rect">
            <a:avLst/>
          </a:prstGeom>
          <a:noFill/>
        </p:spPr>
        <p:txBody>
          <a:bodyPr wrap="square">
            <a:spAutoFit/>
          </a:bodyPr>
          <a:lstStyle/>
          <a:p>
            <a:r>
              <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Workstation</a:t>
            </a:r>
            <a:r>
              <a:rPr kumimoji="1" lang="ja-JP" altLang="en-US"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用途の設計に開発されたエンベデッド プロセッサー。エンジニアリングシミュレーションに最適。</a:t>
            </a:r>
            <a:endParaRPr kumimoji="1" lang="en-US" altLang="ja-JP" sz="1000"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9" name="図 8">
            <a:extLst>
              <a:ext uri="{FF2B5EF4-FFF2-40B4-BE49-F238E27FC236}">
                <a16:creationId xmlns:a16="http://schemas.microsoft.com/office/drawing/2014/main" id="{DC5B937D-A2E4-D6EC-7435-AA23B5BD20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0833" y="2961228"/>
            <a:ext cx="2901138" cy="2965737"/>
          </a:xfrm>
          <a:prstGeom prst="rect">
            <a:avLst/>
          </a:prstGeom>
        </p:spPr>
      </p:pic>
      <p:pic>
        <p:nvPicPr>
          <p:cNvPr id="68" name="図 67">
            <a:extLst>
              <a:ext uri="{FF2B5EF4-FFF2-40B4-BE49-F238E27FC236}">
                <a16:creationId xmlns:a16="http://schemas.microsoft.com/office/drawing/2014/main" id="{312FCF98-FF6C-4882-3693-F434085162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2327" y="4206838"/>
            <a:ext cx="674668" cy="674668"/>
          </a:xfrm>
          <a:prstGeom prst="rect">
            <a:avLst/>
          </a:prstGeom>
        </p:spPr>
      </p:pic>
      <p:pic>
        <p:nvPicPr>
          <p:cNvPr id="71" name="図 70">
            <a:extLst>
              <a:ext uri="{FF2B5EF4-FFF2-40B4-BE49-F238E27FC236}">
                <a16:creationId xmlns:a16="http://schemas.microsoft.com/office/drawing/2014/main" id="{A9280070-E747-CBC5-9ACC-664E057E89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9241" y="3514602"/>
            <a:ext cx="958801" cy="958801"/>
          </a:xfrm>
          <a:prstGeom prst="rect">
            <a:avLst/>
          </a:prstGeom>
        </p:spPr>
      </p:pic>
      <p:pic>
        <p:nvPicPr>
          <p:cNvPr id="2050" name="Picture 16">
            <a:extLst>
              <a:ext uri="{FF2B5EF4-FFF2-40B4-BE49-F238E27FC236}">
                <a16:creationId xmlns:a16="http://schemas.microsoft.com/office/drawing/2014/main" id="{501C2219-87A2-8508-84F0-73C9DB26A6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2327" y="3160120"/>
            <a:ext cx="528315" cy="71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図 1111">
            <a:extLst>
              <a:ext uri="{FF2B5EF4-FFF2-40B4-BE49-F238E27FC236}">
                <a16:creationId xmlns:a16="http://schemas.microsoft.com/office/drawing/2014/main" id="{844B161E-58D8-09ED-5BD7-0D650A2D9E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657" y="4893327"/>
            <a:ext cx="1006631" cy="75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テキスト ボックス 77">
            <a:extLst>
              <a:ext uri="{FF2B5EF4-FFF2-40B4-BE49-F238E27FC236}">
                <a16:creationId xmlns:a16="http://schemas.microsoft.com/office/drawing/2014/main" id="{77E7B52D-0AA2-4C06-0F74-6D7117F481BF}"/>
              </a:ext>
            </a:extLst>
          </p:cNvPr>
          <p:cNvSpPr txBox="1"/>
          <p:nvPr/>
        </p:nvSpPr>
        <p:spPr>
          <a:xfrm>
            <a:off x="4652606" y="2563067"/>
            <a:ext cx="2543327" cy="584775"/>
          </a:xfrm>
          <a:prstGeom prst="rect">
            <a:avLst/>
          </a:prstGeom>
          <a:noFill/>
        </p:spPr>
        <p:txBody>
          <a:bodyPr wrap="square">
            <a:spAutoFit/>
          </a:bodyPr>
          <a:lstStyle/>
          <a:p>
            <a:pPr algn="r"/>
            <a:r>
              <a:rPr lang="en-US" altLang="ja-JP" sz="1600" b="1" dirty="0">
                <a:latin typeface="+mn-ea"/>
              </a:rPr>
              <a:t>RTXPRO5000</a:t>
            </a:r>
            <a:r>
              <a:rPr lang="ja-JP" altLang="en-US" sz="1600" b="1" dirty="0">
                <a:latin typeface="+mn-ea"/>
              </a:rPr>
              <a:t> </a:t>
            </a:r>
            <a:r>
              <a:rPr lang="en-US" altLang="ja-JP" sz="1600" b="1" dirty="0">
                <a:latin typeface="+mn-ea"/>
              </a:rPr>
              <a:t>Blackwell</a:t>
            </a:r>
          </a:p>
          <a:p>
            <a:pPr algn="r"/>
            <a:r>
              <a:rPr lang="ja-JP" altLang="en-US" sz="1600" b="1" dirty="0">
                <a:latin typeface="+mn-ea"/>
              </a:rPr>
              <a:t>搭載モデル</a:t>
            </a:r>
            <a:endParaRPr lang="en-US" altLang="ja-JP" sz="1600" b="1" dirty="0">
              <a:latin typeface="+mn-ea"/>
            </a:endParaRPr>
          </a:p>
        </p:txBody>
      </p:sp>
      <p:sp>
        <p:nvSpPr>
          <p:cNvPr id="63" name="正方形/長方形 62">
            <a:extLst>
              <a:ext uri="{FF2B5EF4-FFF2-40B4-BE49-F238E27FC236}">
                <a16:creationId xmlns:a16="http://schemas.microsoft.com/office/drawing/2014/main" id="{7F054D0A-9E08-93FE-7CA5-44AA6AA114A8}"/>
              </a:ext>
            </a:extLst>
          </p:cNvPr>
          <p:cNvSpPr/>
          <p:nvPr/>
        </p:nvSpPr>
        <p:spPr>
          <a:xfrm>
            <a:off x="0" y="0"/>
            <a:ext cx="3143722" cy="2224526"/>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5" name="テキスト ボックス 64">
            <a:extLst>
              <a:ext uri="{FF2B5EF4-FFF2-40B4-BE49-F238E27FC236}">
                <a16:creationId xmlns:a16="http://schemas.microsoft.com/office/drawing/2014/main" id="{E97539F8-4569-A18A-2E4E-9BD823E15192}"/>
              </a:ext>
            </a:extLst>
          </p:cNvPr>
          <p:cNvSpPr txBox="1"/>
          <p:nvPr/>
        </p:nvSpPr>
        <p:spPr>
          <a:xfrm>
            <a:off x="357299" y="1630465"/>
            <a:ext cx="2641600" cy="523220"/>
          </a:xfrm>
          <a:prstGeom prst="rect">
            <a:avLst/>
          </a:prstGeom>
          <a:noFill/>
          <a:ln>
            <a:noFill/>
          </a:ln>
        </p:spPr>
        <p:txBody>
          <a:bodyPr wrap="square" rtlCol="0">
            <a:spAutoFit/>
          </a:bodyPr>
          <a:lstStyle/>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ソフトウェアの快適な動作に</a:t>
            </a:r>
            <a:endParaRPr kumimoji="1"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a:p>
            <a:r>
              <a:rPr kumimoji="1" lang="ja-JP" altLang="en-US"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rPr>
              <a:t>お勧めのワークステーション</a:t>
            </a:r>
            <a:endParaRPr lang="en-US" altLang="ja-JP" sz="1400" dirty="0">
              <a:solidFill>
                <a:schemeClr val="bg1"/>
              </a:solidFill>
              <a:effectLst>
                <a:glow rad="101600">
                  <a:schemeClr val="tx1">
                    <a:alpha val="60000"/>
                  </a:schemeClr>
                </a:glow>
              </a:effectLst>
              <a:latin typeface="ヒラギノ角ゴ8" panose="020B0800000000000000" pitchFamily="50" charset="-128"/>
              <a:ea typeface="ヒラギノ角ゴ8" panose="020B08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61362D5A-ACFA-7767-0AFB-CF3129983C65}"/>
              </a:ext>
            </a:extLst>
          </p:cNvPr>
          <p:cNvSpPr txBox="1"/>
          <p:nvPr/>
        </p:nvSpPr>
        <p:spPr>
          <a:xfrm>
            <a:off x="47026" y="1661243"/>
            <a:ext cx="266299" cy="461665"/>
          </a:xfrm>
          <a:prstGeom prst="rect">
            <a:avLst/>
          </a:prstGeom>
          <a:noFill/>
          <a:ln>
            <a:noFill/>
          </a:ln>
        </p:spPr>
        <p:txBody>
          <a:bodyPr wrap="square" rtlCol="0">
            <a:spAutoFit/>
          </a:bodyPr>
          <a:lstStyle/>
          <a:p>
            <a:r>
              <a:rPr kumimoji="1"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rPr>
              <a:t>×</a:t>
            </a:r>
            <a:endParaRPr lang="en-US" altLang="ja-JP" sz="2400" dirty="0">
              <a:solidFill>
                <a:schemeClr val="bg1"/>
              </a:solidFill>
              <a:effectLst>
                <a:glow rad="101600">
                  <a:schemeClr val="tx1">
                    <a:alpha val="60000"/>
                  </a:schemeClr>
                </a:glow>
              </a:effectLst>
              <a:latin typeface="Yu Gothic UI" panose="020B0500000000000000" pitchFamily="50" charset="-128"/>
              <a:ea typeface="Yu Gothic UI" panose="020B0500000000000000" pitchFamily="50" charset="-128"/>
              <a:cs typeface="Segoe UI" panose="020B0502040204020203" pitchFamily="34" charset="0"/>
            </a:endParaRPr>
          </a:p>
        </p:txBody>
      </p:sp>
      <p:sp>
        <p:nvSpPr>
          <p:cNvPr id="72" name="テキスト ボックス 71">
            <a:extLst>
              <a:ext uri="{FF2B5EF4-FFF2-40B4-BE49-F238E27FC236}">
                <a16:creationId xmlns:a16="http://schemas.microsoft.com/office/drawing/2014/main" id="{D578AF35-F3D7-8F40-3D3D-124F84D0F902}"/>
              </a:ext>
            </a:extLst>
          </p:cNvPr>
          <p:cNvSpPr txBox="1"/>
          <p:nvPr/>
        </p:nvSpPr>
        <p:spPr>
          <a:xfrm>
            <a:off x="177200" y="753840"/>
            <a:ext cx="2917217" cy="707886"/>
          </a:xfrm>
          <a:prstGeom prst="rect">
            <a:avLst/>
          </a:prstGeom>
          <a:noFill/>
        </p:spPr>
        <p:txBody>
          <a:bodyPr wrap="square" rtlCol="0">
            <a:spAutoFit/>
          </a:bodyPr>
          <a:lstStyle/>
          <a:p>
            <a:r>
              <a:rPr lang="en-US" altLang="ja-JP" sz="2000" b="1" i="0" dirty="0">
                <a:solidFill>
                  <a:srgbClr val="FFFFFF"/>
                </a:solidFill>
                <a:effectLst/>
                <a:latin typeface="3ds"/>
              </a:rPr>
              <a:t>SIEMENS  SimCenter</a:t>
            </a:r>
          </a:p>
          <a:p>
            <a:r>
              <a:rPr lang="ja-JP" altLang="en-US" sz="2000" b="1" i="0" dirty="0">
                <a:solidFill>
                  <a:srgbClr val="FFFFFF"/>
                </a:solidFill>
                <a:effectLst/>
                <a:latin typeface="3ds"/>
              </a:rPr>
              <a:t>重機エンジニアリング</a:t>
            </a:r>
            <a:endParaRPr lang="en-US" altLang="ja-JP" sz="2000" b="1" i="0" dirty="0">
              <a:solidFill>
                <a:srgbClr val="FFFFFF"/>
              </a:solidFill>
              <a:effectLst/>
              <a:latin typeface="3ds"/>
            </a:endParaRPr>
          </a:p>
        </p:txBody>
      </p:sp>
      <p:cxnSp>
        <p:nvCxnSpPr>
          <p:cNvPr id="77" name="直線コネクタ 76">
            <a:extLst>
              <a:ext uri="{FF2B5EF4-FFF2-40B4-BE49-F238E27FC236}">
                <a16:creationId xmlns:a16="http://schemas.microsoft.com/office/drawing/2014/main" id="{95EC2B0A-36B7-635B-5CA4-921A76623E52}"/>
              </a:ext>
            </a:extLst>
          </p:cNvPr>
          <p:cNvCxnSpPr/>
          <p:nvPr/>
        </p:nvCxnSpPr>
        <p:spPr>
          <a:xfrm>
            <a:off x="177200" y="1544036"/>
            <a:ext cx="2659652"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pic>
        <p:nvPicPr>
          <p:cNvPr id="83" name="図 82">
            <a:extLst>
              <a:ext uri="{FF2B5EF4-FFF2-40B4-BE49-F238E27FC236}">
                <a16:creationId xmlns:a16="http://schemas.microsoft.com/office/drawing/2014/main" id="{FD3B62B6-5E39-3637-D109-8AA4C1960C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46572" y="657068"/>
            <a:ext cx="1214388" cy="193543"/>
          </a:xfrm>
          <a:prstGeom prst="rect">
            <a:avLst/>
          </a:prstGeom>
        </p:spPr>
      </p:pic>
      <p:pic>
        <p:nvPicPr>
          <p:cNvPr id="89" name="図 88">
            <a:extLst>
              <a:ext uri="{FF2B5EF4-FFF2-40B4-BE49-F238E27FC236}">
                <a16:creationId xmlns:a16="http://schemas.microsoft.com/office/drawing/2014/main" id="{A0D815D5-2C44-5F44-F3BB-8FCBB04713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78795" y="4996962"/>
            <a:ext cx="1753702" cy="1204034"/>
          </a:xfrm>
          <a:prstGeom prst="rect">
            <a:avLst/>
          </a:prstGeom>
        </p:spPr>
      </p:pic>
      <p:pic>
        <p:nvPicPr>
          <p:cNvPr id="8" name="図 7">
            <a:extLst>
              <a:ext uri="{FF2B5EF4-FFF2-40B4-BE49-F238E27FC236}">
                <a16:creationId xmlns:a16="http://schemas.microsoft.com/office/drawing/2014/main" id="{7D8FC5C2-94AE-090B-05E6-9A16C0DB9D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0392" y="259965"/>
            <a:ext cx="1795682" cy="344333"/>
          </a:xfrm>
          <a:prstGeom prst="rect">
            <a:avLst/>
          </a:prstGeom>
        </p:spPr>
      </p:pic>
      <p:grpSp>
        <p:nvGrpSpPr>
          <p:cNvPr id="10" name="グループ化 9">
            <a:extLst>
              <a:ext uri="{FF2B5EF4-FFF2-40B4-BE49-F238E27FC236}">
                <a16:creationId xmlns:a16="http://schemas.microsoft.com/office/drawing/2014/main" id="{46414B69-6FC5-188B-EEC7-35F74514C078}"/>
              </a:ext>
            </a:extLst>
          </p:cNvPr>
          <p:cNvGrpSpPr/>
          <p:nvPr/>
        </p:nvGrpSpPr>
        <p:grpSpPr>
          <a:xfrm>
            <a:off x="370580" y="9551995"/>
            <a:ext cx="6929750" cy="902106"/>
            <a:chOff x="515626" y="9705632"/>
            <a:chExt cx="6929750" cy="902106"/>
          </a:xfrm>
        </p:grpSpPr>
        <p:pic>
          <p:nvPicPr>
            <p:cNvPr id="11" name="図 1451">
              <a:extLst>
                <a:ext uri="{FF2B5EF4-FFF2-40B4-BE49-F238E27FC236}">
                  <a16:creationId xmlns:a16="http://schemas.microsoft.com/office/drawing/2014/main" id="{5EB97EFC-02A2-C9E9-B983-04D2867321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0256" y="1009996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Freeform 51">
              <a:extLst>
                <a:ext uri="{FF2B5EF4-FFF2-40B4-BE49-F238E27FC236}">
                  <a16:creationId xmlns:a16="http://schemas.microsoft.com/office/drawing/2014/main" id="{16206071-BAFA-5161-8150-F23DFEE73F06}"/>
                </a:ext>
              </a:extLst>
            </p:cNvPr>
            <p:cNvSpPr>
              <a:spLocks noChangeAspect="1"/>
            </p:cNvSpPr>
            <p:nvPr/>
          </p:nvSpPr>
          <p:spPr>
            <a:xfrm>
              <a:off x="6698640" y="9705632"/>
              <a:ext cx="576000" cy="576000"/>
            </a:xfrm>
            <a:custGeom>
              <a:avLst/>
              <a:gdLst/>
              <a:ahLst/>
              <a:cxnLst/>
              <a:rect l="l" t="t" r="r" b="b"/>
              <a:pathLst>
                <a:path w="519213" h="519213">
                  <a:moveTo>
                    <a:pt x="0" y="0"/>
                  </a:moveTo>
                  <a:lnTo>
                    <a:pt x="519213" y="0"/>
                  </a:lnTo>
                  <a:lnTo>
                    <a:pt x="519213" y="519212"/>
                  </a:lnTo>
                  <a:lnTo>
                    <a:pt x="0" y="519212"/>
                  </a:lnTo>
                  <a:lnTo>
                    <a:pt x="0" y="0"/>
                  </a:lnTo>
                  <a:close/>
                </a:path>
              </a:pathLst>
            </a:custGeom>
            <a:blipFill>
              <a:blip r:embed="rId11"/>
              <a:stretch>
                <a:fillRect/>
              </a:stretch>
            </a:blipFill>
          </p:spPr>
        </p:sp>
        <p:sp>
          <p:nvSpPr>
            <p:cNvPr id="13" name="テキスト ボックス 12">
              <a:extLst>
                <a:ext uri="{FF2B5EF4-FFF2-40B4-BE49-F238E27FC236}">
                  <a16:creationId xmlns:a16="http://schemas.microsoft.com/office/drawing/2014/main" id="{623175E7-FC9D-E2E7-344F-4B62B02DAFF5}"/>
                </a:ext>
              </a:extLst>
            </p:cNvPr>
            <p:cNvSpPr txBox="1"/>
            <p:nvPr/>
          </p:nvSpPr>
          <p:spPr>
            <a:xfrm>
              <a:off x="1379803" y="10073724"/>
              <a:ext cx="5020997" cy="253916"/>
            </a:xfrm>
            <a:prstGeom prst="rect">
              <a:avLst/>
            </a:prstGeom>
            <a:noFill/>
          </p:spPr>
          <p:txBody>
            <a:bodyPr wrap="square" rtlCol="0">
              <a:spAutoFit/>
            </a:bodyPr>
            <a:lstStyle/>
            <a:p>
              <a:r>
                <a:rPr kumimoji="1" lang="ja-JP" altLang="en-US" sz="1050" dirty="0">
                  <a:latin typeface="A-OTF 新ゴ Pro M" panose="020B0500000000000000" pitchFamily="50" charset="-128"/>
                  <a:ea typeface="A-OTF 新ゴ Pro M" panose="020B0500000000000000" pitchFamily="50" charset="-128"/>
                </a:rPr>
                <a:t>アプライド株式会社  広域システム営業部　  </a:t>
              </a:r>
              <a:r>
                <a:rPr kumimoji="1" lang="en-US" altLang="ja-JP" sz="900" dirty="0">
                  <a:latin typeface="A-OTF 新ゴ Pro M" panose="020B0500000000000000" pitchFamily="50" charset="-128"/>
                  <a:ea typeface="A-OTF 新ゴ Pro M" panose="020B0500000000000000" pitchFamily="50" charset="-128"/>
                </a:rPr>
                <a:t>mail : hpc-pro@applied-net.co.jp</a:t>
              </a:r>
            </a:p>
          </p:txBody>
        </p:sp>
        <p:sp>
          <p:nvSpPr>
            <p:cNvPr id="14" name="テキスト ボックス 13">
              <a:extLst>
                <a:ext uri="{FF2B5EF4-FFF2-40B4-BE49-F238E27FC236}">
                  <a16:creationId xmlns:a16="http://schemas.microsoft.com/office/drawing/2014/main" id="{4BA2A1A1-C550-597C-33AB-E0867394E6BA}"/>
                </a:ext>
              </a:extLst>
            </p:cNvPr>
            <p:cNvSpPr txBox="1"/>
            <p:nvPr/>
          </p:nvSpPr>
          <p:spPr>
            <a:xfrm>
              <a:off x="515626" y="10299961"/>
              <a:ext cx="3681081"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■関東営業</a:t>
              </a:r>
              <a:r>
                <a:rPr lang="ja-JP" altLang="en-US" sz="700" kern="10" dirty="0">
                  <a:latin typeface="A-OTF 新ゴ Pro M" panose="020B0500000000000000" pitchFamily="50" charset="-128"/>
                  <a:ea typeface="A-OTF 新ゴ Pro M" panose="020B0500000000000000" pitchFamily="50" charset="-128"/>
                </a:rPr>
                <a:t>部</a:t>
              </a:r>
              <a:r>
                <a:rPr lang="zh-TW" altLang="en-US" sz="700" kern="10" dirty="0">
                  <a:latin typeface="A-OTF 新ゴ Pro M" panose="020B0500000000000000" pitchFamily="50" charset="-128"/>
                  <a:ea typeface="A-OTF 新ゴ Pro M" panose="020B0500000000000000" pitchFamily="50" charset="-128"/>
                </a:rPr>
                <a:t>  東京都千代田区神田須田町</a:t>
              </a:r>
              <a:r>
                <a:rPr lang="en-US" altLang="zh-TW" sz="700" kern="10" dirty="0">
                  <a:latin typeface="A-OTF 新ゴ Pro M" panose="020B0500000000000000" pitchFamily="50" charset="-128"/>
                  <a:ea typeface="A-OTF 新ゴ Pro M" panose="020B0500000000000000" pitchFamily="50" charset="-128"/>
                </a:rPr>
                <a:t>1-2-7 8F</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03-5280-9255</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東海営業部  名古屋市西区上名古屋</a:t>
              </a:r>
              <a:r>
                <a:rPr lang="en-US" altLang="zh-TW" sz="700" kern="10" dirty="0">
                  <a:latin typeface="A-OTF 新ゴ Pro M" panose="020B0500000000000000" pitchFamily="50" charset="-128"/>
                  <a:ea typeface="A-OTF 新ゴ Pro M" panose="020B0500000000000000" pitchFamily="50" charset="-128"/>
                </a:rPr>
                <a:t>3-25-28 5F</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zh-TW"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052-325-2782</a:t>
              </a:r>
            </a:p>
          </p:txBody>
        </p:sp>
        <p:sp>
          <p:nvSpPr>
            <p:cNvPr id="15" name="テキスト ボックス 14">
              <a:extLst>
                <a:ext uri="{FF2B5EF4-FFF2-40B4-BE49-F238E27FC236}">
                  <a16:creationId xmlns:a16="http://schemas.microsoft.com/office/drawing/2014/main" id="{AD5AE8A5-3F97-631F-03C8-BFA53E48D071}"/>
                </a:ext>
              </a:extLst>
            </p:cNvPr>
            <p:cNvSpPr txBox="1"/>
            <p:nvPr/>
          </p:nvSpPr>
          <p:spPr>
            <a:xfrm>
              <a:off x="4033276" y="10299961"/>
              <a:ext cx="3412100" cy="307777"/>
            </a:xfrm>
            <a:prstGeom prst="rect">
              <a:avLst/>
            </a:prstGeom>
            <a:noFill/>
          </p:spPr>
          <p:txBody>
            <a:bodyPr wrap="square" rtlCol="0">
              <a:spAutoFit/>
            </a:bodyPr>
            <a:lstStyle/>
            <a:p>
              <a:r>
                <a:rPr lang="zh-TW" altLang="en-US" sz="700" kern="10" dirty="0">
                  <a:latin typeface="A-OTF 新ゴ Pro M" panose="020B0500000000000000" pitchFamily="50" charset="-128"/>
                  <a:ea typeface="A-OTF 新ゴ Pro M" panose="020B0500000000000000" pitchFamily="50" charset="-128"/>
                </a:rPr>
                <a:t>■関西営業部   大阪市淀川区西中島</a:t>
              </a:r>
              <a:r>
                <a:rPr lang="en-US" altLang="zh-TW" sz="700" kern="10" dirty="0">
                  <a:latin typeface="A-OTF 新ゴ Pro M" panose="020B0500000000000000" pitchFamily="50" charset="-128"/>
                  <a:ea typeface="A-OTF 新ゴ Pro M" panose="020B0500000000000000" pitchFamily="50" charset="-128"/>
                </a:rPr>
                <a:t>2-14-6 5F</a:t>
              </a:r>
              <a:r>
                <a:rPr lang="zh-TW" altLang="en-US" sz="700" kern="10" dirty="0">
                  <a:latin typeface="A-OTF 新ゴ Pro M" panose="020B0500000000000000" pitchFamily="50" charset="-128"/>
                  <a:ea typeface="A-OTF 新ゴ Pro M" panose="020B0500000000000000" pitchFamily="50" charset="-128"/>
                </a:rPr>
                <a:t>　</a:t>
              </a:r>
              <a:r>
                <a:rPr lang="ja-JP" altLang="en-US" sz="700" kern="10" dirty="0">
                  <a:latin typeface="A-OTF 新ゴ Pro M" panose="020B0500000000000000" pitchFamily="50" charset="-128"/>
                  <a:ea typeface="A-OTF 新ゴ Pro M" panose="020B0500000000000000" pitchFamily="50" charset="-128"/>
                </a:rPr>
                <a:t>☎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06-6838-4123</a:t>
              </a:r>
            </a:p>
            <a:p>
              <a:r>
                <a:rPr lang="en-US" altLang="zh-TW" sz="700" kern="10" dirty="0">
                  <a:latin typeface="A-OTF 新ゴ Pro M" panose="020B0500000000000000" pitchFamily="50" charset="-128"/>
                  <a:ea typeface="A-OTF 新ゴ Pro M" panose="020B0500000000000000" pitchFamily="50" charset="-128"/>
                </a:rPr>
                <a:t>■</a:t>
              </a:r>
              <a:r>
                <a:rPr lang="zh-TW" altLang="en-US" sz="700" kern="10" dirty="0">
                  <a:latin typeface="A-OTF 新ゴ Pro M" panose="020B0500000000000000" pitchFamily="50" charset="-128"/>
                  <a:ea typeface="A-OTF 新ゴ Pro M" panose="020B0500000000000000" pitchFamily="50" charset="-128"/>
                </a:rPr>
                <a:t>九州営業部   福岡市博多区上牟田</a:t>
              </a:r>
              <a:r>
                <a:rPr lang="en-US" altLang="zh-TW" sz="700" kern="10" dirty="0">
                  <a:latin typeface="A-OTF 新ゴ Pro M" panose="020B0500000000000000" pitchFamily="50" charset="-128"/>
                  <a:ea typeface="A-OTF 新ゴ Pro M" panose="020B0500000000000000" pitchFamily="50" charset="-128"/>
                </a:rPr>
                <a:t>1-6-23  </a:t>
              </a:r>
              <a:r>
                <a:rPr lang="ja-JP" altLang="en-US" sz="700" kern="10" dirty="0">
                  <a:latin typeface="A-OTF 新ゴ Pro M" panose="020B0500000000000000" pitchFamily="50" charset="-128"/>
                  <a:ea typeface="A-OTF 新ゴ Pro M" panose="020B0500000000000000" pitchFamily="50" charset="-128"/>
                </a:rPr>
                <a:t>　   ☎ </a:t>
              </a:r>
              <a:r>
                <a:rPr lang="en-US" altLang="zh-TW" sz="700" kern="10" dirty="0">
                  <a:latin typeface="A-OTF 新ゴ Pro M" panose="020B0500000000000000" pitchFamily="50" charset="-128"/>
                  <a:ea typeface="A-OTF 新ゴ Pro M" panose="020B0500000000000000" pitchFamily="50" charset="-128"/>
                </a:rPr>
                <a:t>TEL</a:t>
              </a:r>
              <a:r>
                <a:rPr lang="ja-JP" altLang="en-US" sz="700" kern="10" dirty="0">
                  <a:latin typeface="A-OTF 新ゴ Pro M" panose="020B0500000000000000" pitchFamily="50" charset="-128"/>
                  <a:ea typeface="A-OTF 新ゴ Pro M" panose="020B0500000000000000" pitchFamily="50" charset="-128"/>
                </a:rPr>
                <a:t>：</a:t>
              </a:r>
              <a:r>
                <a:rPr lang="en-US" altLang="zh-TW" sz="700" kern="10" dirty="0">
                  <a:latin typeface="A-OTF 新ゴ Pro M" panose="020B0500000000000000" pitchFamily="50" charset="-128"/>
                  <a:ea typeface="A-OTF 新ゴ Pro M" panose="020B0500000000000000" pitchFamily="50" charset="-128"/>
                </a:rPr>
                <a:t>092-481-7812</a:t>
              </a:r>
            </a:p>
          </p:txBody>
        </p:sp>
      </p:grpSp>
      <p:sp>
        <p:nvSpPr>
          <p:cNvPr id="17" name="正方形/長方形 16">
            <a:extLst>
              <a:ext uri="{FF2B5EF4-FFF2-40B4-BE49-F238E27FC236}">
                <a16:creationId xmlns:a16="http://schemas.microsoft.com/office/drawing/2014/main" id="{EE800E92-32D9-FBAB-C394-7318FA521760}"/>
              </a:ext>
            </a:extLst>
          </p:cNvPr>
          <p:cNvSpPr/>
          <p:nvPr/>
        </p:nvSpPr>
        <p:spPr>
          <a:xfrm>
            <a:off x="-9260" y="10523726"/>
            <a:ext cx="7578194" cy="16808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8" name="グループ化 17">
            <a:extLst>
              <a:ext uri="{FF2B5EF4-FFF2-40B4-BE49-F238E27FC236}">
                <a16:creationId xmlns:a16="http://schemas.microsoft.com/office/drawing/2014/main" id="{4FC85191-E7BE-C4AB-21FB-E3B3F2BE39C4}"/>
              </a:ext>
            </a:extLst>
          </p:cNvPr>
          <p:cNvGrpSpPr/>
          <p:nvPr/>
        </p:nvGrpSpPr>
        <p:grpSpPr>
          <a:xfrm>
            <a:off x="3763597" y="8758787"/>
            <a:ext cx="3185487" cy="650974"/>
            <a:chOff x="3687309" y="8410692"/>
            <a:chExt cx="3185487" cy="650974"/>
          </a:xfrm>
        </p:grpSpPr>
        <p:grpSp>
          <p:nvGrpSpPr>
            <p:cNvPr id="19" name="グループ化 18">
              <a:extLst>
                <a:ext uri="{FF2B5EF4-FFF2-40B4-BE49-F238E27FC236}">
                  <a16:creationId xmlns:a16="http://schemas.microsoft.com/office/drawing/2014/main" id="{2F273ADE-8F8A-7EFA-7126-13D5FD5C6978}"/>
                </a:ext>
              </a:extLst>
            </p:cNvPr>
            <p:cNvGrpSpPr/>
            <p:nvPr/>
          </p:nvGrpSpPr>
          <p:grpSpPr>
            <a:xfrm>
              <a:off x="3750052" y="8800056"/>
              <a:ext cx="3060000" cy="261610"/>
              <a:chOff x="4066003" y="9209063"/>
              <a:chExt cx="3060000" cy="261610"/>
            </a:xfrm>
          </p:grpSpPr>
          <p:sp>
            <p:nvSpPr>
              <p:cNvPr id="21" name="Rectangle 43">
                <a:extLst>
                  <a:ext uri="{FF2B5EF4-FFF2-40B4-BE49-F238E27FC236}">
                    <a16:creationId xmlns:a16="http://schemas.microsoft.com/office/drawing/2014/main" id="{71C09EA9-A4F9-EEF4-C829-984D99CFF4A5}"/>
                  </a:ext>
                </a:extLst>
              </p:cNvPr>
              <p:cNvSpPr>
                <a:spLocks noChangeArrowheads="1"/>
              </p:cNvSpPr>
              <p:nvPr/>
            </p:nvSpPr>
            <p:spPr bwMode="auto">
              <a:xfrm>
                <a:off x="4066003" y="9215455"/>
                <a:ext cx="3060000"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436AC2C5-ED43-AD5D-0D10-010B04E5AE5C}"/>
                  </a:ext>
                </a:extLst>
              </p:cNvPr>
              <p:cNvSpPr txBox="1"/>
              <p:nvPr/>
            </p:nvSpPr>
            <p:spPr>
              <a:xfrm>
                <a:off x="4265664" y="9209063"/>
                <a:ext cx="2660679" cy="261610"/>
              </a:xfrm>
              <a:prstGeom prst="rect">
                <a:avLst/>
              </a:prstGeom>
              <a:noFill/>
              <a:ln>
                <a:noFill/>
              </a:ln>
            </p:spPr>
            <p:txBody>
              <a:bodyPr wrap="square" rtlCol="0">
                <a:spAutoFit/>
              </a:bodyPr>
              <a:lstStyle/>
              <a:p>
                <a:pPr algn="ctr"/>
                <a:r>
                  <a:rPr kumimoji="1" lang="ja-JP" altLang="en-US" sz="1050" dirty="0">
                    <a:latin typeface="A-OTF 新ゴ Pro M" panose="020B0500000000000000" pitchFamily="50" charset="-128"/>
                    <a:ea typeface="A-OTF 新ゴ Pro M" panose="020B0500000000000000" pitchFamily="50" charset="-128"/>
                    <a:cs typeface="Segoe UI" panose="020B0502040204020203" pitchFamily="34" charset="0"/>
                  </a:rPr>
                  <a:t>カスタマイズのご要望も承ります</a:t>
                </a:r>
                <a:endParaRPr kumimoji="1" lang="en-US" altLang="ja-JP" sz="1050" dirty="0">
                  <a:latin typeface="A-OTF 新ゴ Pro M" panose="020B0500000000000000" pitchFamily="50" charset="-128"/>
                  <a:ea typeface="A-OTF 新ゴ Pro M" panose="020B0500000000000000" pitchFamily="50" charset="-128"/>
                  <a:cs typeface="Segoe UI" panose="020B0502040204020203" pitchFamily="34" charset="0"/>
                </a:endParaRPr>
              </a:p>
            </p:txBody>
          </p:sp>
        </p:grpSp>
        <p:sp>
          <p:nvSpPr>
            <p:cNvPr id="20" name="テキスト ボックス 19">
              <a:extLst>
                <a:ext uri="{FF2B5EF4-FFF2-40B4-BE49-F238E27FC236}">
                  <a16:creationId xmlns:a16="http://schemas.microsoft.com/office/drawing/2014/main" id="{C1A5849F-E3A3-FBC4-5278-9EBE9E8ED334}"/>
                </a:ext>
              </a:extLst>
            </p:cNvPr>
            <p:cNvSpPr txBox="1"/>
            <p:nvPr/>
          </p:nvSpPr>
          <p:spPr>
            <a:xfrm>
              <a:off x="3687309" y="8410692"/>
              <a:ext cx="3185487" cy="369332"/>
            </a:xfrm>
            <a:prstGeom prst="rect">
              <a:avLst/>
            </a:prstGeom>
            <a:noFill/>
          </p:spPr>
          <p:txBody>
            <a:bodyPr wrap="none" rtlCol="0">
              <a:spAutoFit/>
            </a:bodyPr>
            <a:lstStyle/>
            <a:p>
              <a:r>
                <a:rPr kumimoji="1" lang="ja-JP" altLang="en-US" b="1" dirty="0">
                  <a:latin typeface="A-OTF 新ゴ Pro M" panose="020B0500000000000000" pitchFamily="50" charset="-128"/>
                  <a:ea typeface="A-OTF 新ゴ Pro M" panose="020B0500000000000000" pitchFamily="50" charset="-128"/>
                </a:rPr>
                <a:t>価格はお問い合わせください</a:t>
              </a:r>
            </a:p>
          </p:txBody>
        </p:sp>
      </p:grpSp>
      <p:sp>
        <p:nvSpPr>
          <p:cNvPr id="62" name="テキスト ボックス 61">
            <a:extLst>
              <a:ext uri="{FF2B5EF4-FFF2-40B4-BE49-F238E27FC236}">
                <a16:creationId xmlns:a16="http://schemas.microsoft.com/office/drawing/2014/main" id="{619CD018-CF35-FEA5-6EAA-319DE5137988}"/>
              </a:ext>
            </a:extLst>
          </p:cNvPr>
          <p:cNvSpPr txBox="1"/>
          <p:nvPr/>
        </p:nvSpPr>
        <p:spPr>
          <a:xfrm>
            <a:off x="1844722" y="4764999"/>
            <a:ext cx="2353250" cy="523220"/>
          </a:xfrm>
          <a:prstGeom prst="rect">
            <a:avLst/>
          </a:prstGeom>
          <a:noFill/>
        </p:spPr>
        <p:txBody>
          <a:bodyPr wrap="square">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5000</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Blackwell 48GB </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搭載</a:t>
            </a:r>
            <a:endParaRPr lang="ja-JP" altLang="en-US" sz="3600" b="1" dirty="0">
              <a:latin typeface="游ゴシック" panose="020B0400000000000000" pitchFamily="50" charset="-128"/>
              <a:ea typeface="游ゴシック" panose="020B0400000000000000" pitchFamily="50" charset="-128"/>
            </a:endParaRPr>
          </a:p>
        </p:txBody>
      </p:sp>
      <p:sp>
        <p:nvSpPr>
          <p:cNvPr id="75" name="テキスト ボックス 74">
            <a:extLst>
              <a:ext uri="{FF2B5EF4-FFF2-40B4-BE49-F238E27FC236}">
                <a16:creationId xmlns:a16="http://schemas.microsoft.com/office/drawing/2014/main" id="{E2EF9977-C270-3BEA-7C39-472408B91C76}"/>
              </a:ext>
            </a:extLst>
          </p:cNvPr>
          <p:cNvSpPr txBox="1"/>
          <p:nvPr/>
        </p:nvSpPr>
        <p:spPr>
          <a:xfrm>
            <a:off x="1844722" y="5241830"/>
            <a:ext cx="2353250" cy="507831"/>
          </a:xfrm>
          <a:prstGeom prst="rect">
            <a:avLst/>
          </a:prstGeom>
          <a:noFill/>
        </p:spPr>
        <p:txBody>
          <a:bodyPr wrap="square">
            <a:spAutoFit/>
          </a:bodyPr>
          <a:lstStyle/>
          <a:p>
            <a:r>
              <a:rPr lang="ja-JP" altLang="en-US" sz="900" dirty="0">
                <a:latin typeface="游ゴシック" panose="020B0400000000000000" pitchFamily="50" charset="-128"/>
                <a:ea typeface="游ゴシック" panose="020B0400000000000000" pitchFamily="50" charset="-128"/>
              </a:rPr>
              <a:t>最先端の</a:t>
            </a:r>
            <a:r>
              <a:rPr lang="en-US" altLang="ja-JP" sz="900" dirty="0">
                <a:latin typeface="游ゴシック" panose="020B0400000000000000" pitchFamily="50" charset="-128"/>
                <a:ea typeface="游ゴシック" panose="020B0400000000000000" pitchFamily="50" charset="-128"/>
              </a:rPr>
              <a:t>Blackwell</a:t>
            </a:r>
            <a:r>
              <a:rPr lang="ja-JP" altLang="en-US" sz="900" dirty="0">
                <a:latin typeface="游ゴシック" panose="020B0400000000000000" pitchFamily="50" charset="-128"/>
                <a:ea typeface="游ゴシック" panose="020B0400000000000000" pitchFamily="50" charset="-128"/>
              </a:rPr>
              <a:t>アーキテクチャ</a:t>
            </a:r>
            <a:r>
              <a:rPr lang="en-US" altLang="ja-JP" sz="900" dirty="0">
                <a:latin typeface="游ゴシック" panose="020B0400000000000000" pitchFamily="50" charset="-128"/>
                <a:ea typeface="游ゴシック" panose="020B0400000000000000" pitchFamily="50" charset="-128"/>
              </a:rPr>
              <a:t>!</a:t>
            </a:r>
          </a:p>
          <a:p>
            <a:r>
              <a:rPr lang="ja-JP" altLang="en-US" sz="900" dirty="0">
                <a:latin typeface="游ゴシック" panose="020B0400000000000000" pitchFamily="50" charset="-128"/>
                <a:ea typeface="游ゴシック" panose="020B0400000000000000" pitchFamily="50" charset="-128"/>
              </a:rPr>
              <a:t>高度な機能、</a:t>
            </a:r>
            <a:r>
              <a:rPr lang="en-US" altLang="ja-JP" sz="900" dirty="0">
                <a:latin typeface="游ゴシック" panose="020B0400000000000000" pitchFamily="50" charset="-128"/>
                <a:ea typeface="游ゴシック" panose="020B0400000000000000" pitchFamily="50" charset="-128"/>
              </a:rPr>
              <a:t>48GB</a:t>
            </a:r>
            <a:r>
              <a:rPr lang="ja-JP" altLang="en-US" sz="900" dirty="0">
                <a:latin typeface="游ゴシック" panose="020B0400000000000000" pitchFamily="50" charset="-128"/>
                <a:ea typeface="游ゴシック" panose="020B0400000000000000" pitchFamily="50" charset="-128"/>
              </a:rPr>
              <a:t> </a:t>
            </a:r>
            <a:r>
              <a:rPr lang="en-US" altLang="ja-JP" sz="900" dirty="0">
                <a:latin typeface="游ゴシック" panose="020B0400000000000000" pitchFamily="50" charset="-128"/>
                <a:ea typeface="游ゴシック" panose="020B0400000000000000" pitchFamily="50" charset="-128"/>
              </a:rPr>
              <a:t>GPU</a:t>
            </a:r>
            <a:r>
              <a:rPr lang="ja-JP" altLang="en-US" sz="900" dirty="0">
                <a:latin typeface="游ゴシック" panose="020B0400000000000000" pitchFamily="50" charset="-128"/>
                <a:ea typeface="游ゴシック" panose="020B0400000000000000" pitchFamily="50" charset="-128"/>
              </a:rPr>
              <a:t>メモリ！ 電力効率に優れたフォーム ファクター</a:t>
            </a:r>
          </a:p>
        </p:txBody>
      </p:sp>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1294</TotalTime>
  <Words>688</Words>
  <Application>Microsoft Office PowerPoint</Application>
  <PresentationFormat>ユーザー設定</PresentationFormat>
  <Paragraphs>61</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3ds</vt:lpstr>
      <vt:lpstr>A-OTF 新ゴ Pro M</vt:lpstr>
      <vt:lpstr>Yu Gothic UI</vt:lpstr>
      <vt:lpstr>ヒラギノ角ゴ8</vt:lpstr>
      <vt:lpstr>游ゴシック</vt:lpstr>
      <vt:lpstr>Arial</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圭祐 根尾</cp:lastModifiedBy>
  <cp:revision>19</cp:revision>
  <dcterms:created xsi:type="dcterms:W3CDTF">2025-02-18T01:46:40Z</dcterms:created>
  <dcterms:modified xsi:type="dcterms:W3CDTF">2026-09-05T06:36:11Z</dcterms:modified>
</cp:coreProperties>
</file>