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6279" autoAdjust="0"/>
  </p:normalViewPr>
  <p:slideViewPr>
    <p:cSldViewPr snapToGrid="0">
      <p:cViewPr>
        <p:scale>
          <a:sx n="100" d="100"/>
          <a:sy n="100" d="100"/>
        </p:scale>
        <p:origin x="2766" y="-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1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77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74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99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52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78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176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12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28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74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43E9B-7526-4C09-9BF3-C432B02C60B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75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8.jpg"/><Relationship Id="rId7" Type="http://schemas.openxmlformats.org/officeDocument/2006/relationships/image" Target="../media/image5.pn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B3A4456-0DE9-5F72-002A-BABA385854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557742" cy="425392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63CC6E2-00F3-430C-207D-B2F026339B35}"/>
              </a:ext>
            </a:extLst>
          </p:cNvPr>
          <p:cNvSpPr/>
          <p:nvPr/>
        </p:nvSpPr>
        <p:spPr>
          <a:xfrm>
            <a:off x="-1" y="2375034"/>
            <a:ext cx="7557742" cy="2104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E292D96-400D-3729-2B9E-1AB861691493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39" y="702613"/>
            <a:ext cx="2641601" cy="882600"/>
          </a:xfrm>
          <a:prstGeom prst="rect">
            <a:avLst/>
          </a:prstGeom>
          <a:noFill/>
        </p:spPr>
      </p:pic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D719B04D-82BC-F41B-07AC-5EBD7F9B113A}"/>
              </a:ext>
            </a:extLst>
          </p:cNvPr>
          <p:cNvSpPr/>
          <p:nvPr/>
        </p:nvSpPr>
        <p:spPr>
          <a:xfrm>
            <a:off x="-1" y="4509711"/>
            <a:ext cx="7559675" cy="3966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310112E-BD4F-BFF5-9936-22B712C833E6}"/>
              </a:ext>
            </a:extLst>
          </p:cNvPr>
          <p:cNvSpPr txBox="1"/>
          <p:nvPr/>
        </p:nvSpPr>
        <p:spPr>
          <a:xfrm>
            <a:off x="4919637" y="3150524"/>
            <a:ext cx="258780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ja-JP" altLang="en-US" sz="1000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解析の専門家はもちろん、初心者でも使いこなせる直感的なインターフェースと高い再現性のソフトウェア</a:t>
            </a:r>
            <a:endParaRPr lang="en-US" altLang="ja-JP" sz="1000" dirty="0">
              <a:solidFill>
                <a:sysClr val="windowText" lastClr="000000"/>
              </a:solidFill>
              <a:latin typeface="+mn-ea"/>
              <a:cs typeface="Segoe UI" panose="020B0502040204020203" pitchFamily="34" charset="0"/>
            </a:endParaRPr>
          </a:p>
        </p:txBody>
      </p:sp>
      <p:sp>
        <p:nvSpPr>
          <p:cNvPr id="1058" name="テキスト ボックス 1057">
            <a:extLst>
              <a:ext uri="{FF2B5EF4-FFF2-40B4-BE49-F238E27FC236}">
                <a16:creationId xmlns:a16="http://schemas.microsoft.com/office/drawing/2014/main" id="{0ECAC6A3-D23F-2857-0E6B-5E7F7A6ECDF1}"/>
              </a:ext>
            </a:extLst>
          </p:cNvPr>
          <p:cNvSpPr txBox="1"/>
          <p:nvPr/>
        </p:nvSpPr>
        <p:spPr>
          <a:xfrm>
            <a:off x="200600" y="4604531"/>
            <a:ext cx="31339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altLang="ja-JP" sz="1400" b="1" i="0" dirty="0">
                <a:effectLst/>
                <a:latin typeface="+mn-ea"/>
              </a:rPr>
              <a:t>Moldex3D</a:t>
            </a:r>
            <a:r>
              <a:rPr lang="ja-JP" altLang="en-US" sz="1400" b="1" i="0" dirty="0">
                <a:effectLst/>
                <a:latin typeface="+mn-ea"/>
              </a:rPr>
              <a:t>の機能</a:t>
            </a:r>
          </a:p>
        </p:txBody>
      </p:sp>
      <p:sp>
        <p:nvSpPr>
          <p:cNvPr id="1044" name="テキスト ボックス 1043">
            <a:extLst>
              <a:ext uri="{FF2B5EF4-FFF2-40B4-BE49-F238E27FC236}">
                <a16:creationId xmlns:a16="http://schemas.microsoft.com/office/drawing/2014/main" id="{95A5F399-EF7A-4717-C58D-802997A41674}"/>
              </a:ext>
            </a:extLst>
          </p:cNvPr>
          <p:cNvSpPr txBox="1"/>
          <p:nvPr/>
        </p:nvSpPr>
        <p:spPr>
          <a:xfrm>
            <a:off x="2764406" y="2480301"/>
            <a:ext cx="463627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ja-JP" altLang="en-US" b="1" dirty="0">
                <a:solidFill>
                  <a:srgbClr val="000000"/>
                </a:solidFill>
                <a:latin typeface="+mn-ea"/>
              </a:rPr>
              <a:t>高品質なプラスチック射出成型品を</a:t>
            </a:r>
            <a:endParaRPr lang="en-US" altLang="ja-JP" b="1" dirty="0">
              <a:solidFill>
                <a:srgbClr val="000000"/>
              </a:solidFill>
              <a:latin typeface="+mn-ea"/>
            </a:endParaRPr>
          </a:p>
          <a:p>
            <a:pPr algn="l">
              <a:buNone/>
            </a:pPr>
            <a:r>
              <a:rPr lang="ja-JP" altLang="en-US" b="1" dirty="0">
                <a:solidFill>
                  <a:srgbClr val="000000"/>
                </a:solidFill>
                <a:latin typeface="+mn-ea"/>
              </a:rPr>
              <a:t>　　　　　　生産する樹脂流動解析ソフト</a:t>
            </a:r>
            <a:endParaRPr lang="en-US" altLang="ja-JP" sz="1100" b="1" dirty="0">
              <a:solidFill>
                <a:sysClr val="windowText" lastClr="000000"/>
              </a:solidFill>
              <a:latin typeface="+mn-ea"/>
              <a:cs typeface="Segoe UI" panose="020B0502040204020203" pitchFamily="34" charset="0"/>
            </a:endParaRPr>
          </a:p>
        </p:txBody>
      </p:sp>
      <p:sp>
        <p:nvSpPr>
          <p:cNvPr id="1045" name="テキスト ボックス 1044">
            <a:extLst>
              <a:ext uri="{FF2B5EF4-FFF2-40B4-BE49-F238E27FC236}">
                <a16:creationId xmlns:a16="http://schemas.microsoft.com/office/drawing/2014/main" id="{D7C2829F-D17E-C3B0-9BD6-70FD75677861}"/>
              </a:ext>
            </a:extLst>
          </p:cNvPr>
          <p:cNvSpPr txBox="1"/>
          <p:nvPr/>
        </p:nvSpPr>
        <p:spPr>
          <a:xfrm>
            <a:off x="2724650" y="3750682"/>
            <a:ext cx="4646611" cy="707886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ja-JP" sz="800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Moldex3D</a:t>
            </a:r>
            <a:r>
              <a:rPr lang="ja-JP" altLang="en-US" sz="800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は、世界トップクラスのシェアを誇る</a:t>
            </a:r>
            <a:r>
              <a:rPr lang="en-US" altLang="ja-JP" sz="800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800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次元樹脂流動解析ソフトウェアです。　</a:t>
            </a:r>
            <a:endParaRPr lang="en-US" altLang="ja-JP" sz="800" dirty="0">
              <a:solidFill>
                <a:sysClr val="windowText" lastClr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l">
              <a:buNone/>
            </a:pPr>
            <a:r>
              <a:rPr lang="ja-JP" altLang="en-US" sz="800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部品、ランナー、冷却管の全てを含んだ金型全体を</a:t>
            </a:r>
            <a:r>
              <a:rPr lang="en-US" altLang="ja-JP" sz="800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800" dirty="0">
                <a:solidFill>
                  <a:sysClr val="windowText" lastClr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次元で解析し、高い精度で再現します。流動や冷却、変形などの樹脂流動解析専用のソルバーに加え、繊維配向や応力、粘弾性などの計算機能が充実しています。また、さまざまな特殊成形手法に対応しており、成形不良対策や成形条件の最適化を効率良く実現できます。　</a:t>
            </a:r>
            <a:endParaRPr lang="en-US" altLang="ja-JP" sz="800" dirty="0">
              <a:solidFill>
                <a:sysClr val="windowText" lastClr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1026" name="直線コネクタ 1025">
            <a:extLst>
              <a:ext uri="{FF2B5EF4-FFF2-40B4-BE49-F238E27FC236}">
                <a16:creationId xmlns:a16="http://schemas.microsoft.com/office/drawing/2014/main" id="{4ACEE559-84ED-A121-3513-2D4734A1643D}"/>
              </a:ext>
            </a:extLst>
          </p:cNvPr>
          <p:cNvCxnSpPr/>
          <p:nvPr/>
        </p:nvCxnSpPr>
        <p:spPr>
          <a:xfrm>
            <a:off x="272939" y="1575745"/>
            <a:ext cx="2641600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テキスト ボックス 1027">
            <a:extLst>
              <a:ext uri="{FF2B5EF4-FFF2-40B4-BE49-F238E27FC236}">
                <a16:creationId xmlns:a16="http://schemas.microsoft.com/office/drawing/2014/main" id="{C3C349BB-780F-E0FA-CF5A-CF68C73758A4}"/>
              </a:ext>
            </a:extLst>
          </p:cNvPr>
          <p:cNvSpPr txBox="1"/>
          <p:nvPr/>
        </p:nvSpPr>
        <p:spPr>
          <a:xfrm>
            <a:off x="450062" y="1643717"/>
            <a:ext cx="288447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ソフトウェアの快適な動作に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お勧めのワークステーション</a:t>
            </a:r>
            <a:endParaRPr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29" name="テキスト ボックス 1028">
            <a:extLst>
              <a:ext uri="{FF2B5EF4-FFF2-40B4-BE49-F238E27FC236}">
                <a16:creationId xmlns:a16="http://schemas.microsoft.com/office/drawing/2014/main" id="{BA1F3349-3BE6-9AA8-4411-8C8D9AA843C4}"/>
              </a:ext>
            </a:extLst>
          </p:cNvPr>
          <p:cNvSpPr txBox="1"/>
          <p:nvPr/>
        </p:nvSpPr>
        <p:spPr>
          <a:xfrm>
            <a:off x="139790" y="1674495"/>
            <a:ext cx="26629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Yu Gothic UI" panose="020B0500000000000000" pitchFamily="50" charset="-128"/>
                <a:ea typeface="Yu Gothic UI" panose="020B0500000000000000" pitchFamily="50" charset="-128"/>
                <a:cs typeface="Segoe UI" panose="020B0502040204020203" pitchFamily="34" charset="0"/>
              </a:rPr>
              <a:t>×</a:t>
            </a:r>
            <a:endParaRPr lang="en-US" altLang="ja-JP" sz="2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Yu Gothic UI" panose="020B0500000000000000" pitchFamily="50" charset="-128"/>
              <a:ea typeface="Yu Gothic UI" panose="020B05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120" name="テキスト ボックス 1119">
            <a:extLst>
              <a:ext uri="{FF2B5EF4-FFF2-40B4-BE49-F238E27FC236}">
                <a16:creationId xmlns:a16="http://schemas.microsoft.com/office/drawing/2014/main" id="{3C0D1B5C-EBF7-697A-AF2F-46CA4369EF13}"/>
              </a:ext>
            </a:extLst>
          </p:cNvPr>
          <p:cNvSpPr txBox="1"/>
          <p:nvPr/>
        </p:nvSpPr>
        <p:spPr>
          <a:xfrm>
            <a:off x="2341769" y="8586757"/>
            <a:ext cx="50399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Moldex3D</a:t>
            </a:r>
            <a:r>
              <a:rPr kumimoji="1"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開発元の </a:t>
            </a:r>
            <a:r>
              <a:rPr kumimoji="1" lang="en-US" altLang="ja-JP" sz="800" dirty="0" err="1">
                <a:latin typeface="游ゴシック" panose="020B0400000000000000" pitchFamily="50" charset="-128"/>
                <a:ea typeface="游ゴシック" panose="020B0400000000000000" pitchFamily="50" charset="-128"/>
              </a:rPr>
              <a:t>CoreTech</a:t>
            </a:r>
            <a:r>
              <a:rPr kumimoji="1"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System Co., Ltd. (Moldex3D) </a:t>
            </a:r>
            <a:r>
              <a:rPr kumimoji="1"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は</a:t>
            </a:r>
            <a:r>
              <a:rPr kumimoji="1"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1995</a:t>
            </a:r>
            <a:r>
              <a:rPr kumimoji="1"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年に台湾で創立。以降、プラスチック射出成形産業界をリードし、優れた</a:t>
            </a:r>
            <a:r>
              <a:rPr kumimoji="1"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CAE</a:t>
            </a:r>
            <a:r>
              <a:rPr kumimoji="1"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ソリューションの提供を続けています。</a:t>
            </a:r>
            <a:endParaRPr kumimoji="1"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kumimoji="1"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Moldex3D</a:t>
            </a:r>
            <a:r>
              <a:rPr kumimoji="1"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は、設計現場で求められる樹脂流動解析のあらゆるニーズに対応できるよう流動や保圧、冷却、変形（ソリ）などの基本解析機能に加え、多様なオプション機能を備えています。</a:t>
            </a:r>
          </a:p>
          <a:p>
            <a:r>
              <a:rPr kumimoji="1"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特に、高度な</a:t>
            </a:r>
            <a:r>
              <a:rPr kumimoji="1"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3D</a:t>
            </a:r>
            <a:r>
              <a:rPr kumimoji="1"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メッシュ技術をベースに繊維配向や粘弾性などの解析ソルバー、</a:t>
            </a:r>
            <a:r>
              <a:rPr kumimoji="1"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FEA</a:t>
            </a:r>
            <a:r>
              <a:rPr kumimoji="1"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（構造解析（有限要素法））とのインターフェイス、ホットランナーなどの成形プロセスのシミュレーションツール、圧縮成形や</a:t>
            </a:r>
            <a:r>
              <a:rPr kumimoji="1"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Foam Injection Molding</a:t>
            </a:r>
            <a:r>
              <a:rPr kumimoji="1"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（微細発泡樹脂射出成形）などの特殊成形手法に対応したモジュールが特長</a:t>
            </a:r>
          </a:p>
        </p:txBody>
      </p:sp>
      <p:sp>
        <p:nvSpPr>
          <p:cNvPr id="1122" name="テキスト ボックス 1121">
            <a:extLst>
              <a:ext uri="{FF2B5EF4-FFF2-40B4-BE49-F238E27FC236}">
                <a16:creationId xmlns:a16="http://schemas.microsoft.com/office/drawing/2014/main" id="{AEEB2D56-CC05-9ED7-C6FE-E7F3B74A4242}"/>
              </a:ext>
            </a:extLst>
          </p:cNvPr>
          <p:cNvSpPr txBox="1"/>
          <p:nvPr/>
        </p:nvSpPr>
        <p:spPr>
          <a:xfrm>
            <a:off x="3821656" y="4724881"/>
            <a:ext cx="35712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rgbClr val="002060"/>
                </a:solidFill>
                <a:latin typeface="+mn-ea"/>
              </a:rPr>
              <a:t>樹脂製品の設計から射出成形工程の最適化、特殊成形に至るまでさまざまな場面で活用できる</a:t>
            </a:r>
            <a:r>
              <a:rPr kumimoji="1" lang="en-US" altLang="ja-JP" sz="1100" b="1" dirty="0">
                <a:solidFill>
                  <a:srgbClr val="002060"/>
                </a:solidFill>
                <a:latin typeface="+mn-ea"/>
              </a:rPr>
              <a:t>Moldex3D</a:t>
            </a:r>
            <a:endParaRPr kumimoji="1" lang="ja-JP" altLang="en-US" sz="11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1125" name="テキスト ボックス 1124">
            <a:extLst>
              <a:ext uri="{FF2B5EF4-FFF2-40B4-BE49-F238E27FC236}">
                <a16:creationId xmlns:a16="http://schemas.microsoft.com/office/drawing/2014/main" id="{F94434D5-B623-3579-502C-C4C407BDA7EA}"/>
              </a:ext>
            </a:extLst>
          </p:cNvPr>
          <p:cNvSpPr txBox="1"/>
          <p:nvPr/>
        </p:nvSpPr>
        <p:spPr>
          <a:xfrm>
            <a:off x="200600" y="4909547"/>
            <a:ext cx="3683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/>
              <a:t>設計現場で求められる樹脂流動解析のあらゆるニーズに対応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F4DE34E-4CEE-040A-3A37-6EC137C80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48" y="678354"/>
            <a:ext cx="2641601" cy="882600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7805502-3874-CD03-BEAD-F9E1F720F0A2}"/>
              </a:ext>
            </a:extLst>
          </p:cNvPr>
          <p:cNvGrpSpPr/>
          <p:nvPr/>
        </p:nvGrpSpPr>
        <p:grpSpPr>
          <a:xfrm>
            <a:off x="447921" y="2598850"/>
            <a:ext cx="2103520" cy="1811450"/>
            <a:chOff x="8036818" y="4843712"/>
            <a:chExt cx="3982903" cy="3689489"/>
          </a:xfrm>
        </p:grpSpPr>
        <p:pic>
          <p:nvPicPr>
            <p:cNvPr id="1068" name="図 1067">
              <a:extLst>
                <a:ext uri="{FF2B5EF4-FFF2-40B4-BE49-F238E27FC236}">
                  <a16:creationId xmlns:a16="http://schemas.microsoft.com/office/drawing/2014/main" id="{0D4F08EC-7A4F-851F-B755-0E80A8A07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6818" y="4843712"/>
              <a:ext cx="3982903" cy="3689489"/>
            </a:xfrm>
            <a:prstGeom prst="rect">
              <a:avLst/>
            </a:prstGeom>
          </p:spPr>
        </p:pic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3AC0F1C-AF89-2230-1A6C-2B75143E313F}"/>
                </a:ext>
              </a:extLst>
            </p:cNvPr>
            <p:cNvSpPr/>
            <p:nvPr/>
          </p:nvSpPr>
          <p:spPr>
            <a:xfrm>
              <a:off x="8087024" y="4903354"/>
              <a:ext cx="3843131" cy="2910756"/>
            </a:xfrm>
            <a:custGeom>
              <a:avLst/>
              <a:gdLst>
                <a:gd name="connsiteX0" fmla="*/ 0 w 3233530"/>
                <a:gd name="connsiteY0" fmla="*/ 0 h 1704809"/>
                <a:gd name="connsiteX1" fmla="*/ 3233530 w 3233530"/>
                <a:gd name="connsiteY1" fmla="*/ 0 h 1704809"/>
                <a:gd name="connsiteX2" fmla="*/ 3233530 w 3233530"/>
                <a:gd name="connsiteY2" fmla="*/ 1704809 h 1704809"/>
                <a:gd name="connsiteX3" fmla="*/ 0 w 3233530"/>
                <a:gd name="connsiteY3" fmla="*/ 1704809 h 1704809"/>
                <a:gd name="connsiteX4" fmla="*/ 0 w 3233530"/>
                <a:gd name="connsiteY4" fmla="*/ 0 h 1704809"/>
                <a:gd name="connsiteX0" fmla="*/ 0 w 3352800"/>
                <a:gd name="connsiteY0" fmla="*/ 1205947 h 2910756"/>
                <a:gd name="connsiteX1" fmla="*/ 3352800 w 3352800"/>
                <a:gd name="connsiteY1" fmla="*/ 0 h 2910756"/>
                <a:gd name="connsiteX2" fmla="*/ 3233530 w 3352800"/>
                <a:gd name="connsiteY2" fmla="*/ 2910756 h 2910756"/>
                <a:gd name="connsiteX3" fmla="*/ 0 w 3352800"/>
                <a:gd name="connsiteY3" fmla="*/ 2910756 h 2910756"/>
                <a:gd name="connsiteX4" fmla="*/ 0 w 3352800"/>
                <a:gd name="connsiteY4" fmla="*/ 1205947 h 2910756"/>
                <a:gd name="connsiteX0" fmla="*/ 0 w 3525078"/>
                <a:gd name="connsiteY0" fmla="*/ 874643 h 2910756"/>
                <a:gd name="connsiteX1" fmla="*/ 3525078 w 3525078"/>
                <a:gd name="connsiteY1" fmla="*/ 0 h 2910756"/>
                <a:gd name="connsiteX2" fmla="*/ 3405808 w 3525078"/>
                <a:gd name="connsiteY2" fmla="*/ 2910756 h 2910756"/>
                <a:gd name="connsiteX3" fmla="*/ 172278 w 3525078"/>
                <a:gd name="connsiteY3" fmla="*/ 2910756 h 2910756"/>
                <a:gd name="connsiteX4" fmla="*/ 0 w 3525078"/>
                <a:gd name="connsiteY4" fmla="*/ 874643 h 2910756"/>
                <a:gd name="connsiteX0" fmla="*/ 331305 w 3856383"/>
                <a:gd name="connsiteY0" fmla="*/ 874643 h 2910756"/>
                <a:gd name="connsiteX1" fmla="*/ 3856383 w 3856383"/>
                <a:gd name="connsiteY1" fmla="*/ 0 h 2910756"/>
                <a:gd name="connsiteX2" fmla="*/ 3737113 w 3856383"/>
                <a:gd name="connsiteY2" fmla="*/ 2910756 h 2910756"/>
                <a:gd name="connsiteX3" fmla="*/ 0 w 3856383"/>
                <a:gd name="connsiteY3" fmla="*/ 2831243 h 2910756"/>
                <a:gd name="connsiteX4" fmla="*/ 331305 w 3856383"/>
                <a:gd name="connsiteY4" fmla="*/ 874643 h 2910756"/>
                <a:gd name="connsiteX0" fmla="*/ 318053 w 3843131"/>
                <a:gd name="connsiteY0" fmla="*/ 874643 h 2910756"/>
                <a:gd name="connsiteX1" fmla="*/ 3843131 w 3843131"/>
                <a:gd name="connsiteY1" fmla="*/ 0 h 2910756"/>
                <a:gd name="connsiteX2" fmla="*/ 3723861 w 3843131"/>
                <a:gd name="connsiteY2" fmla="*/ 2910756 h 2910756"/>
                <a:gd name="connsiteX3" fmla="*/ 0 w 3843131"/>
                <a:gd name="connsiteY3" fmla="*/ 2871000 h 2910756"/>
                <a:gd name="connsiteX4" fmla="*/ 318053 w 3843131"/>
                <a:gd name="connsiteY4" fmla="*/ 874643 h 291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3131" h="2910756">
                  <a:moveTo>
                    <a:pt x="318053" y="874643"/>
                  </a:moveTo>
                  <a:lnTo>
                    <a:pt x="3843131" y="0"/>
                  </a:lnTo>
                  <a:lnTo>
                    <a:pt x="3723861" y="2910756"/>
                  </a:lnTo>
                  <a:lnTo>
                    <a:pt x="0" y="2871000"/>
                  </a:lnTo>
                  <a:lnTo>
                    <a:pt x="318053" y="87464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0B6CE9D-485B-95B1-DFB9-69D8A70075CF}"/>
              </a:ext>
            </a:extLst>
          </p:cNvPr>
          <p:cNvGrpSpPr>
            <a:grpSpLocks noChangeAspect="1"/>
          </p:cNvGrpSpPr>
          <p:nvPr/>
        </p:nvGrpSpPr>
        <p:grpSpPr>
          <a:xfrm>
            <a:off x="5563274" y="360321"/>
            <a:ext cx="1832485" cy="1832485"/>
            <a:chOff x="5645951" y="379686"/>
            <a:chExt cx="4124980" cy="4124980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FF1DF2F-6A09-08F1-2F71-3A1F186B8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5951" y="379686"/>
              <a:ext cx="4124980" cy="412498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95C60C2D-A974-A17F-D1F7-A3FC31EF94FF}"/>
                </a:ext>
              </a:extLst>
            </p:cNvPr>
            <p:cNvSpPr/>
            <p:nvPr/>
          </p:nvSpPr>
          <p:spPr>
            <a:xfrm>
              <a:off x="6386162" y="573647"/>
              <a:ext cx="1031021" cy="2394840"/>
            </a:xfrm>
            <a:custGeom>
              <a:avLst/>
              <a:gdLst>
                <a:gd name="connsiteX0" fmla="*/ 0 w 1070779"/>
                <a:gd name="connsiteY0" fmla="*/ 0 h 1458574"/>
                <a:gd name="connsiteX1" fmla="*/ 1070779 w 1070779"/>
                <a:gd name="connsiteY1" fmla="*/ 0 h 1458574"/>
                <a:gd name="connsiteX2" fmla="*/ 1070779 w 1070779"/>
                <a:gd name="connsiteY2" fmla="*/ 1458574 h 1458574"/>
                <a:gd name="connsiteX3" fmla="*/ 0 w 1070779"/>
                <a:gd name="connsiteY3" fmla="*/ 1458574 h 1458574"/>
                <a:gd name="connsiteX4" fmla="*/ 0 w 1070779"/>
                <a:gd name="connsiteY4" fmla="*/ 0 h 1458574"/>
                <a:gd name="connsiteX0" fmla="*/ 0 w 1070779"/>
                <a:gd name="connsiteY0" fmla="*/ 874643 h 2333217"/>
                <a:gd name="connsiteX1" fmla="*/ 1031022 w 1070779"/>
                <a:gd name="connsiteY1" fmla="*/ 0 h 2333217"/>
                <a:gd name="connsiteX2" fmla="*/ 1070779 w 1070779"/>
                <a:gd name="connsiteY2" fmla="*/ 2333217 h 2333217"/>
                <a:gd name="connsiteX3" fmla="*/ 0 w 1070779"/>
                <a:gd name="connsiteY3" fmla="*/ 2333217 h 2333217"/>
                <a:gd name="connsiteX4" fmla="*/ 0 w 1070779"/>
                <a:gd name="connsiteY4" fmla="*/ 874643 h 2333217"/>
                <a:gd name="connsiteX0" fmla="*/ 0 w 1084031"/>
                <a:gd name="connsiteY0" fmla="*/ 543339 h 2333217"/>
                <a:gd name="connsiteX1" fmla="*/ 1044274 w 1084031"/>
                <a:gd name="connsiteY1" fmla="*/ 0 h 2333217"/>
                <a:gd name="connsiteX2" fmla="*/ 1084031 w 1084031"/>
                <a:gd name="connsiteY2" fmla="*/ 2333217 h 2333217"/>
                <a:gd name="connsiteX3" fmla="*/ 13252 w 1084031"/>
                <a:gd name="connsiteY3" fmla="*/ 2333217 h 2333217"/>
                <a:gd name="connsiteX4" fmla="*/ 0 w 1084031"/>
                <a:gd name="connsiteY4" fmla="*/ 543339 h 2333217"/>
                <a:gd name="connsiteX0" fmla="*/ 0 w 1044274"/>
                <a:gd name="connsiteY0" fmla="*/ 543339 h 2333217"/>
                <a:gd name="connsiteX1" fmla="*/ 1044274 w 1044274"/>
                <a:gd name="connsiteY1" fmla="*/ 0 h 2333217"/>
                <a:gd name="connsiteX2" fmla="*/ 1031022 w 1044274"/>
                <a:gd name="connsiteY2" fmla="*/ 2319965 h 2333217"/>
                <a:gd name="connsiteX3" fmla="*/ 13252 w 1044274"/>
                <a:gd name="connsiteY3" fmla="*/ 2333217 h 2333217"/>
                <a:gd name="connsiteX4" fmla="*/ 0 w 1044274"/>
                <a:gd name="connsiteY4" fmla="*/ 543339 h 2333217"/>
                <a:gd name="connsiteX0" fmla="*/ 0 w 1044274"/>
                <a:gd name="connsiteY0" fmla="*/ 543339 h 2333217"/>
                <a:gd name="connsiteX1" fmla="*/ 1044274 w 1044274"/>
                <a:gd name="connsiteY1" fmla="*/ 0 h 2333217"/>
                <a:gd name="connsiteX2" fmla="*/ 1004518 w 1044274"/>
                <a:gd name="connsiteY2" fmla="*/ 2333217 h 2333217"/>
                <a:gd name="connsiteX3" fmla="*/ 13252 w 1044274"/>
                <a:gd name="connsiteY3" fmla="*/ 2333217 h 2333217"/>
                <a:gd name="connsiteX4" fmla="*/ 0 w 1044274"/>
                <a:gd name="connsiteY4" fmla="*/ 543339 h 2333217"/>
                <a:gd name="connsiteX0" fmla="*/ 0 w 1031021"/>
                <a:gd name="connsiteY0" fmla="*/ 543339 h 2333217"/>
                <a:gd name="connsiteX1" fmla="*/ 1031021 w 1031021"/>
                <a:gd name="connsiteY1" fmla="*/ 0 h 2333217"/>
                <a:gd name="connsiteX2" fmla="*/ 1004518 w 1031021"/>
                <a:gd name="connsiteY2" fmla="*/ 2333217 h 2333217"/>
                <a:gd name="connsiteX3" fmla="*/ 13252 w 1031021"/>
                <a:gd name="connsiteY3" fmla="*/ 2333217 h 2333217"/>
                <a:gd name="connsiteX4" fmla="*/ 0 w 1031021"/>
                <a:gd name="connsiteY4" fmla="*/ 543339 h 233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021" h="2333217">
                  <a:moveTo>
                    <a:pt x="0" y="543339"/>
                  </a:moveTo>
                  <a:lnTo>
                    <a:pt x="1031021" y="0"/>
                  </a:lnTo>
                  <a:cubicBezTo>
                    <a:pt x="1026604" y="773322"/>
                    <a:pt x="1008935" y="1559895"/>
                    <a:pt x="1004518" y="2333217"/>
                  </a:cubicBezTo>
                  <a:lnTo>
                    <a:pt x="13252" y="2333217"/>
                  </a:lnTo>
                  <a:cubicBezTo>
                    <a:pt x="8835" y="1736591"/>
                    <a:pt x="4417" y="1139965"/>
                    <a:pt x="0" y="54333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378154D9-FA76-5B9F-B0D6-E04AEA68B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50" y="3059475"/>
            <a:ext cx="2118686" cy="707886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C5CDAF13-C4F5-5BC5-9B9C-BAB9BC55A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8" y="2654187"/>
            <a:ext cx="1129308" cy="6444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2EA629E-E207-2E41-106F-B24981A2E0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28" y="3021614"/>
            <a:ext cx="1785755" cy="116669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E0CE1342-A50C-4F4F-5FE6-46B62A3E5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31" y="8739860"/>
            <a:ext cx="1939150" cy="647900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59806C09-9267-1D6F-CF37-279E12F9D0B0}"/>
              </a:ext>
            </a:extLst>
          </p:cNvPr>
          <p:cNvGrpSpPr/>
          <p:nvPr/>
        </p:nvGrpSpPr>
        <p:grpSpPr>
          <a:xfrm>
            <a:off x="152449" y="5304667"/>
            <a:ext cx="7199818" cy="2957912"/>
            <a:chOff x="152449" y="5317919"/>
            <a:chExt cx="7199818" cy="2957912"/>
          </a:xfrm>
        </p:grpSpPr>
        <p:sp>
          <p:nvSpPr>
            <p:cNvPr id="1109" name="テキスト ボックス 1108">
              <a:extLst>
                <a:ext uri="{FF2B5EF4-FFF2-40B4-BE49-F238E27FC236}">
                  <a16:creationId xmlns:a16="http://schemas.microsoft.com/office/drawing/2014/main" id="{1A7ADC0A-AE24-774C-76E1-F4B276E9C108}"/>
                </a:ext>
              </a:extLst>
            </p:cNvPr>
            <p:cNvSpPr txBox="1"/>
            <p:nvPr/>
          </p:nvSpPr>
          <p:spPr>
            <a:xfrm>
              <a:off x="2081729" y="5317919"/>
              <a:ext cx="16901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latin typeface="+mn-ea"/>
                </a:rPr>
                <a:t>金型冷却解析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121" name="テキスト ボックス 1120">
              <a:extLst>
                <a:ext uri="{FF2B5EF4-FFF2-40B4-BE49-F238E27FC236}">
                  <a16:creationId xmlns:a16="http://schemas.microsoft.com/office/drawing/2014/main" id="{A252F9F5-808F-E9A0-53E2-2150C555AC0B}"/>
                </a:ext>
              </a:extLst>
            </p:cNvPr>
            <p:cNvSpPr txBox="1"/>
            <p:nvPr/>
          </p:nvSpPr>
          <p:spPr>
            <a:xfrm>
              <a:off x="216801" y="5317919"/>
              <a:ext cx="16901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+mn-ea"/>
                </a:rPr>
                <a:t>ウェルドラインの予測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123" name="テキスト ボックス 1122">
              <a:extLst>
                <a:ext uri="{FF2B5EF4-FFF2-40B4-BE49-F238E27FC236}">
                  <a16:creationId xmlns:a16="http://schemas.microsoft.com/office/drawing/2014/main" id="{5621AAC8-3245-20EE-AD5F-FE359E011083}"/>
                </a:ext>
              </a:extLst>
            </p:cNvPr>
            <p:cNvSpPr txBox="1"/>
            <p:nvPr/>
          </p:nvSpPr>
          <p:spPr>
            <a:xfrm>
              <a:off x="3809421" y="5317919"/>
              <a:ext cx="16901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変形解析</a:t>
              </a:r>
              <a:endParaRPr kumimoji="1"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124" name="テキスト ボックス 1123">
              <a:extLst>
                <a:ext uri="{FF2B5EF4-FFF2-40B4-BE49-F238E27FC236}">
                  <a16:creationId xmlns:a16="http://schemas.microsoft.com/office/drawing/2014/main" id="{9A722B19-5D09-46FD-91C4-B7CEE7C7A235}"/>
                </a:ext>
              </a:extLst>
            </p:cNvPr>
            <p:cNvSpPr txBox="1"/>
            <p:nvPr/>
          </p:nvSpPr>
          <p:spPr>
            <a:xfrm>
              <a:off x="5662163" y="5317919"/>
              <a:ext cx="16901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900" dirty="0">
                  <a:latin typeface="+mn-ea"/>
                </a:rPr>
                <a:t>微細構造成形解析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130" name="テキスト ボックス 1129">
              <a:extLst>
                <a:ext uri="{FF2B5EF4-FFF2-40B4-BE49-F238E27FC236}">
                  <a16:creationId xmlns:a16="http://schemas.microsoft.com/office/drawing/2014/main" id="{2B89E98C-0073-259C-F71D-92EBE3891716}"/>
                </a:ext>
              </a:extLst>
            </p:cNvPr>
            <p:cNvSpPr txBox="1"/>
            <p:nvPr/>
          </p:nvSpPr>
          <p:spPr>
            <a:xfrm>
              <a:off x="227104" y="6724220"/>
              <a:ext cx="253086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b="1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特殊成型機能</a:t>
              </a:r>
            </a:p>
          </p:txBody>
        </p:sp>
        <p:sp>
          <p:nvSpPr>
            <p:cNvPr id="1132" name="テキスト ボックス 1131">
              <a:extLst>
                <a:ext uri="{FF2B5EF4-FFF2-40B4-BE49-F238E27FC236}">
                  <a16:creationId xmlns:a16="http://schemas.microsoft.com/office/drawing/2014/main" id="{6B218DFE-BC79-0CC3-E5F8-419A8287B221}"/>
                </a:ext>
              </a:extLst>
            </p:cNvPr>
            <p:cNvSpPr txBox="1"/>
            <p:nvPr/>
          </p:nvSpPr>
          <p:spPr>
            <a:xfrm>
              <a:off x="216801" y="6966869"/>
              <a:ext cx="1656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微細発泡樹脂射出成形</a:t>
              </a:r>
              <a:endParaRPr kumimoji="1"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138" name="テキスト ボックス 1137">
              <a:extLst>
                <a:ext uri="{FF2B5EF4-FFF2-40B4-BE49-F238E27FC236}">
                  <a16:creationId xmlns:a16="http://schemas.microsoft.com/office/drawing/2014/main" id="{B6ED8538-6457-FBC3-9E46-3EB59E4D90C3}"/>
                </a:ext>
              </a:extLst>
            </p:cNvPr>
            <p:cNvSpPr txBox="1"/>
            <p:nvPr/>
          </p:nvSpPr>
          <p:spPr>
            <a:xfrm>
              <a:off x="3809421" y="6966869"/>
              <a:ext cx="16901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圧縮成形</a:t>
              </a:r>
            </a:p>
          </p:txBody>
        </p:sp>
        <p:sp>
          <p:nvSpPr>
            <p:cNvPr id="1139" name="テキスト ボックス 1138">
              <a:extLst>
                <a:ext uri="{FF2B5EF4-FFF2-40B4-BE49-F238E27FC236}">
                  <a16:creationId xmlns:a16="http://schemas.microsoft.com/office/drawing/2014/main" id="{E064E934-C0C7-8328-85DA-FB13303150C1}"/>
                </a:ext>
              </a:extLst>
            </p:cNvPr>
            <p:cNvSpPr txBox="1"/>
            <p:nvPr/>
          </p:nvSpPr>
          <p:spPr>
            <a:xfrm>
              <a:off x="5662163" y="6966869"/>
              <a:ext cx="16901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粉末成型解析</a:t>
              </a: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F503BA4B-0D25-046F-1B26-834199F4E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49" y="5589116"/>
              <a:ext cx="1740000" cy="1044000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6330164A-C185-935A-5B81-9B8F4339D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5994" y="5589116"/>
              <a:ext cx="1740000" cy="1044000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A0F05138-EA17-6D32-5CA8-64A67F5F1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539" y="5589116"/>
              <a:ext cx="1740000" cy="1044000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876CB5DB-0BC8-DF27-36C5-4DBA0A669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3083" y="5589116"/>
              <a:ext cx="1740000" cy="1044000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8BDF11D1-96D9-E956-E475-C784717AE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49" y="7231831"/>
              <a:ext cx="1740001" cy="1044000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A2BCA302-23DF-5CCE-217C-CD3F265D1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5994" y="7231831"/>
              <a:ext cx="1740000" cy="1044000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9611C8F2-C798-70C7-E271-63669E2FE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539" y="7231831"/>
              <a:ext cx="1740000" cy="1044000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A487FE71-09D1-649A-781A-4C5990189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3083" y="7231831"/>
              <a:ext cx="1740000" cy="1044000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4D81DD2-81C2-2252-D56A-B51DCB7F5DE6}"/>
                </a:ext>
              </a:extLst>
            </p:cNvPr>
            <p:cNvSpPr txBox="1"/>
            <p:nvPr/>
          </p:nvSpPr>
          <p:spPr>
            <a:xfrm>
              <a:off x="2081729" y="6966869"/>
              <a:ext cx="1656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アニーリング（熱処理）</a:t>
              </a:r>
            </a:p>
          </p:txBody>
        </p:sp>
      </p:grp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75F6C4BA-7F63-99A1-FAC3-B2285D6CEE87}"/>
              </a:ext>
            </a:extLst>
          </p:cNvPr>
          <p:cNvSpPr/>
          <p:nvPr/>
        </p:nvSpPr>
        <p:spPr>
          <a:xfrm>
            <a:off x="0" y="10403813"/>
            <a:ext cx="7559675" cy="28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2000">
                <a:schemeClr val="accent1">
                  <a:lumMod val="45000"/>
                  <a:lumOff val="55000"/>
                </a:schemeClr>
              </a:gs>
              <a:gs pos="5400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0A1B57D-3CE1-1AB2-F8CF-059FE548740B}"/>
              </a:ext>
            </a:extLst>
          </p:cNvPr>
          <p:cNvGrpSpPr/>
          <p:nvPr/>
        </p:nvGrpSpPr>
        <p:grpSpPr>
          <a:xfrm>
            <a:off x="383419" y="9570026"/>
            <a:ext cx="6929750" cy="767636"/>
            <a:chOff x="515626" y="9840102"/>
            <a:chExt cx="6929750" cy="767636"/>
          </a:xfrm>
        </p:grpSpPr>
        <p:pic>
          <p:nvPicPr>
            <p:cNvPr id="4" name="図 1451">
              <a:extLst>
                <a:ext uri="{FF2B5EF4-FFF2-40B4-BE49-F238E27FC236}">
                  <a16:creationId xmlns:a16="http://schemas.microsoft.com/office/drawing/2014/main" id="{ED35B1A7-367F-46B0-5185-2C179E635C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362" y="10099964"/>
              <a:ext cx="689386" cy="20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Freeform 51">
              <a:extLst>
                <a:ext uri="{FF2B5EF4-FFF2-40B4-BE49-F238E27FC236}">
                  <a16:creationId xmlns:a16="http://schemas.microsoft.com/office/drawing/2014/main" id="{F575F2C4-6219-24CC-24BD-297E595B5D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10927" y="9840102"/>
              <a:ext cx="432000" cy="432000"/>
            </a:xfrm>
            <a:custGeom>
              <a:avLst/>
              <a:gdLst/>
              <a:ahLst/>
              <a:cxnLst/>
              <a:rect l="l" t="t" r="r" b="b"/>
              <a:pathLst>
                <a:path w="519213" h="519213">
                  <a:moveTo>
                    <a:pt x="0" y="0"/>
                  </a:moveTo>
                  <a:lnTo>
                    <a:pt x="519213" y="0"/>
                  </a:lnTo>
                  <a:lnTo>
                    <a:pt x="519213" y="519212"/>
                  </a:lnTo>
                  <a:lnTo>
                    <a:pt x="0" y="519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E9FF08B-DCD0-D91D-1C94-09E3E49A7962}"/>
                </a:ext>
              </a:extLst>
            </p:cNvPr>
            <p:cNvSpPr txBox="1"/>
            <p:nvPr/>
          </p:nvSpPr>
          <p:spPr>
            <a:xfrm>
              <a:off x="1379803" y="10073724"/>
              <a:ext cx="50209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アプライド株式会社  広域システム営業部　  </a:t>
              </a:r>
              <a:r>
                <a:rPr kumimoji="1" lang="en-US" altLang="ja-JP" sz="9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mail : hpc-pro@applied-net.co.jp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07E9BBB-7BD6-D4CB-8CEB-D83FC730D66A}"/>
                </a:ext>
              </a:extLst>
            </p:cNvPr>
            <p:cNvSpPr txBox="1"/>
            <p:nvPr/>
          </p:nvSpPr>
          <p:spPr>
            <a:xfrm>
              <a:off x="515626" y="10299961"/>
              <a:ext cx="3681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■関東営業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部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東京都千代田区神田須田町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1-2-7 8F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03-5280-9255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東海営業部  名古屋市西区上名古屋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3-25-28 5F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052-325-2782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7C75125-C6BE-5AAA-4A0B-3396813D3933}"/>
                </a:ext>
              </a:extLst>
            </p:cNvPr>
            <p:cNvSpPr txBox="1"/>
            <p:nvPr/>
          </p:nvSpPr>
          <p:spPr>
            <a:xfrm>
              <a:off x="4033276" y="10299961"/>
              <a:ext cx="3412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■関西営業部   大阪市淀川区西中島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2-14-6 5F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06-6838-4123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九州営業部   福岡市博多区上牟田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1-6-23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092-481-7812</a:t>
              </a:r>
            </a:p>
          </p:txBody>
        </p:sp>
      </p:grp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2C482FA0-5E51-C176-97AF-F0B8D8503CE8}"/>
              </a:ext>
            </a:extLst>
          </p:cNvPr>
          <p:cNvCxnSpPr>
            <a:cxnSpLocks/>
          </p:cNvCxnSpPr>
          <p:nvPr/>
        </p:nvCxnSpPr>
        <p:spPr>
          <a:xfrm>
            <a:off x="383245" y="9640392"/>
            <a:ext cx="61477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>
            <a:extLst>
              <a:ext uri="{FF2B5EF4-FFF2-40B4-BE49-F238E27FC236}">
                <a16:creationId xmlns:a16="http://schemas.microsoft.com/office/drawing/2014/main" id="{F1A4C612-9028-06F9-A449-1E35E8F8C4B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2" y="259965"/>
            <a:ext cx="1795682" cy="34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6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6B094-1191-C400-E061-FE71C7AD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4BCED77-426C-38F5-CE68-469B5A1C6C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" y="-5841"/>
            <a:ext cx="7557742" cy="4253929"/>
          </a:xfrm>
          <a:prstGeom prst="rect">
            <a:avLst/>
          </a:prstGeom>
        </p:spPr>
      </p:pic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F5CBD780-4E66-ACE4-9276-6719F43E18D1}"/>
              </a:ext>
            </a:extLst>
          </p:cNvPr>
          <p:cNvCxnSpPr/>
          <p:nvPr/>
        </p:nvCxnSpPr>
        <p:spPr>
          <a:xfrm>
            <a:off x="442183" y="9436856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6089F2EC-689C-8189-A9ED-FBAD4AD8A350}"/>
              </a:ext>
            </a:extLst>
          </p:cNvPr>
          <p:cNvCxnSpPr/>
          <p:nvPr/>
        </p:nvCxnSpPr>
        <p:spPr>
          <a:xfrm>
            <a:off x="442183" y="8610651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125260D-9453-59A2-8626-D4C802BBD046}"/>
              </a:ext>
            </a:extLst>
          </p:cNvPr>
          <p:cNvSpPr txBox="1"/>
          <p:nvPr/>
        </p:nvSpPr>
        <p:spPr>
          <a:xfrm>
            <a:off x="437906" y="5893758"/>
            <a:ext cx="6591544" cy="2169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kumimoji="1" lang="en-US" altLang="ja-JP" sz="7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Moldex3D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推奨モデル スペック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Pro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64bit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intel Core Ultra 9 285K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24C(P8+E16) 24T/P3.7-5.5GHz/L2:40MB/L3:36MB </a:t>
            </a:r>
            <a:endParaRPr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ファン：簡易水冷式クーラー（水冷一体型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/360mm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ラジエター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/120mmFAN×3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(32GB×4)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-5600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PC5-44800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ストレージ：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 1TB (M.2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   +  HDD 4TB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7200rpm/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高耐久仕様）</a:t>
            </a:r>
            <a:endParaRPr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RTX PRO 4000 Blackwell  24GB-GDDR7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1000W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80PLUS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GOLD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kumimoji="1" lang="en-US" altLang="ja-JP" sz="800" b="1" dirty="0">
              <a:solidFill>
                <a:srgbClr val="1C1C1C"/>
              </a:solidFill>
              <a:latin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212B02F-C776-F385-8FF7-AAEB106B6141}"/>
              </a:ext>
            </a:extLst>
          </p:cNvPr>
          <p:cNvSpPr txBox="1"/>
          <p:nvPr/>
        </p:nvSpPr>
        <p:spPr>
          <a:xfrm>
            <a:off x="464410" y="8689589"/>
            <a:ext cx="34002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アプライドオリジナル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BTO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Moldex3D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推奨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設計者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CAE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向け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Be-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Clia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Type-ZU2V2-9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カスタマイズモデル</a:t>
            </a:r>
            <a:endParaRPr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BA371B8-A3F3-C758-4F02-3A5A8B451C11}"/>
              </a:ext>
            </a:extLst>
          </p:cNvPr>
          <p:cNvSpPr txBox="1"/>
          <p:nvPr/>
        </p:nvSpPr>
        <p:spPr>
          <a:xfrm>
            <a:off x="437906" y="8110142"/>
            <a:ext cx="65246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上記仕様からカスタマイズも承ります。メモリ・ストレージの増設やグラフィックボード・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の変更、また冷却性や耐久性が高い部品へのアップグレードも可能です。</a:t>
            </a:r>
            <a:endParaRPr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003C5E8-5D16-4DCD-B6D6-2BC7CBAA99B7}"/>
              </a:ext>
            </a:extLst>
          </p:cNvPr>
          <p:cNvSpPr/>
          <p:nvPr/>
        </p:nvSpPr>
        <p:spPr>
          <a:xfrm>
            <a:off x="1932" y="2369194"/>
            <a:ext cx="7557742" cy="2104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1E3028D3-9C9C-7086-40B1-CAD956602C1D}"/>
              </a:ext>
            </a:extLst>
          </p:cNvPr>
          <p:cNvGrpSpPr/>
          <p:nvPr/>
        </p:nvGrpSpPr>
        <p:grpSpPr>
          <a:xfrm>
            <a:off x="368137" y="2531060"/>
            <a:ext cx="4018418" cy="3170325"/>
            <a:chOff x="368137" y="2570816"/>
            <a:chExt cx="4018418" cy="3170325"/>
          </a:xfrm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A3BF84D9-2B23-12BA-88B0-CF82139D7373}"/>
                </a:ext>
              </a:extLst>
            </p:cNvPr>
            <p:cNvSpPr/>
            <p:nvPr/>
          </p:nvSpPr>
          <p:spPr>
            <a:xfrm>
              <a:off x="437905" y="4636288"/>
              <a:ext cx="3840749" cy="11048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3751AA4A-BAAC-2EF2-DEDB-F1B5B9A01DDC}"/>
                </a:ext>
              </a:extLst>
            </p:cNvPr>
            <p:cNvCxnSpPr>
              <a:cxnSpLocks/>
            </p:cNvCxnSpPr>
            <p:nvPr/>
          </p:nvCxnSpPr>
          <p:spPr>
            <a:xfrm>
              <a:off x="395288" y="3245701"/>
              <a:ext cx="394788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楕円 73">
              <a:extLst>
                <a:ext uri="{FF2B5EF4-FFF2-40B4-BE49-F238E27FC236}">
                  <a16:creationId xmlns:a16="http://schemas.microsoft.com/office/drawing/2014/main" id="{8D2E3676-CA39-E635-C998-345606CA5838}"/>
                </a:ext>
              </a:extLst>
            </p:cNvPr>
            <p:cNvSpPr/>
            <p:nvPr/>
          </p:nvSpPr>
          <p:spPr>
            <a:xfrm>
              <a:off x="4317479" y="3211163"/>
              <a:ext cx="69076" cy="690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04BA822C-7CB7-4D59-A86B-139CBED3AA9F}"/>
                </a:ext>
              </a:extLst>
            </p:cNvPr>
            <p:cNvSpPr/>
            <p:nvPr/>
          </p:nvSpPr>
          <p:spPr>
            <a:xfrm>
              <a:off x="437905" y="3373059"/>
              <a:ext cx="3840749" cy="11048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EC616A4-4C15-416C-F41A-AAE742255E96}"/>
                </a:ext>
              </a:extLst>
            </p:cNvPr>
            <p:cNvSpPr txBox="1"/>
            <p:nvPr/>
          </p:nvSpPr>
          <p:spPr>
            <a:xfrm>
              <a:off x="368137" y="2570816"/>
              <a:ext cx="391051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高性能</a:t>
              </a:r>
              <a:r>
                <a:rPr lang="en-US" altLang="ja-JP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CPU</a:t>
              </a:r>
              <a:r>
                <a:rPr lang="ja-JP" altLang="en-US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マルチコア並列計算と</a:t>
              </a:r>
              <a:r>
                <a:rPr lang="en-US" altLang="ja-JP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GPU</a:t>
              </a:r>
              <a:r>
                <a:rPr lang="ja-JP" altLang="en-US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計算の構成で設計者</a:t>
              </a:r>
              <a:r>
                <a:rPr lang="en-US" altLang="ja-JP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CAE</a:t>
              </a:r>
              <a:r>
                <a:rPr lang="ja-JP" altLang="en-US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の時短に最適</a:t>
              </a:r>
              <a:endParaRPr lang="en-US" altLang="ja-JP" sz="1600" dirty="0">
                <a:latin typeface="A-OTF 新ゴ Pro M" panose="020B0500000000000000" pitchFamily="50" charset="-128"/>
                <a:ea typeface="A-OTF 新ゴ Pro M" panose="020B0500000000000000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C1B2D29C-1A57-8DC9-2224-DA19F158B417}"/>
                </a:ext>
              </a:extLst>
            </p:cNvPr>
            <p:cNvSpPr txBox="1"/>
            <p:nvPr/>
          </p:nvSpPr>
          <p:spPr>
            <a:xfrm>
              <a:off x="1925404" y="3475467"/>
              <a:ext cx="235325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最新の</a:t>
              </a:r>
              <a:r>
                <a:rPr kumimoji="1" lang="en-US" altLang="ja-JP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Core Ultra9</a:t>
              </a:r>
              <a:r>
                <a:rPr kumimoji="1" lang="ja-JP" altLang="en-US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 搭載</a:t>
              </a:r>
              <a:endParaRPr lang="ja-JP" altLang="en-US" sz="3600" b="1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5343B7AB-EBF0-DC95-7259-1FF9EB925E96}"/>
                </a:ext>
              </a:extLst>
            </p:cNvPr>
            <p:cNvSpPr txBox="1"/>
            <p:nvPr/>
          </p:nvSpPr>
          <p:spPr>
            <a:xfrm>
              <a:off x="1925404" y="3776081"/>
              <a:ext cx="23532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AI</a:t>
              </a:r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の処理を行う専用プロセッサー</a:t>
              </a:r>
              <a:endParaRPr kumimoji="1" lang="en-US" altLang="ja-JP" sz="100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  <a:p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”NPU”</a:t>
              </a:r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を搭載したハイエンドクラス</a:t>
              </a:r>
              <a:endParaRPr kumimoji="1" lang="en-US" altLang="ja-JP" sz="100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  <a:p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の</a:t>
              </a:r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CPU</a:t>
              </a:r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を採用</a:t>
              </a:r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!</a:t>
              </a:r>
              <a:endPara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AD29CFC-5E59-51EE-7D14-8EBE3897B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4" r="2865"/>
            <a:stretch/>
          </p:blipFill>
          <p:spPr>
            <a:xfrm>
              <a:off x="520100" y="3458051"/>
              <a:ext cx="1411203" cy="942848"/>
            </a:xfrm>
            <a:prstGeom prst="rect">
              <a:avLst/>
            </a:prstGeom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ECABC951-694A-7E98-AC6A-388909E18D91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72" y="710025"/>
            <a:ext cx="2641601" cy="882600"/>
          </a:xfrm>
          <a:prstGeom prst="rect">
            <a:avLst/>
          </a:prstGeom>
          <a:noFill/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E79677AB-ADA5-EA77-83C8-2D913BE218A0}"/>
              </a:ext>
            </a:extLst>
          </p:cNvPr>
          <p:cNvCxnSpPr/>
          <p:nvPr/>
        </p:nvCxnSpPr>
        <p:spPr>
          <a:xfrm>
            <a:off x="274872" y="1583157"/>
            <a:ext cx="2641600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EC9019A-79EA-467A-7CE3-DEF350EDE88E}"/>
              </a:ext>
            </a:extLst>
          </p:cNvPr>
          <p:cNvSpPr txBox="1"/>
          <p:nvPr/>
        </p:nvSpPr>
        <p:spPr>
          <a:xfrm>
            <a:off x="451995" y="1651129"/>
            <a:ext cx="288447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ソフトウェアの快適な動作に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お勧めのワークステーション</a:t>
            </a:r>
            <a:endParaRPr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021361C-C11A-4D97-DD41-F2F22A02A9E6}"/>
              </a:ext>
            </a:extLst>
          </p:cNvPr>
          <p:cNvSpPr txBox="1"/>
          <p:nvPr/>
        </p:nvSpPr>
        <p:spPr>
          <a:xfrm>
            <a:off x="141723" y="1681907"/>
            <a:ext cx="26629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Yu Gothic UI" panose="020B0500000000000000" pitchFamily="50" charset="-128"/>
                <a:ea typeface="Yu Gothic UI" panose="020B0500000000000000" pitchFamily="50" charset="-128"/>
                <a:cs typeface="Segoe UI" panose="020B0502040204020203" pitchFamily="34" charset="0"/>
              </a:rPr>
              <a:t>×</a:t>
            </a:r>
            <a:endParaRPr lang="en-US" altLang="ja-JP" sz="2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Yu Gothic UI" panose="020B0500000000000000" pitchFamily="50" charset="-128"/>
              <a:ea typeface="Yu Gothic UI" panose="020B05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44879A39-2905-FEF2-6B32-A4D1BA78A9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81" y="685766"/>
            <a:ext cx="2641601" cy="882600"/>
          </a:xfrm>
          <a:prstGeom prst="rect">
            <a:avLst/>
          </a:prstGeom>
        </p:spPr>
      </p:pic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9C872150-073F-8D94-C7F0-56E00AB3C95A}"/>
              </a:ext>
            </a:extLst>
          </p:cNvPr>
          <p:cNvGrpSpPr>
            <a:grpSpLocks noChangeAspect="1"/>
          </p:cNvGrpSpPr>
          <p:nvPr/>
        </p:nvGrpSpPr>
        <p:grpSpPr>
          <a:xfrm>
            <a:off x="4518752" y="2743813"/>
            <a:ext cx="2890800" cy="2890800"/>
            <a:chOff x="5645951" y="379686"/>
            <a:chExt cx="4124980" cy="4124980"/>
          </a:xfrm>
        </p:grpSpPr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F575BF0C-8BF9-6692-712A-3680249A3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5951" y="379686"/>
              <a:ext cx="4124980" cy="4124980"/>
            </a:xfrm>
            <a:prstGeom prst="rect">
              <a:avLst/>
            </a:prstGeom>
          </p:spPr>
        </p:pic>
        <p:sp>
          <p:nvSpPr>
            <p:cNvPr id="75" name="正方形/長方形 17">
              <a:extLst>
                <a:ext uri="{FF2B5EF4-FFF2-40B4-BE49-F238E27FC236}">
                  <a16:creationId xmlns:a16="http://schemas.microsoft.com/office/drawing/2014/main" id="{9A73ADCF-7113-7144-2857-6DE96ECD6248}"/>
                </a:ext>
              </a:extLst>
            </p:cNvPr>
            <p:cNvSpPr/>
            <p:nvPr/>
          </p:nvSpPr>
          <p:spPr>
            <a:xfrm>
              <a:off x="6386162" y="573647"/>
              <a:ext cx="1031021" cy="2394840"/>
            </a:xfrm>
            <a:custGeom>
              <a:avLst/>
              <a:gdLst>
                <a:gd name="connsiteX0" fmla="*/ 0 w 1070779"/>
                <a:gd name="connsiteY0" fmla="*/ 0 h 1458574"/>
                <a:gd name="connsiteX1" fmla="*/ 1070779 w 1070779"/>
                <a:gd name="connsiteY1" fmla="*/ 0 h 1458574"/>
                <a:gd name="connsiteX2" fmla="*/ 1070779 w 1070779"/>
                <a:gd name="connsiteY2" fmla="*/ 1458574 h 1458574"/>
                <a:gd name="connsiteX3" fmla="*/ 0 w 1070779"/>
                <a:gd name="connsiteY3" fmla="*/ 1458574 h 1458574"/>
                <a:gd name="connsiteX4" fmla="*/ 0 w 1070779"/>
                <a:gd name="connsiteY4" fmla="*/ 0 h 1458574"/>
                <a:gd name="connsiteX0" fmla="*/ 0 w 1070779"/>
                <a:gd name="connsiteY0" fmla="*/ 874643 h 2333217"/>
                <a:gd name="connsiteX1" fmla="*/ 1031022 w 1070779"/>
                <a:gd name="connsiteY1" fmla="*/ 0 h 2333217"/>
                <a:gd name="connsiteX2" fmla="*/ 1070779 w 1070779"/>
                <a:gd name="connsiteY2" fmla="*/ 2333217 h 2333217"/>
                <a:gd name="connsiteX3" fmla="*/ 0 w 1070779"/>
                <a:gd name="connsiteY3" fmla="*/ 2333217 h 2333217"/>
                <a:gd name="connsiteX4" fmla="*/ 0 w 1070779"/>
                <a:gd name="connsiteY4" fmla="*/ 874643 h 2333217"/>
                <a:gd name="connsiteX0" fmla="*/ 0 w 1084031"/>
                <a:gd name="connsiteY0" fmla="*/ 543339 h 2333217"/>
                <a:gd name="connsiteX1" fmla="*/ 1044274 w 1084031"/>
                <a:gd name="connsiteY1" fmla="*/ 0 h 2333217"/>
                <a:gd name="connsiteX2" fmla="*/ 1084031 w 1084031"/>
                <a:gd name="connsiteY2" fmla="*/ 2333217 h 2333217"/>
                <a:gd name="connsiteX3" fmla="*/ 13252 w 1084031"/>
                <a:gd name="connsiteY3" fmla="*/ 2333217 h 2333217"/>
                <a:gd name="connsiteX4" fmla="*/ 0 w 1084031"/>
                <a:gd name="connsiteY4" fmla="*/ 543339 h 2333217"/>
                <a:gd name="connsiteX0" fmla="*/ 0 w 1044274"/>
                <a:gd name="connsiteY0" fmla="*/ 543339 h 2333217"/>
                <a:gd name="connsiteX1" fmla="*/ 1044274 w 1044274"/>
                <a:gd name="connsiteY1" fmla="*/ 0 h 2333217"/>
                <a:gd name="connsiteX2" fmla="*/ 1031022 w 1044274"/>
                <a:gd name="connsiteY2" fmla="*/ 2319965 h 2333217"/>
                <a:gd name="connsiteX3" fmla="*/ 13252 w 1044274"/>
                <a:gd name="connsiteY3" fmla="*/ 2333217 h 2333217"/>
                <a:gd name="connsiteX4" fmla="*/ 0 w 1044274"/>
                <a:gd name="connsiteY4" fmla="*/ 543339 h 2333217"/>
                <a:gd name="connsiteX0" fmla="*/ 0 w 1044274"/>
                <a:gd name="connsiteY0" fmla="*/ 543339 h 2333217"/>
                <a:gd name="connsiteX1" fmla="*/ 1044274 w 1044274"/>
                <a:gd name="connsiteY1" fmla="*/ 0 h 2333217"/>
                <a:gd name="connsiteX2" fmla="*/ 1004518 w 1044274"/>
                <a:gd name="connsiteY2" fmla="*/ 2333217 h 2333217"/>
                <a:gd name="connsiteX3" fmla="*/ 13252 w 1044274"/>
                <a:gd name="connsiteY3" fmla="*/ 2333217 h 2333217"/>
                <a:gd name="connsiteX4" fmla="*/ 0 w 1044274"/>
                <a:gd name="connsiteY4" fmla="*/ 543339 h 2333217"/>
                <a:gd name="connsiteX0" fmla="*/ 0 w 1031021"/>
                <a:gd name="connsiteY0" fmla="*/ 543339 h 2333217"/>
                <a:gd name="connsiteX1" fmla="*/ 1031021 w 1031021"/>
                <a:gd name="connsiteY1" fmla="*/ 0 h 2333217"/>
                <a:gd name="connsiteX2" fmla="*/ 1004518 w 1031021"/>
                <a:gd name="connsiteY2" fmla="*/ 2333217 h 2333217"/>
                <a:gd name="connsiteX3" fmla="*/ 13252 w 1031021"/>
                <a:gd name="connsiteY3" fmla="*/ 2333217 h 2333217"/>
                <a:gd name="connsiteX4" fmla="*/ 0 w 1031021"/>
                <a:gd name="connsiteY4" fmla="*/ 543339 h 233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021" h="2333217">
                  <a:moveTo>
                    <a:pt x="0" y="543339"/>
                  </a:moveTo>
                  <a:lnTo>
                    <a:pt x="1031021" y="0"/>
                  </a:lnTo>
                  <a:cubicBezTo>
                    <a:pt x="1026604" y="773322"/>
                    <a:pt x="1008935" y="1559895"/>
                    <a:pt x="1004518" y="2333217"/>
                  </a:cubicBezTo>
                  <a:lnTo>
                    <a:pt x="13252" y="2333217"/>
                  </a:lnTo>
                  <a:cubicBezTo>
                    <a:pt x="8835" y="1736591"/>
                    <a:pt x="4417" y="1139965"/>
                    <a:pt x="0" y="54333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F35B9B41-642B-5546-1F3C-82603A410CCA}"/>
              </a:ext>
            </a:extLst>
          </p:cNvPr>
          <p:cNvGrpSpPr/>
          <p:nvPr/>
        </p:nvGrpSpPr>
        <p:grpSpPr>
          <a:xfrm>
            <a:off x="3694942" y="385118"/>
            <a:ext cx="2103520" cy="1811450"/>
            <a:chOff x="8036818" y="4843712"/>
            <a:chExt cx="3982903" cy="3689489"/>
          </a:xfrm>
        </p:grpSpPr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E7CAA979-4053-81D4-868D-7F48E019A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6818" y="4843712"/>
              <a:ext cx="3982903" cy="3689489"/>
            </a:xfrm>
            <a:prstGeom prst="rect">
              <a:avLst/>
            </a:prstGeom>
          </p:spPr>
        </p:pic>
        <p:sp>
          <p:nvSpPr>
            <p:cNvPr id="78" name="正方形/長方形 24">
              <a:extLst>
                <a:ext uri="{FF2B5EF4-FFF2-40B4-BE49-F238E27FC236}">
                  <a16:creationId xmlns:a16="http://schemas.microsoft.com/office/drawing/2014/main" id="{7BFE88BC-5D24-D780-F074-5831F910E47F}"/>
                </a:ext>
              </a:extLst>
            </p:cNvPr>
            <p:cNvSpPr/>
            <p:nvPr/>
          </p:nvSpPr>
          <p:spPr>
            <a:xfrm>
              <a:off x="8087024" y="4903354"/>
              <a:ext cx="3843131" cy="2910756"/>
            </a:xfrm>
            <a:custGeom>
              <a:avLst/>
              <a:gdLst>
                <a:gd name="connsiteX0" fmla="*/ 0 w 3233530"/>
                <a:gd name="connsiteY0" fmla="*/ 0 h 1704809"/>
                <a:gd name="connsiteX1" fmla="*/ 3233530 w 3233530"/>
                <a:gd name="connsiteY1" fmla="*/ 0 h 1704809"/>
                <a:gd name="connsiteX2" fmla="*/ 3233530 w 3233530"/>
                <a:gd name="connsiteY2" fmla="*/ 1704809 h 1704809"/>
                <a:gd name="connsiteX3" fmla="*/ 0 w 3233530"/>
                <a:gd name="connsiteY3" fmla="*/ 1704809 h 1704809"/>
                <a:gd name="connsiteX4" fmla="*/ 0 w 3233530"/>
                <a:gd name="connsiteY4" fmla="*/ 0 h 1704809"/>
                <a:gd name="connsiteX0" fmla="*/ 0 w 3352800"/>
                <a:gd name="connsiteY0" fmla="*/ 1205947 h 2910756"/>
                <a:gd name="connsiteX1" fmla="*/ 3352800 w 3352800"/>
                <a:gd name="connsiteY1" fmla="*/ 0 h 2910756"/>
                <a:gd name="connsiteX2" fmla="*/ 3233530 w 3352800"/>
                <a:gd name="connsiteY2" fmla="*/ 2910756 h 2910756"/>
                <a:gd name="connsiteX3" fmla="*/ 0 w 3352800"/>
                <a:gd name="connsiteY3" fmla="*/ 2910756 h 2910756"/>
                <a:gd name="connsiteX4" fmla="*/ 0 w 3352800"/>
                <a:gd name="connsiteY4" fmla="*/ 1205947 h 2910756"/>
                <a:gd name="connsiteX0" fmla="*/ 0 w 3525078"/>
                <a:gd name="connsiteY0" fmla="*/ 874643 h 2910756"/>
                <a:gd name="connsiteX1" fmla="*/ 3525078 w 3525078"/>
                <a:gd name="connsiteY1" fmla="*/ 0 h 2910756"/>
                <a:gd name="connsiteX2" fmla="*/ 3405808 w 3525078"/>
                <a:gd name="connsiteY2" fmla="*/ 2910756 h 2910756"/>
                <a:gd name="connsiteX3" fmla="*/ 172278 w 3525078"/>
                <a:gd name="connsiteY3" fmla="*/ 2910756 h 2910756"/>
                <a:gd name="connsiteX4" fmla="*/ 0 w 3525078"/>
                <a:gd name="connsiteY4" fmla="*/ 874643 h 2910756"/>
                <a:gd name="connsiteX0" fmla="*/ 331305 w 3856383"/>
                <a:gd name="connsiteY0" fmla="*/ 874643 h 2910756"/>
                <a:gd name="connsiteX1" fmla="*/ 3856383 w 3856383"/>
                <a:gd name="connsiteY1" fmla="*/ 0 h 2910756"/>
                <a:gd name="connsiteX2" fmla="*/ 3737113 w 3856383"/>
                <a:gd name="connsiteY2" fmla="*/ 2910756 h 2910756"/>
                <a:gd name="connsiteX3" fmla="*/ 0 w 3856383"/>
                <a:gd name="connsiteY3" fmla="*/ 2831243 h 2910756"/>
                <a:gd name="connsiteX4" fmla="*/ 331305 w 3856383"/>
                <a:gd name="connsiteY4" fmla="*/ 874643 h 2910756"/>
                <a:gd name="connsiteX0" fmla="*/ 318053 w 3843131"/>
                <a:gd name="connsiteY0" fmla="*/ 874643 h 2910756"/>
                <a:gd name="connsiteX1" fmla="*/ 3843131 w 3843131"/>
                <a:gd name="connsiteY1" fmla="*/ 0 h 2910756"/>
                <a:gd name="connsiteX2" fmla="*/ 3723861 w 3843131"/>
                <a:gd name="connsiteY2" fmla="*/ 2910756 h 2910756"/>
                <a:gd name="connsiteX3" fmla="*/ 0 w 3843131"/>
                <a:gd name="connsiteY3" fmla="*/ 2871000 h 2910756"/>
                <a:gd name="connsiteX4" fmla="*/ 318053 w 3843131"/>
                <a:gd name="connsiteY4" fmla="*/ 874643 h 2910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3131" h="2910756">
                  <a:moveTo>
                    <a:pt x="318053" y="874643"/>
                  </a:moveTo>
                  <a:lnTo>
                    <a:pt x="3843131" y="0"/>
                  </a:lnTo>
                  <a:lnTo>
                    <a:pt x="3723861" y="2910756"/>
                  </a:lnTo>
                  <a:lnTo>
                    <a:pt x="0" y="2871000"/>
                  </a:lnTo>
                  <a:lnTo>
                    <a:pt x="318053" y="87464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83" name="図 82">
            <a:extLst>
              <a:ext uri="{FF2B5EF4-FFF2-40B4-BE49-F238E27FC236}">
                <a16:creationId xmlns:a16="http://schemas.microsoft.com/office/drawing/2014/main" id="{4A30541F-9E6B-88BF-78F8-CE81CC9FFB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259" y="440455"/>
            <a:ext cx="1129308" cy="644442"/>
          </a:xfrm>
          <a:prstGeom prst="rect">
            <a:avLst/>
          </a:prstGeom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03E0FC91-33AE-5193-5CF0-30DACF28AE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49" y="807882"/>
            <a:ext cx="1785755" cy="1166694"/>
          </a:xfrm>
          <a:prstGeom prst="rect">
            <a:avLst/>
          </a:prstGeom>
        </p:spPr>
      </p:pic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8E8DAE7A-8CBC-F789-F7A6-D006ABB6D52D}"/>
              </a:ext>
            </a:extLst>
          </p:cNvPr>
          <p:cNvGrpSpPr>
            <a:grpSpLocks noChangeAspect="1"/>
          </p:cNvGrpSpPr>
          <p:nvPr/>
        </p:nvGrpSpPr>
        <p:grpSpPr>
          <a:xfrm>
            <a:off x="5563274" y="360321"/>
            <a:ext cx="1832485" cy="1832485"/>
            <a:chOff x="5645951" y="379686"/>
            <a:chExt cx="4124980" cy="4124980"/>
          </a:xfrm>
        </p:grpSpPr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68073001-609A-2CE6-E0EC-FBF5B4990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5951" y="379686"/>
              <a:ext cx="4124980" cy="4124980"/>
            </a:xfrm>
            <a:prstGeom prst="rect">
              <a:avLst/>
            </a:prstGeom>
          </p:spPr>
        </p:pic>
        <p:sp>
          <p:nvSpPr>
            <p:cNvPr id="88" name="正方形/長方形 17">
              <a:extLst>
                <a:ext uri="{FF2B5EF4-FFF2-40B4-BE49-F238E27FC236}">
                  <a16:creationId xmlns:a16="http://schemas.microsoft.com/office/drawing/2014/main" id="{20C4B3A3-BAE4-0841-CE8E-F5D42C669B0C}"/>
                </a:ext>
              </a:extLst>
            </p:cNvPr>
            <p:cNvSpPr/>
            <p:nvPr/>
          </p:nvSpPr>
          <p:spPr>
            <a:xfrm>
              <a:off x="6386162" y="573647"/>
              <a:ext cx="1031021" cy="2394840"/>
            </a:xfrm>
            <a:custGeom>
              <a:avLst/>
              <a:gdLst>
                <a:gd name="connsiteX0" fmla="*/ 0 w 1070779"/>
                <a:gd name="connsiteY0" fmla="*/ 0 h 1458574"/>
                <a:gd name="connsiteX1" fmla="*/ 1070779 w 1070779"/>
                <a:gd name="connsiteY1" fmla="*/ 0 h 1458574"/>
                <a:gd name="connsiteX2" fmla="*/ 1070779 w 1070779"/>
                <a:gd name="connsiteY2" fmla="*/ 1458574 h 1458574"/>
                <a:gd name="connsiteX3" fmla="*/ 0 w 1070779"/>
                <a:gd name="connsiteY3" fmla="*/ 1458574 h 1458574"/>
                <a:gd name="connsiteX4" fmla="*/ 0 w 1070779"/>
                <a:gd name="connsiteY4" fmla="*/ 0 h 1458574"/>
                <a:gd name="connsiteX0" fmla="*/ 0 w 1070779"/>
                <a:gd name="connsiteY0" fmla="*/ 874643 h 2333217"/>
                <a:gd name="connsiteX1" fmla="*/ 1031022 w 1070779"/>
                <a:gd name="connsiteY1" fmla="*/ 0 h 2333217"/>
                <a:gd name="connsiteX2" fmla="*/ 1070779 w 1070779"/>
                <a:gd name="connsiteY2" fmla="*/ 2333217 h 2333217"/>
                <a:gd name="connsiteX3" fmla="*/ 0 w 1070779"/>
                <a:gd name="connsiteY3" fmla="*/ 2333217 h 2333217"/>
                <a:gd name="connsiteX4" fmla="*/ 0 w 1070779"/>
                <a:gd name="connsiteY4" fmla="*/ 874643 h 2333217"/>
                <a:gd name="connsiteX0" fmla="*/ 0 w 1084031"/>
                <a:gd name="connsiteY0" fmla="*/ 543339 h 2333217"/>
                <a:gd name="connsiteX1" fmla="*/ 1044274 w 1084031"/>
                <a:gd name="connsiteY1" fmla="*/ 0 h 2333217"/>
                <a:gd name="connsiteX2" fmla="*/ 1084031 w 1084031"/>
                <a:gd name="connsiteY2" fmla="*/ 2333217 h 2333217"/>
                <a:gd name="connsiteX3" fmla="*/ 13252 w 1084031"/>
                <a:gd name="connsiteY3" fmla="*/ 2333217 h 2333217"/>
                <a:gd name="connsiteX4" fmla="*/ 0 w 1084031"/>
                <a:gd name="connsiteY4" fmla="*/ 543339 h 2333217"/>
                <a:gd name="connsiteX0" fmla="*/ 0 w 1044274"/>
                <a:gd name="connsiteY0" fmla="*/ 543339 h 2333217"/>
                <a:gd name="connsiteX1" fmla="*/ 1044274 w 1044274"/>
                <a:gd name="connsiteY1" fmla="*/ 0 h 2333217"/>
                <a:gd name="connsiteX2" fmla="*/ 1031022 w 1044274"/>
                <a:gd name="connsiteY2" fmla="*/ 2319965 h 2333217"/>
                <a:gd name="connsiteX3" fmla="*/ 13252 w 1044274"/>
                <a:gd name="connsiteY3" fmla="*/ 2333217 h 2333217"/>
                <a:gd name="connsiteX4" fmla="*/ 0 w 1044274"/>
                <a:gd name="connsiteY4" fmla="*/ 543339 h 2333217"/>
                <a:gd name="connsiteX0" fmla="*/ 0 w 1044274"/>
                <a:gd name="connsiteY0" fmla="*/ 543339 h 2333217"/>
                <a:gd name="connsiteX1" fmla="*/ 1044274 w 1044274"/>
                <a:gd name="connsiteY1" fmla="*/ 0 h 2333217"/>
                <a:gd name="connsiteX2" fmla="*/ 1004518 w 1044274"/>
                <a:gd name="connsiteY2" fmla="*/ 2333217 h 2333217"/>
                <a:gd name="connsiteX3" fmla="*/ 13252 w 1044274"/>
                <a:gd name="connsiteY3" fmla="*/ 2333217 h 2333217"/>
                <a:gd name="connsiteX4" fmla="*/ 0 w 1044274"/>
                <a:gd name="connsiteY4" fmla="*/ 543339 h 2333217"/>
                <a:gd name="connsiteX0" fmla="*/ 0 w 1031021"/>
                <a:gd name="connsiteY0" fmla="*/ 543339 h 2333217"/>
                <a:gd name="connsiteX1" fmla="*/ 1031021 w 1031021"/>
                <a:gd name="connsiteY1" fmla="*/ 0 h 2333217"/>
                <a:gd name="connsiteX2" fmla="*/ 1004518 w 1031021"/>
                <a:gd name="connsiteY2" fmla="*/ 2333217 h 2333217"/>
                <a:gd name="connsiteX3" fmla="*/ 13252 w 1031021"/>
                <a:gd name="connsiteY3" fmla="*/ 2333217 h 2333217"/>
                <a:gd name="connsiteX4" fmla="*/ 0 w 1031021"/>
                <a:gd name="connsiteY4" fmla="*/ 543339 h 233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021" h="2333217">
                  <a:moveTo>
                    <a:pt x="0" y="543339"/>
                  </a:moveTo>
                  <a:lnTo>
                    <a:pt x="1031021" y="0"/>
                  </a:lnTo>
                  <a:cubicBezTo>
                    <a:pt x="1026604" y="773322"/>
                    <a:pt x="1008935" y="1559895"/>
                    <a:pt x="1004518" y="2333217"/>
                  </a:cubicBezTo>
                  <a:lnTo>
                    <a:pt x="13252" y="2333217"/>
                  </a:lnTo>
                  <a:cubicBezTo>
                    <a:pt x="8835" y="1736591"/>
                    <a:pt x="4417" y="1139965"/>
                    <a:pt x="0" y="54333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92" name="図 91">
            <a:extLst>
              <a:ext uri="{FF2B5EF4-FFF2-40B4-BE49-F238E27FC236}">
                <a16:creationId xmlns:a16="http://schemas.microsoft.com/office/drawing/2014/main" id="{0A9FD90B-8860-93E6-8D6D-C2602DD851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8" t="9156" r="9653" b="8383"/>
          <a:stretch>
            <a:fillRect/>
          </a:stretch>
        </p:blipFill>
        <p:spPr>
          <a:xfrm>
            <a:off x="503584" y="4661004"/>
            <a:ext cx="1401336" cy="1000382"/>
          </a:xfrm>
          <a:prstGeom prst="rect">
            <a:avLst/>
          </a:prstGeom>
        </p:spPr>
      </p:pic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74FB6A14-42D5-9A5E-48E2-60F5DB09D595}"/>
              </a:ext>
            </a:extLst>
          </p:cNvPr>
          <p:cNvSpPr/>
          <p:nvPr/>
        </p:nvSpPr>
        <p:spPr>
          <a:xfrm>
            <a:off x="0" y="10439813"/>
            <a:ext cx="7559675" cy="252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2000">
                <a:schemeClr val="accent1">
                  <a:lumMod val="45000"/>
                  <a:lumOff val="55000"/>
                </a:schemeClr>
              </a:gs>
              <a:gs pos="5400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7AC7EAD-6ABF-2622-EBB5-1E20F92FEB10}"/>
              </a:ext>
            </a:extLst>
          </p:cNvPr>
          <p:cNvGrpSpPr/>
          <p:nvPr/>
        </p:nvGrpSpPr>
        <p:grpSpPr>
          <a:xfrm>
            <a:off x="3763597" y="8678105"/>
            <a:ext cx="3185487" cy="650974"/>
            <a:chOff x="3687309" y="8410692"/>
            <a:chExt cx="3185487" cy="650974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1447D8D4-E1D7-489E-7ED5-4CE798AF9DC6}"/>
                </a:ext>
              </a:extLst>
            </p:cNvPr>
            <p:cNvGrpSpPr/>
            <p:nvPr/>
          </p:nvGrpSpPr>
          <p:grpSpPr>
            <a:xfrm>
              <a:off x="3750052" y="8800056"/>
              <a:ext cx="3060000" cy="261610"/>
              <a:chOff x="4066003" y="9209063"/>
              <a:chExt cx="3060000" cy="261610"/>
            </a:xfrm>
          </p:grpSpPr>
          <p:sp>
            <p:nvSpPr>
              <p:cNvPr id="15" name="Rectangle 43">
                <a:extLst>
                  <a:ext uri="{FF2B5EF4-FFF2-40B4-BE49-F238E27FC236}">
                    <a16:creationId xmlns:a16="http://schemas.microsoft.com/office/drawing/2014/main" id="{E725EC31-F4B6-71B0-DC8A-08B58D276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6003" y="9215455"/>
                <a:ext cx="3060000" cy="2177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72727"/>
                </a:solidFill>
                <a:miter lim="800000"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BB6EB84-9FC0-6E03-9A6C-1EF0770D6C96}"/>
                  </a:ext>
                </a:extLst>
              </p:cNvPr>
              <p:cNvSpPr txBox="1"/>
              <p:nvPr/>
            </p:nvSpPr>
            <p:spPr>
              <a:xfrm>
                <a:off x="4265664" y="9209063"/>
                <a:ext cx="266067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A-OTF 新ゴ Pro M" panose="020B0500000000000000" pitchFamily="50" charset="-128"/>
                    <a:ea typeface="A-OTF 新ゴ Pro M" panose="020B0500000000000000" pitchFamily="50" charset="-128"/>
                    <a:cs typeface="Segoe UI" panose="020B0502040204020203" pitchFamily="34" charset="0"/>
                  </a:rPr>
                  <a:t>カスタマイズのご要望も承ります</a:t>
                </a:r>
                <a:endParaRPr kumimoji="1" lang="en-US" altLang="ja-JP" sz="1050" dirty="0"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6A5098A-444D-5E0A-8011-BB19952D911D}"/>
                </a:ext>
              </a:extLst>
            </p:cNvPr>
            <p:cNvSpPr txBox="1"/>
            <p:nvPr/>
          </p:nvSpPr>
          <p:spPr>
            <a:xfrm>
              <a:off x="3687309" y="8410692"/>
              <a:ext cx="3185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価格はお問い合わせください</a:t>
              </a: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2C82A86-E04A-13BF-D08B-41721A352353}"/>
              </a:ext>
            </a:extLst>
          </p:cNvPr>
          <p:cNvGrpSpPr/>
          <p:nvPr/>
        </p:nvGrpSpPr>
        <p:grpSpPr>
          <a:xfrm>
            <a:off x="370580" y="9404078"/>
            <a:ext cx="6929750" cy="902106"/>
            <a:chOff x="515626" y="9705632"/>
            <a:chExt cx="6929750" cy="902106"/>
          </a:xfrm>
        </p:grpSpPr>
        <p:pic>
          <p:nvPicPr>
            <p:cNvPr id="20" name="図 1451">
              <a:extLst>
                <a:ext uri="{FF2B5EF4-FFF2-40B4-BE49-F238E27FC236}">
                  <a16:creationId xmlns:a16="http://schemas.microsoft.com/office/drawing/2014/main" id="{B2E4867A-BC3B-444A-497A-8B03B1D0B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256" y="10099964"/>
              <a:ext cx="689386" cy="20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F65D73AD-539E-274C-3ACD-4155561A15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8640" y="9705632"/>
              <a:ext cx="576000" cy="576000"/>
            </a:xfrm>
            <a:custGeom>
              <a:avLst/>
              <a:gdLst/>
              <a:ahLst/>
              <a:cxnLst/>
              <a:rect l="l" t="t" r="r" b="b"/>
              <a:pathLst>
                <a:path w="519213" h="519213">
                  <a:moveTo>
                    <a:pt x="0" y="0"/>
                  </a:moveTo>
                  <a:lnTo>
                    <a:pt x="519213" y="0"/>
                  </a:lnTo>
                  <a:lnTo>
                    <a:pt x="519213" y="519212"/>
                  </a:lnTo>
                  <a:lnTo>
                    <a:pt x="0" y="519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34A08F0-EE8C-2C3F-4EFF-2809BFDFC9E9}"/>
                </a:ext>
              </a:extLst>
            </p:cNvPr>
            <p:cNvSpPr txBox="1"/>
            <p:nvPr/>
          </p:nvSpPr>
          <p:spPr>
            <a:xfrm>
              <a:off x="1379803" y="10073724"/>
              <a:ext cx="50209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アプライド株式会社  広域システム営業部　  </a:t>
              </a:r>
              <a:r>
                <a:rPr kumimoji="1" lang="en-US" altLang="ja-JP" sz="9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mail : hpc-pro@applied-net.co.jp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4287BBB-65E9-9D8C-94F2-65F733CEB0DF}"/>
                </a:ext>
              </a:extLst>
            </p:cNvPr>
            <p:cNvSpPr txBox="1"/>
            <p:nvPr/>
          </p:nvSpPr>
          <p:spPr>
            <a:xfrm>
              <a:off x="515626" y="10299961"/>
              <a:ext cx="3681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■関東営業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部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東京都千代田区神田須田町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1-2-7 8F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03-5280-9255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東海営業部  名古屋市西区上名古屋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3-25-28 5F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052-325-2782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D566EAFF-3BD3-48F1-8D79-18813E38F1A9}"/>
                </a:ext>
              </a:extLst>
            </p:cNvPr>
            <p:cNvSpPr txBox="1"/>
            <p:nvPr/>
          </p:nvSpPr>
          <p:spPr>
            <a:xfrm>
              <a:off x="4033276" y="10299961"/>
              <a:ext cx="3412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■関西営業部   大阪市淀川区西中島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2-14-6 5F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06-6838-4123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九州営業部   福岡市博多区上牟田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1-6-23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092-481-7812</a:t>
              </a:r>
            </a:p>
          </p:txBody>
        </p: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38523F3-15EB-B55E-D8F3-4E65CF7752A0}"/>
              </a:ext>
            </a:extLst>
          </p:cNvPr>
          <p:cNvSpPr txBox="1"/>
          <p:nvPr/>
        </p:nvSpPr>
        <p:spPr>
          <a:xfrm>
            <a:off x="1925404" y="4684317"/>
            <a:ext cx="23532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4000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Blackwell 24GB 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</a:t>
            </a:r>
            <a:endParaRPr lang="ja-JP" altLang="en-US" sz="36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CA98D71-F0D6-4CED-8C0D-D3A75A323AF8}"/>
              </a:ext>
            </a:extLst>
          </p:cNvPr>
          <p:cNvSpPr txBox="1"/>
          <p:nvPr/>
        </p:nvSpPr>
        <p:spPr>
          <a:xfrm>
            <a:off x="1925404" y="5161148"/>
            <a:ext cx="23532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最先端の</a:t>
            </a:r>
            <a:r>
              <a:rPr lang="en-US" altLang="ja-JP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Blackwell</a:t>
            </a:r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アーキテクチャ</a:t>
            </a:r>
            <a:r>
              <a:rPr lang="en-US" altLang="ja-JP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!</a:t>
            </a:r>
          </a:p>
          <a:p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高度な機能、</a:t>
            </a:r>
            <a:r>
              <a:rPr lang="en-US" altLang="ja-JP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24GB</a:t>
            </a:r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GPU</a:t>
            </a:r>
            <a:r>
              <a:rPr lang="ja-JP" altLang="en-US" sz="9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メモリ！ 電力効率に優れたフォーム ファクター</a:t>
            </a:r>
          </a:p>
        </p:txBody>
      </p:sp>
      <p:pic>
        <p:nvPicPr>
          <p:cNvPr id="89" name="図 88">
            <a:extLst>
              <a:ext uri="{FF2B5EF4-FFF2-40B4-BE49-F238E27FC236}">
                <a16:creationId xmlns:a16="http://schemas.microsoft.com/office/drawing/2014/main" id="{8DF0B809-C58C-8075-0B52-815F6FCCB29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2" y="259965"/>
            <a:ext cx="1795682" cy="34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13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1257</TotalTime>
  <Words>714</Words>
  <Application>Microsoft Office PowerPoint</Application>
  <PresentationFormat>ユーザー設定</PresentationFormat>
  <Paragraphs>62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A-OTF 新ゴ Pro M</vt:lpstr>
      <vt:lpstr>等线</vt:lpstr>
      <vt:lpstr>新細明體</vt:lpstr>
      <vt:lpstr>Yu Gothic UI</vt:lpstr>
      <vt:lpstr>ヒラギノ角ゴ8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Mitsuyama</dc:creator>
  <cp:lastModifiedBy>圭祐 根尾</cp:lastModifiedBy>
  <cp:revision>26</cp:revision>
  <dcterms:created xsi:type="dcterms:W3CDTF">2025-02-18T01:46:40Z</dcterms:created>
  <dcterms:modified xsi:type="dcterms:W3CDTF">2026-09-05T06:08:55Z</dcterms:modified>
</cp:coreProperties>
</file>