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image" Target="../media/image1.jpeg"/><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G"/><Relationship Id="rId5" Type="http://schemas.microsoft.com/office/2007/relationships/hdphoto" Target="../media/hdphoto1.wdp"/><Relationship Id="rId15" Type="http://schemas.openxmlformats.org/officeDocument/2006/relationships/image" Target="../media/image13.png"/><Relationship Id="rId10"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16.jp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2.png"/><Relationship Id="rId5" Type="http://schemas.microsoft.com/office/2007/relationships/hdphoto" Target="../media/hdphoto1.wdp"/><Relationship Id="rId10"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D719B04D-82BC-F41B-07AC-5EBD7F9B113A}"/>
              </a:ext>
            </a:extLst>
          </p:cNvPr>
          <p:cNvSpPr/>
          <p:nvPr/>
        </p:nvSpPr>
        <p:spPr>
          <a:xfrm>
            <a:off x="0" y="4473503"/>
            <a:ext cx="7559675" cy="4032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2993503"/>
            <a:ext cx="2587802" cy="707886"/>
          </a:xfrm>
          <a:prstGeom prst="rect">
            <a:avLst/>
          </a:prstGeom>
          <a:noFill/>
          <a:ln>
            <a:noFill/>
          </a:ln>
        </p:spPr>
        <p:txBody>
          <a:bodyPr wrap="square" rtlCol="0">
            <a:spAutoFit/>
          </a:bodyPr>
          <a:lstStyle/>
          <a:p>
            <a:pPr algn="l">
              <a:buNone/>
            </a:pPr>
            <a:r>
              <a:rPr lang="en-US" altLang="ja-JP" sz="1000" b="1" dirty="0">
                <a:solidFill>
                  <a:sysClr val="windowText" lastClr="000000"/>
                </a:solidFill>
                <a:latin typeface="+mn-ea"/>
                <a:cs typeface="Segoe UI" panose="020B0502040204020203" pitchFamily="34" charset="0"/>
              </a:rPr>
              <a:t>JWELD</a:t>
            </a:r>
            <a:r>
              <a:rPr lang="ja-JP" altLang="en-US" sz="1000" b="1" dirty="0">
                <a:solidFill>
                  <a:sysClr val="windowText" lastClr="000000"/>
                </a:solidFill>
                <a:latin typeface="+mn-ea"/>
                <a:cs typeface="Segoe UI" panose="020B0502040204020203" pitchFamily="34" charset="0"/>
              </a:rPr>
              <a:t>は、素形材制作・接合／組立・仕上げ加工・熱処理といった複雑な生産工程を</a:t>
            </a:r>
            <a:r>
              <a:rPr lang="en-US" altLang="ja-JP" sz="1000" b="1" dirty="0">
                <a:solidFill>
                  <a:sysClr val="windowText" lastClr="000000"/>
                </a:solidFill>
                <a:latin typeface="+mn-ea"/>
                <a:cs typeface="Segoe UI" panose="020B0502040204020203" pitchFamily="34" charset="0"/>
              </a:rPr>
              <a:t>PC</a:t>
            </a:r>
            <a:r>
              <a:rPr lang="ja-JP" altLang="en-US" sz="1000" b="1" dirty="0">
                <a:solidFill>
                  <a:sysClr val="windowText" lastClr="000000"/>
                </a:solidFill>
                <a:latin typeface="+mn-ea"/>
                <a:cs typeface="Segoe UI" panose="020B0502040204020203" pitchFamily="34" charset="0"/>
              </a:rPr>
              <a:t>で解析できる生産技術解析プラットフォーム</a:t>
            </a:r>
            <a:endParaRPr lang="en-US" altLang="ja-JP" sz="1000" b="1" dirty="0">
              <a:solidFill>
                <a:sysClr val="windowText" lastClr="000000"/>
              </a:solidFill>
              <a:latin typeface="+mn-ea"/>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485499" y="4603857"/>
            <a:ext cx="3133933" cy="307777"/>
          </a:xfrm>
          <a:prstGeom prst="rect">
            <a:avLst/>
          </a:prstGeom>
          <a:noFill/>
        </p:spPr>
        <p:txBody>
          <a:bodyPr wrap="square">
            <a:spAutoFit/>
          </a:bodyPr>
          <a:lstStyle/>
          <a:p>
            <a:pPr fontAlgn="base"/>
            <a:r>
              <a:rPr lang="en-US" altLang="ja-JP" sz="1400" b="1" dirty="0">
                <a:latin typeface="+mn-ea"/>
              </a:rPr>
              <a:t>JWELD</a:t>
            </a:r>
            <a:r>
              <a:rPr lang="ja-JP" altLang="en-US" sz="1400" b="1" i="0" dirty="0">
                <a:effectLst/>
                <a:latin typeface="+mn-ea"/>
              </a:rPr>
              <a:t>の機能</a:t>
            </a: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24650" y="2586317"/>
            <a:ext cx="4636277"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溶接</a:t>
            </a:r>
            <a:r>
              <a:rPr lang="ja-JP" altLang="en-US" b="1" i="0" dirty="0">
                <a:solidFill>
                  <a:srgbClr val="000000"/>
                </a:solidFill>
                <a:effectLst/>
                <a:latin typeface="+mn-ea"/>
              </a:rPr>
              <a:t>シミュレーションソフトウェア</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733480"/>
            <a:ext cx="4646611" cy="584775"/>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JWELD</a:t>
            </a:r>
            <a:r>
              <a:rPr lang="ja-JP" altLang="en-US" sz="800" dirty="0">
                <a:solidFill>
                  <a:sysClr val="windowText" lastClr="000000"/>
                </a:solidFill>
                <a:latin typeface="+mn-ea"/>
                <a:cs typeface="Segoe UI" panose="020B0502040204020203" pitchFamily="34" charset="0"/>
              </a:rPr>
              <a:t>は、接合科学研究所で開発された固有ひずみ解析ソルバー</a:t>
            </a:r>
            <a:r>
              <a:rPr lang="en-US" altLang="ja-JP" sz="800" dirty="0">
                <a:solidFill>
                  <a:sysClr val="windowText" lastClr="000000"/>
                </a:solidFill>
                <a:latin typeface="+mn-ea"/>
                <a:cs typeface="Segoe UI" panose="020B0502040204020203" pitchFamily="34" charset="0"/>
              </a:rPr>
              <a:t>JWRIAN</a:t>
            </a:r>
            <a:r>
              <a:rPr lang="ja-JP" altLang="en-US" sz="800" dirty="0">
                <a:solidFill>
                  <a:sysClr val="windowText" lastClr="000000"/>
                </a:solidFill>
                <a:latin typeface="+mn-ea"/>
                <a:cs typeface="Segoe UI" panose="020B0502040204020203" pitchFamily="34" charset="0"/>
              </a:rPr>
              <a:t>をベースに開発された独自ソルバーに、日本語の操作画面を組み合わせた溶接変形解析ソフトウェアです。船体パネルなどの大規模構造物だけでなく配管などの薄板構造物の計算が可能です。最適化機能が、変形を低減する溶接順序を自動作成します。</a:t>
            </a:r>
            <a:endParaRPr lang="en-US" altLang="ja-JP" sz="800" dirty="0">
              <a:solidFill>
                <a:sysClr val="windowText" lastClr="000000"/>
              </a:solidFill>
              <a:latin typeface="+mn-ea"/>
              <a:cs typeface="Segoe UI" panose="020B0502040204020203" pitchFamily="34" charset="0"/>
            </a:endParaRPr>
          </a:p>
        </p:txBody>
      </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2478157" y="8692773"/>
            <a:ext cx="4868257" cy="830997"/>
          </a:xfrm>
          <a:prstGeom prst="rect">
            <a:avLst/>
          </a:prstGeom>
          <a:noFill/>
        </p:spPr>
        <p:txBody>
          <a:bodyPr wrap="square" rtlCol="0">
            <a:spAutoFit/>
          </a:bodyPr>
          <a:lstStyle/>
          <a:p>
            <a:r>
              <a:rPr kumimoji="1" lang="en-US" altLang="ja-JP" sz="800" dirty="0">
                <a:latin typeface="+mn-ea"/>
              </a:rPr>
              <a:t>JWELD</a:t>
            </a:r>
            <a:r>
              <a:rPr kumimoji="1" lang="ja-JP" altLang="en-US" sz="800" dirty="0">
                <a:latin typeface="+mn-ea"/>
              </a:rPr>
              <a:t>は、接合、組み立て・仕上げ加工、熱処理といった複雑な生産工程を、コンピューター上で解析できる生産技術解析プラットフォームです。熟練の技術者の経験と知識をデジタルに落とし込み、加工や接合が製品に与える影響を総合的に評価。専門知識がなくても日本語設定の直感的なインターフェイスで、誰でも簡単にモデル作成から解析、改善提案まで行えます。</a:t>
            </a:r>
            <a:endParaRPr kumimoji="1" lang="en-US" altLang="ja-JP" sz="800" dirty="0">
              <a:latin typeface="+mn-ea"/>
            </a:endParaRPr>
          </a:p>
          <a:p>
            <a:r>
              <a:rPr kumimoji="1" lang="ja-JP" altLang="en-US" sz="800" dirty="0">
                <a:latin typeface="+mn-ea"/>
              </a:rPr>
              <a:t>有限要素解析の専門的な知識を必要とせず、日本語の設定画面で簡単にモデルを作成できるため、解析選任者が不在の製造現場でも活用いただけます。</a:t>
            </a:r>
          </a:p>
        </p:txBody>
      </p:sp>
      <p:sp>
        <p:nvSpPr>
          <p:cNvPr id="1125" name="テキスト ボックス 1124">
            <a:extLst>
              <a:ext uri="{FF2B5EF4-FFF2-40B4-BE49-F238E27FC236}">
                <a16:creationId xmlns:a16="http://schemas.microsoft.com/office/drawing/2014/main" id="{F94434D5-B623-3579-502C-C4C407BDA7EA}"/>
              </a:ext>
            </a:extLst>
          </p:cNvPr>
          <p:cNvSpPr txBox="1"/>
          <p:nvPr/>
        </p:nvSpPr>
        <p:spPr>
          <a:xfrm>
            <a:off x="485499" y="4843080"/>
            <a:ext cx="2603822" cy="400110"/>
          </a:xfrm>
          <a:prstGeom prst="rect">
            <a:avLst/>
          </a:prstGeom>
          <a:noFill/>
        </p:spPr>
        <p:txBody>
          <a:bodyPr wrap="square" rtlCol="0">
            <a:spAutoFit/>
          </a:bodyPr>
          <a:lstStyle/>
          <a:p>
            <a:r>
              <a:rPr kumimoji="1" lang="ja-JP" altLang="en-US" sz="1000" b="1" dirty="0"/>
              <a:t>接合から熱処理まで、</a:t>
            </a:r>
            <a:endParaRPr kumimoji="1" lang="en-US" altLang="ja-JP" sz="1000" b="1" dirty="0"/>
          </a:p>
          <a:p>
            <a:r>
              <a:rPr kumimoji="1" lang="ja-JP" altLang="en-US" sz="1000" b="1" dirty="0"/>
              <a:t>現場の生産工程をデジタルで再現・評価</a:t>
            </a:r>
          </a:p>
        </p:txBody>
      </p:sp>
      <p:sp>
        <p:nvSpPr>
          <p:cNvPr id="1171" name="テキスト ボックス 1170">
            <a:extLst>
              <a:ext uri="{FF2B5EF4-FFF2-40B4-BE49-F238E27FC236}">
                <a16:creationId xmlns:a16="http://schemas.microsoft.com/office/drawing/2014/main" id="{681A0086-5C4A-A76B-309E-35426367D9E6}"/>
              </a:ext>
            </a:extLst>
          </p:cNvPr>
          <p:cNvSpPr txBox="1"/>
          <p:nvPr/>
        </p:nvSpPr>
        <p:spPr>
          <a:xfrm>
            <a:off x="3009809" y="4596859"/>
            <a:ext cx="4434078" cy="646331"/>
          </a:xfrm>
          <a:prstGeom prst="rect">
            <a:avLst/>
          </a:prstGeom>
          <a:noFill/>
        </p:spPr>
        <p:txBody>
          <a:bodyPr wrap="square" rtlCol="0">
            <a:spAutoFit/>
          </a:bodyPr>
          <a:lstStyle/>
          <a:p>
            <a:r>
              <a:rPr kumimoji="1" lang="en-US" altLang="ja-JP" sz="1200" b="1" dirty="0">
                <a:solidFill>
                  <a:srgbClr val="002060"/>
                </a:solidFill>
              </a:rPr>
              <a:t>JWELD</a:t>
            </a:r>
            <a:r>
              <a:rPr kumimoji="1" lang="ja-JP" altLang="en-US" sz="1200" b="1" dirty="0">
                <a:solidFill>
                  <a:srgbClr val="002060"/>
                </a:solidFill>
              </a:rPr>
              <a:t>は、金属同士をくっつける「溶融溶接」と、摩擦の力で混ぜ合わせて接合する「摩擦攪拌接合（</a:t>
            </a:r>
            <a:r>
              <a:rPr kumimoji="1" lang="en-US" altLang="ja-JP" sz="1200" b="1" dirty="0">
                <a:solidFill>
                  <a:srgbClr val="002060"/>
                </a:solidFill>
              </a:rPr>
              <a:t>FSW</a:t>
            </a:r>
            <a:r>
              <a:rPr kumimoji="1" lang="ja-JP" altLang="en-US" sz="1200" b="1" dirty="0">
                <a:solidFill>
                  <a:srgbClr val="002060"/>
                </a:solidFill>
              </a:rPr>
              <a:t>）」という</a:t>
            </a:r>
            <a:r>
              <a:rPr kumimoji="1" lang="en-US" altLang="ja-JP" sz="1200" b="1" dirty="0">
                <a:solidFill>
                  <a:srgbClr val="002060"/>
                </a:solidFill>
              </a:rPr>
              <a:t>2</a:t>
            </a:r>
            <a:r>
              <a:rPr kumimoji="1" lang="ja-JP" altLang="en-US" sz="1200" b="1" dirty="0">
                <a:solidFill>
                  <a:srgbClr val="002060"/>
                </a:solidFill>
              </a:rPr>
              <a:t>種類の生産技術を対象とし複数のパッケージ群から構成</a:t>
            </a:r>
          </a:p>
        </p:txBody>
      </p:sp>
      <p:pic>
        <p:nvPicPr>
          <p:cNvPr id="2" name="Picture 2">
            <a:extLst>
              <a:ext uri="{FF2B5EF4-FFF2-40B4-BE49-F238E27FC236}">
                <a16:creationId xmlns:a16="http://schemas.microsoft.com/office/drawing/2014/main" id="{CE2DBC8C-4F60-46D4-2F78-5552E97E7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292" y="2682666"/>
            <a:ext cx="2459267" cy="1635589"/>
          </a:xfrm>
          <a:prstGeom prst="rect">
            <a:avLst/>
          </a:prstGeom>
          <a:solidFill>
            <a:schemeClr val="bg1">
              <a:lumMod val="75000"/>
            </a:schemeClr>
          </a:solidFill>
          <a:ln w="12700">
            <a:solidFill>
              <a:schemeClr val="bg1">
                <a:lumMod val="75000"/>
              </a:schemeClr>
            </a:solidFill>
          </a:ln>
        </p:spPr>
      </p:pic>
      <p:pic>
        <p:nvPicPr>
          <p:cNvPr id="4" name="図 3">
            <a:extLst>
              <a:ext uri="{FF2B5EF4-FFF2-40B4-BE49-F238E27FC236}">
                <a16:creationId xmlns:a16="http://schemas.microsoft.com/office/drawing/2014/main" id="{4AB686F3-A9D6-73D5-3FFB-4A662C9F6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2265" y="3063607"/>
            <a:ext cx="2013113" cy="567679"/>
          </a:xfrm>
          <a:prstGeom prst="rect">
            <a:avLst/>
          </a:prstGeom>
        </p:spPr>
      </p:pic>
      <p:grpSp>
        <p:nvGrpSpPr>
          <p:cNvPr id="14" name="グループ化 13">
            <a:extLst>
              <a:ext uri="{FF2B5EF4-FFF2-40B4-BE49-F238E27FC236}">
                <a16:creationId xmlns:a16="http://schemas.microsoft.com/office/drawing/2014/main" id="{96447F46-41ED-368C-C82E-E192D96DC998}"/>
              </a:ext>
            </a:extLst>
          </p:cNvPr>
          <p:cNvGrpSpPr/>
          <p:nvPr/>
        </p:nvGrpSpPr>
        <p:grpSpPr>
          <a:xfrm>
            <a:off x="0" y="0"/>
            <a:ext cx="7559675" cy="2506983"/>
            <a:chOff x="0" y="0"/>
            <a:chExt cx="7559675" cy="2506983"/>
          </a:xfrm>
        </p:grpSpPr>
        <p:grpSp>
          <p:nvGrpSpPr>
            <p:cNvPr id="13" name="グループ化 12">
              <a:extLst>
                <a:ext uri="{FF2B5EF4-FFF2-40B4-BE49-F238E27FC236}">
                  <a16:creationId xmlns:a16="http://schemas.microsoft.com/office/drawing/2014/main" id="{C13C49E8-09BB-AA49-26B0-99E2171C2A98}"/>
                </a:ext>
              </a:extLst>
            </p:cNvPr>
            <p:cNvGrpSpPr/>
            <p:nvPr/>
          </p:nvGrpSpPr>
          <p:grpSpPr>
            <a:xfrm>
              <a:off x="1" y="0"/>
              <a:ext cx="7559674" cy="2357724"/>
              <a:chOff x="1" y="0"/>
              <a:chExt cx="7559674" cy="2357724"/>
            </a:xfrm>
          </p:grpSpPr>
          <p:pic>
            <p:nvPicPr>
              <p:cNvPr id="9" name="図 8">
                <a:extLst>
                  <a:ext uri="{FF2B5EF4-FFF2-40B4-BE49-F238E27FC236}">
                    <a16:creationId xmlns:a16="http://schemas.microsoft.com/office/drawing/2014/main" id="{9A3562C4-CD44-659B-D727-C199386A58D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b="53275"/>
              <a:stretch>
                <a:fillRect/>
              </a:stretch>
            </p:blipFill>
            <p:spPr>
              <a:xfrm>
                <a:off x="1" y="0"/>
                <a:ext cx="7559674" cy="2357724"/>
              </a:xfrm>
              <a:prstGeom prst="rect">
                <a:avLst/>
              </a:prstGeom>
            </p:spPr>
          </p:pic>
          <p:cxnSp>
            <p:nvCxnSpPr>
              <p:cNvPr id="1026" name="直線コネクタ 1025">
                <a:extLst>
                  <a:ext uri="{FF2B5EF4-FFF2-40B4-BE49-F238E27FC236}">
                    <a16:creationId xmlns:a16="http://schemas.microsoft.com/office/drawing/2014/main" id="{4ACEE559-84ED-A121-3513-2D4734A1643D}"/>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1029" name="テキスト ボックス 1028">
                <a:extLst>
                  <a:ext uri="{FF2B5EF4-FFF2-40B4-BE49-F238E27FC236}">
                    <a16:creationId xmlns:a16="http://schemas.microsoft.com/office/drawing/2014/main" id="{BA1F3349-3BE6-9AA8-4411-8C8D9AA843C4}"/>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1051" name="図 1050">
                <a:extLst>
                  <a:ext uri="{FF2B5EF4-FFF2-40B4-BE49-F238E27FC236}">
                    <a16:creationId xmlns:a16="http://schemas.microsoft.com/office/drawing/2014/main" id="{606E356D-384A-906B-8CE0-5BFDA84B4550}"/>
                  </a:ext>
                </a:extLst>
              </p:cNvPr>
              <p:cNvPicPr>
                <a:picLocks noChangeAspect="1"/>
              </p:cNvPicPr>
              <p:nvPr/>
            </p:nvPicPr>
            <p:blipFill>
              <a:blip r:embed="rId6"/>
              <a:stretch>
                <a:fillRect/>
              </a:stretch>
            </p:blipFill>
            <p:spPr>
              <a:xfrm>
                <a:off x="5738372" y="558986"/>
                <a:ext cx="1608042" cy="1608042"/>
              </a:xfrm>
              <a:prstGeom prst="rect">
                <a:avLst/>
              </a:prstGeom>
            </p:spPr>
          </p:pic>
          <p:grpSp>
            <p:nvGrpSpPr>
              <p:cNvPr id="1075" name="グループ化 1074">
                <a:extLst>
                  <a:ext uri="{FF2B5EF4-FFF2-40B4-BE49-F238E27FC236}">
                    <a16:creationId xmlns:a16="http://schemas.microsoft.com/office/drawing/2014/main" id="{34EE7C90-A62C-A5C3-8E32-C5D8F2196D34}"/>
                  </a:ext>
                </a:extLst>
              </p:cNvPr>
              <p:cNvGrpSpPr>
                <a:grpSpLocks noChangeAspect="1"/>
              </p:cNvGrpSpPr>
              <p:nvPr/>
            </p:nvGrpSpPr>
            <p:grpSpPr>
              <a:xfrm>
                <a:off x="3878649" y="361881"/>
                <a:ext cx="1919994" cy="1778551"/>
                <a:chOff x="7996586" y="4982290"/>
                <a:chExt cx="4375529" cy="4053191"/>
              </a:xfrm>
            </p:grpSpPr>
            <p:pic>
              <p:nvPicPr>
                <p:cNvPr id="1068" name="図 1067">
                  <a:extLst>
                    <a:ext uri="{FF2B5EF4-FFF2-40B4-BE49-F238E27FC236}">
                      <a16:creationId xmlns:a16="http://schemas.microsoft.com/office/drawing/2014/main" id="{0D4F08EC-7A4F-851F-B755-0E80A8A07D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074" name="正方形/長方形 1073">
                  <a:extLst>
                    <a:ext uri="{FF2B5EF4-FFF2-40B4-BE49-F238E27FC236}">
                      <a16:creationId xmlns:a16="http://schemas.microsoft.com/office/drawing/2014/main" id="{824B3B8F-162D-E38B-548D-7C886243F6CC}"/>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8"/>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53" name="テキスト ボックス 1152">
                <a:extLst>
                  <a:ext uri="{FF2B5EF4-FFF2-40B4-BE49-F238E27FC236}">
                    <a16:creationId xmlns:a16="http://schemas.microsoft.com/office/drawing/2014/main" id="{F2A46AA2-34A0-AD59-AF2F-0AA59842F17A}"/>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latin typeface="ヒラギノ角ゴ8" panose="020B0800000000000000" pitchFamily="50" charset="-128"/>
                  <a:ea typeface="ヒラギノ角ゴ8" panose="020B0800000000000000" pitchFamily="50" charset="-128"/>
                </a:endParaRPr>
              </a:p>
              <a:p>
                <a:r>
                  <a:rPr kumimoji="1" lang="ja-JP" altLang="en-US" sz="1400" dirty="0">
                    <a:latin typeface="ヒラギノ角ゴ8" panose="020B0800000000000000" pitchFamily="50" charset="-128"/>
                    <a:ea typeface="ヒラギノ角ゴ8" panose="020B0800000000000000" pitchFamily="50" charset="-128"/>
                  </a:rPr>
                  <a:t>お勧めのワークステーション</a:t>
                </a:r>
              </a:p>
            </p:txBody>
          </p:sp>
          <p:pic>
            <p:nvPicPr>
              <p:cNvPr id="11" name="図 10">
                <a:extLst>
                  <a:ext uri="{FF2B5EF4-FFF2-40B4-BE49-F238E27FC236}">
                    <a16:creationId xmlns:a16="http://schemas.microsoft.com/office/drawing/2014/main" id="{E3B822D4-9127-EEC5-1EC8-FC266169A4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581" y="671496"/>
                <a:ext cx="2914228" cy="821785"/>
              </a:xfrm>
              <a:prstGeom prst="rect">
                <a:avLst/>
              </a:prstGeom>
            </p:spPr>
          </p:pic>
        </p:grpSp>
        <p:sp>
          <p:nvSpPr>
            <p:cNvPr id="1151" name="正方形/長方形 1150">
              <a:extLst>
                <a:ext uri="{FF2B5EF4-FFF2-40B4-BE49-F238E27FC236}">
                  <a16:creationId xmlns:a16="http://schemas.microsoft.com/office/drawing/2014/main" id="{45ED3FEC-6858-3CDB-2EB1-D0525114E4FB}"/>
                </a:ext>
              </a:extLst>
            </p:cNvPr>
            <p:cNvSpPr/>
            <p:nvPr/>
          </p:nvSpPr>
          <p:spPr>
            <a:xfrm>
              <a:off x="0" y="2253005"/>
              <a:ext cx="7559675" cy="253978"/>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 name="正方形/長方形 11">
            <a:extLst>
              <a:ext uri="{FF2B5EF4-FFF2-40B4-BE49-F238E27FC236}">
                <a16:creationId xmlns:a16="http://schemas.microsoft.com/office/drawing/2014/main" id="{7D51C11F-48A3-7FB5-466A-EE84E6E65485}"/>
              </a:ext>
            </a:extLst>
          </p:cNvPr>
          <p:cNvSpPr/>
          <p:nvPr/>
        </p:nvSpPr>
        <p:spPr>
          <a:xfrm>
            <a:off x="0" y="10437835"/>
            <a:ext cx="7559675" cy="253978"/>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9A994813-F185-2A5D-7EB6-3019489A34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0797" y="8811863"/>
            <a:ext cx="2102256" cy="592817"/>
          </a:xfrm>
          <a:prstGeom prst="rect">
            <a:avLst/>
          </a:prstGeom>
        </p:spPr>
      </p:pic>
      <p:grpSp>
        <p:nvGrpSpPr>
          <p:cNvPr id="30" name="グループ化 29">
            <a:extLst>
              <a:ext uri="{FF2B5EF4-FFF2-40B4-BE49-F238E27FC236}">
                <a16:creationId xmlns:a16="http://schemas.microsoft.com/office/drawing/2014/main" id="{AA36B718-3EBF-285F-D4E1-03E9A3AF8710}"/>
              </a:ext>
            </a:extLst>
          </p:cNvPr>
          <p:cNvGrpSpPr/>
          <p:nvPr/>
        </p:nvGrpSpPr>
        <p:grpSpPr>
          <a:xfrm>
            <a:off x="485499" y="5291415"/>
            <a:ext cx="6576881" cy="3049091"/>
            <a:chOff x="485499" y="5264911"/>
            <a:chExt cx="6576881" cy="3049091"/>
          </a:xfrm>
        </p:grpSpPr>
        <p:sp>
          <p:nvSpPr>
            <p:cNvPr id="1121" name="テキスト ボックス 1120">
              <a:extLst>
                <a:ext uri="{FF2B5EF4-FFF2-40B4-BE49-F238E27FC236}">
                  <a16:creationId xmlns:a16="http://schemas.microsoft.com/office/drawing/2014/main" id="{A252F9F5-808F-E9A0-53E2-2150C555AC0B}"/>
                </a:ext>
              </a:extLst>
            </p:cNvPr>
            <p:cNvSpPr txBox="1"/>
            <p:nvPr/>
          </p:nvSpPr>
          <p:spPr>
            <a:xfrm>
              <a:off x="485499" y="5264911"/>
              <a:ext cx="2802607" cy="230832"/>
            </a:xfrm>
            <a:prstGeom prst="rect">
              <a:avLst/>
            </a:prstGeom>
            <a:noFill/>
          </p:spPr>
          <p:txBody>
            <a:bodyPr wrap="square" rtlCol="0">
              <a:spAutoFit/>
            </a:bodyPr>
            <a:lstStyle/>
            <a:p>
              <a:r>
                <a:rPr kumimoji="1" lang="en-US" altLang="ja-JP" sz="900" dirty="0">
                  <a:latin typeface="+mn-ea"/>
                </a:rPr>
                <a:t>Welding MEGA</a:t>
              </a:r>
              <a:r>
                <a:rPr kumimoji="1" lang="ja-JP" altLang="en-US" sz="900" dirty="0">
                  <a:latin typeface="+mn-ea"/>
                </a:rPr>
                <a:t>：溶融溶接解析（固有ひずみ法）</a:t>
              </a:r>
            </a:p>
          </p:txBody>
        </p:sp>
        <p:pic>
          <p:nvPicPr>
            <p:cNvPr id="17" name="図 16">
              <a:extLst>
                <a:ext uri="{FF2B5EF4-FFF2-40B4-BE49-F238E27FC236}">
                  <a16:creationId xmlns:a16="http://schemas.microsoft.com/office/drawing/2014/main" id="{1E13A8ED-0DA0-1F27-122E-0F334C8E92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5499" y="5496022"/>
              <a:ext cx="3133934" cy="1056343"/>
            </a:xfrm>
            <a:prstGeom prst="rect">
              <a:avLst/>
            </a:prstGeom>
            <a:ln w="19050">
              <a:solidFill>
                <a:schemeClr val="bg1">
                  <a:lumMod val="75000"/>
                </a:schemeClr>
              </a:solidFill>
            </a:ln>
          </p:spPr>
        </p:pic>
        <p:sp>
          <p:nvSpPr>
            <p:cNvPr id="20" name="テキスト ボックス 19">
              <a:extLst>
                <a:ext uri="{FF2B5EF4-FFF2-40B4-BE49-F238E27FC236}">
                  <a16:creationId xmlns:a16="http://schemas.microsoft.com/office/drawing/2014/main" id="{1691196E-361E-0B5E-133E-44980083E2DF}"/>
                </a:ext>
              </a:extLst>
            </p:cNvPr>
            <p:cNvSpPr txBox="1"/>
            <p:nvPr/>
          </p:nvSpPr>
          <p:spPr>
            <a:xfrm>
              <a:off x="485499" y="6684710"/>
              <a:ext cx="2802606" cy="230832"/>
            </a:xfrm>
            <a:prstGeom prst="rect">
              <a:avLst/>
            </a:prstGeom>
            <a:noFill/>
          </p:spPr>
          <p:txBody>
            <a:bodyPr wrap="square" rtlCol="0">
              <a:spAutoFit/>
            </a:bodyPr>
            <a:lstStyle/>
            <a:p>
              <a:r>
                <a:rPr kumimoji="1" lang="en-US" altLang="ja-JP" sz="900" dirty="0">
                  <a:latin typeface="+mn-ea"/>
                </a:rPr>
                <a:t>Welding Designer </a:t>
              </a:r>
              <a:r>
                <a:rPr kumimoji="1" lang="ja-JP" altLang="en-US" sz="900" dirty="0">
                  <a:latin typeface="+mn-ea"/>
                </a:rPr>
                <a:t>：溶融溶接解析（熱弾塑性法）</a:t>
              </a:r>
            </a:p>
          </p:txBody>
        </p:sp>
        <p:pic>
          <p:nvPicPr>
            <p:cNvPr id="22" name="図 21">
              <a:extLst>
                <a:ext uri="{FF2B5EF4-FFF2-40B4-BE49-F238E27FC236}">
                  <a16:creationId xmlns:a16="http://schemas.microsoft.com/office/drawing/2014/main" id="{9090B38A-FD92-1D19-DA9D-FA2BED6DAC6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5499" y="6930233"/>
              <a:ext cx="3135600" cy="1383769"/>
            </a:xfrm>
            <a:prstGeom prst="rect">
              <a:avLst/>
            </a:prstGeom>
            <a:ln w="19050">
              <a:solidFill>
                <a:schemeClr val="bg1">
                  <a:lumMod val="75000"/>
                </a:schemeClr>
              </a:solidFill>
            </a:ln>
          </p:spPr>
        </p:pic>
        <p:sp>
          <p:nvSpPr>
            <p:cNvPr id="23" name="テキスト ボックス 22">
              <a:extLst>
                <a:ext uri="{FF2B5EF4-FFF2-40B4-BE49-F238E27FC236}">
                  <a16:creationId xmlns:a16="http://schemas.microsoft.com/office/drawing/2014/main" id="{E81CE857-9CCC-77A4-FDE1-07D4331A59BE}"/>
                </a:ext>
              </a:extLst>
            </p:cNvPr>
            <p:cNvSpPr txBox="1"/>
            <p:nvPr/>
          </p:nvSpPr>
          <p:spPr>
            <a:xfrm>
              <a:off x="3865397" y="5264911"/>
              <a:ext cx="2802607" cy="230832"/>
            </a:xfrm>
            <a:prstGeom prst="rect">
              <a:avLst/>
            </a:prstGeom>
            <a:noFill/>
          </p:spPr>
          <p:txBody>
            <a:bodyPr wrap="square" rtlCol="0">
              <a:spAutoFit/>
            </a:bodyPr>
            <a:lstStyle/>
            <a:p>
              <a:r>
                <a:rPr kumimoji="1" lang="en-US" altLang="ja-JP" sz="900" dirty="0">
                  <a:latin typeface="+mn-ea"/>
                </a:rPr>
                <a:t>Spot Welding</a:t>
              </a:r>
              <a:r>
                <a:rPr kumimoji="1" lang="ja-JP" altLang="en-US" sz="900" dirty="0">
                  <a:latin typeface="+mn-ea"/>
                </a:rPr>
                <a:t>：スポット溶接組み立て解析</a:t>
              </a:r>
            </a:p>
          </p:txBody>
        </p:sp>
        <p:pic>
          <p:nvPicPr>
            <p:cNvPr id="25" name="図 24">
              <a:extLst>
                <a:ext uri="{FF2B5EF4-FFF2-40B4-BE49-F238E27FC236}">
                  <a16:creationId xmlns:a16="http://schemas.microsoft.com/office/drawing/2014/main" id="{8B3489ED-6D3C-631E-04A5-5261049734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65397" y="5496022"/>
              <a:ext cx="3122487" cy="1054800"/>
            </a:xfrm>
            <a:prstGeom prst="rect">
              <a:avLst/>
            </a:prstGeom>
            <a:ln w="19050">
              <a:solidFill>
                <a:schemeClr val="bg1">
                  <a:lumMod val="75000"/>
                </a:schemeClr>
              </a:solidFill>
            </a:ln>
          </p:spPr>
        </p:pic>
        <p:pic>
          <p:nvPicPr>
            <p:cNvPr id="27" name="図 26">
              <a:extLst>
                <a:ext uri="{FF2B5EF4-FFF2-40B4-BE49-F238E27FC236}">
                  <a16:creationId xmlns:a16="http://schemas.microsoft.com/office/drawing/2014/main" id="{116F8BCA-517A-25FC-FDA1-634B8CD1A8A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78649" y="6930259"/>
              <a:ext cx="3092498" cy="949063"/>
            </a:xfrm>
            <a:prstGeom prst="rect">
              <a:avLst/>
            </a:prstGeom>
            <a:ln w="19050">
              <a:solidFill>
                <a:schemeClr val="bg1">
                  <a:lumMod val="75000"/>
                </a:schemeClr>
              </a:solidFill>
            </a:ln>
          </p:spPr>
        </p:pic>
        <p:sp>
          <p:nvSpPr>
            <p:cNvPr id="28" name="テキスト ボックス 27">
              <a:extLst>
                <a:ext uri="{FF2B5EF4-FFF2-40B4-BE49-F238E27FC236}">
                  <a16:creationId xmlns:a16="http://schemas.microsoft.com/office/drawing/2014/main" id="{4DA4E64A-99C8-DD15-A0B8-E3D3B016D070}"/>
                </a:ext>
              </a:extLst>
            </p:cNvPr>
            <p:cNvSpPr txBox="1"/>
            <p:nvPr/>
          </p:nvSpPr>
          <p:spPr>
            <a:xfrm>
              <a:off x="3878649" y="6682498"/>
              <a:ext cx="2802607" cy="230832"/>
            </a:xfrm>
            <a:prstGeom prst="rect">
              <a:avLst/>
            </a:prstGeom>
            <a:noFill/>
          </p:spPr>
          <p:txBody>
            <a:bodyPr wrap="square" rtlCol="0">
              <a:spAutoFit/>
            </a:bodyPr>
            <a:lstStyle/>
            <a:p>
              <a:r>
                <a:rPr kumimoji="1" lang="ja-JP" altLang="en-US" sz="900" dirty="0">
                  <a:latin typeface="+mn-ea"/>
                </a:rPr>
                <a:t>摩擦攪拌接合解析：</a:t>
              </a:r>
              <a:r>
                <a:rPr kumimoji="1" lang="en-US" altLang="ja-JP" sz="900" dirty="0">
                  <a:latin typeface="+mn-ea"/>
                </a:rPr>
                <a:t>Friction Stir Welding (FSW)</a:t>
              </a:r>
              <a:endParaRPr kumimoji="1" lang="ja-JP" altLang="en-US" sz="900" dirty="0">
                <a:latin typeface="+mn-ea"/>
              </a:endParaRPr>
            </a:p>
          </p:txBody>
        </p:sp>
        <p:sp>
          <p:nvSpPr>
            <p:cNvPr id="29" name="テキスト ボックス 28">
              <a:extLst>
                <a:ext uri="{FF2B5EF4-FFF2-40B4-BE49-F238E27FC236}">
                  <a16:creationId xmlns:a16="http://schemas.microsoft.com/office/drawing/2014/main" id="{D1DE827C-856D-2C7D-FA60-8977AC1B35F0}"/>
                </a:ext>
              </a:extLst>
            </p:cNvPr>
            <p:cNvSpPr txBox="1"/>
            <p:nvPr/>
          </p:nvSpPr>
          <p:spPr>
            <a:xfrm>
              <a:off x="3878649" y="7989882"/>
              <a:ext cx="3183731" cy="307777"/>
            </a:xfrm>
            <a:prstGeom prst="rect">
              <a:avLst/>
            </a:prstGeom>
            <a:noFill/>
          </p:spPr>
          <p:txBody>
            <a:bodyPr wrap="square" rtlCol="0">
              <a:spAutoFit/>
            </a:bodyPr>
            <a:lstStyle/>
            <a:p>
              <a:r>
                <a:rPr kumimoji="1" lang="ja-JP" altLang="en-US" sz="700" dirty="0">
                  <a:latin typeface="+mn-ea"/>
                </a:rPr>
                <a:t>ツール周りの攪拌現象を計算する機能とツール周辺の発熱量を用いた接合変形を計算する機能の２つの計算機能により構成されています。</a:t>
              </a:r>
            </a:p>
          </p:txBody>
        </p:sp>
      </p:grpSp>
      <p:pic>
        <p:nvPicPr>
          <p:cNvPr id="5" name="図 4">
            <a:extLst>
              <a:ext uri="{FF2B5EF4-FFF2-40B4-BE49-F238E27FC236}">
                <a16:creationId xmlns:a16="http://schemas.microsoft.com/office/drawing/2014/main" id="{21E24917-4EFA-8B9F-8054-91D6A8EE39B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7269" y="230964"/>
            <a:ext cx="1683588" cy="324000"/>
          </a:xfrm>
          <a:prstGeom prst="rect">
            <a:avLst/>
          </a:prstGeom>
        </p:spPr>
      </p:pic>
      <p:grpSp>
        <p:nvGrpSpPr>
          <p:cNvPr id="6" name="グループ化 5">
            <a:extLst>
              <a:ext uri="{FF2B5EF4-FFF2-40B4-BE49-F238E27FC236}">
                <a16:creationId xmlns:a16="http://schemas.microsoft.com/office/drawing/2014/main" id="{B17E6ADD-2612-B76A-5FCE-29F3E54B3F88}"/>
              </a:ext>
            </a:extLst>
          </p:cNvPr>
          <p:cNvGrpSpPr/>
          <p:nvPr/>
        </p:nvGrpSpPr>
        <p:grpSpPr>
          <a:xfrm>
            <a:off x="383419" y="9570026"/>
            <a:ext cx="6929750" cy="767636"/>
            <a:chOff x="515626" y="9840102"/>
            <a:chExt cx="6929750" cy="767636"/>
          </a:xfrm>
        </p:grpSpPr>
        <p:pic>
          <p:nvPicPr>
            <p:cNvPr id="7" name="図 1451">
              <a:extLst>
                <a:ext uri="{FF2B5EF4-FFF2-40B4-BE49-F238E27FC236}">
                  <a16:creationId xmlns:a16="http://schemas.microsoft.com/office/drawing/2014/main" id="{76A9E83E-6909-EB1B-A726-E9F66D9DEF0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51">
              <a:extLst>
                <a:ext uri="{FF2B5EF4-FFF2-40B4-BE49-F238E27FC236}">
                  <a16:creationId xmlns:a16="http://schemas.microsoft.com/office/drawing/2014/main" id="{B45618E0-3893-5841-C373-75641D5AB782}"/>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6"/>
              <a:stretch>
                <a:fillRect/>
              </a:stretch>
            </a:blipFill>
          </p:spPr>
        </p:sp>
        <p:sp>
          <p:nvSpPr>
            <p:cNvPr id="10" name="テキスト ボックス 9">
              <a:extLst>
                <a:ext uri="{FF2B5EF4-FFF2-40B4-BE49-F238E27FC236}">
                  <a16:creationId xmlns:a16="http://schemas.microsoft.com/office/drawing/2014/main" id="{6B46FB17-CD9A-9B73-A49D-55B839784972}"/>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6" name="テキスト ボックス 15">
              <a:extLst>
                <a:ext uri="{FF2B5EF4-FFF2-40B4-BE49-F238E27FC236}">
                  <a16:creationId xmlns:a16="http://schemas.microsoft.com/office/drawing/2014/main" id="{F57C4101-3896-182C-4940-5BE67DC637C3}"/>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18" name="テキスト ボックス 17">
              <a:extLst>
                <a:ext uri="{FF2B5EF4-FFF2-40B4-BE49-F238E27FC236}">
                  <a16:creationId xmlns:a16="http://schemas.microsoft.com/office/drawing/2014/main" id="{B2758876-ED26-9904-1E05-473393B614E8}"/>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cxnSp>
        <p:nvCxnSpPr>
          <p:cNvPr id="19" name="直線コネクタ 18">
            <a:extLst>
              <a:ext uri="{FF2B5EF4-FFF2-40B4-BE49-F238E27FC236}">
                <a16:creationId xmlns:a16="http://schemas.microsoft.com/office/drawing/2014/main" id="{AB789B9D-9975-F4D2-F936-40108688A0AC}"/>
              </a:ext>
            </a:extLst>
          </p:cNvPr>
          <p:cNvCxnSpPr>
            <a:cxnSpLocks/>
          </p:cNvCxnSpPr>
          <p:nvPr/>
        </p:nvCxnSpPr>
        <p:spPr>
          <a:xfrm>
            <a:off x="383245" y="9640392"/>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431813"/>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593281"/>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524625" cy="1983600"/>
          </a:xfrm>
          <a:prstGeom prst="rect">
            <a:avLst/>
          </a:prstGeom>
          <a:solidFill>
            <a:schemeClr val="accent3">
              <a:lumMod val="20000"/>
              <a:lumOff val="80000"/>
            </a:schemeClr>
          </a:solidFill>
        </p:spPr>
        <p:txBody>
          <a:bodyPr wrap="square">
            <a:spAutoFit/>
          </a:bodyPr>
          <a:lstStyle/>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JWELD </a:t>
            </a:r>
            <a:r>
              <a:rPr kumimoji="1" lang="ja-JP" altLang="en-US" sz="1200" b="1" dirty="0">
                <a:solidFill>
                  <a:srgbClr val="1C1C1C"/>
                </a:solidFill>
                <a:latin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9 285K</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24C(P8+E16) 24T/P3.7-5.5GHz/L2:40MB/L3:36MB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ファン：簡易水冷式クーラー（水冷一体型</a:t>
            </a:r>
            <a:r>
              <a:rPr kumimoji="1" lang="en-US" altLang="ja-JP" sz="1200" b="1" dirty="0">
                <a:solidFill>
                  <a:srgbClr val="1C1C1C"/>
                </a:solidFill>
                <a:latin typeface="游ゴシック" panose="020B0400000000000000" pitchFamily="50" charset="-128"/>
                <a:cs typeface="Segoe UI" panose="020B0502040204020203" pitchFamily="34" charset="0"/>
              </a:rPr>
              <a:t>/360mm</a:t>
            </a:r>
            <a:r>
              <a:rPr kumimoji="1" lang="ja-JP" altLang="en-US" sz="1200" b="1" dirty="0">
                <a:solidFill>
                  <a:srgbClr val="1C1C1C"/>
                </a:solidFill>
                <a:latin typeface="游ゴシック" panose="020B0400000000000000" pitchFamily="50" charset="-128"/>
                <a:cs typeface="Segoe UI" panose="020B0502040204020203" pitchFamily="34" charset="0"/>
              </a:rPr>
              <a:t>ラジエター</a:t>
            </a:r>
            <a:r>
              <a:rPr kumimoji="1" lang="en-US" altLang="ja-JP" sz="1200" b="1" dirty="0">
                <a:solidFill>
                  <a:srgbClr val="1C1C1C"/>
                </a:solidFill>
                <a:latin typeface="游ゴシック" panose="020B0400000000000000" pitchFamily="50" charset="-128"/>
                <a:cs typeface="Segoe UI" panose="020B0502040204020203" pitchFamily="34" charset="0"/>
              </a:rPr>
              <a:t>/120mmFAN×3</a:t>
            </a:r>
            <a:r>
              <a:rPr kumimoji="1" lang="ja-JP" altLang="en-US" sz="1200" b="1" dirty="0">
                <a:solidFill>
                  <a:srgbClr val="1C1C1C"/>
                </a:solidFill>
                <a:latin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cs typeface="Segoe UI" panose="020B0502040204020203" pitchFamily="34" charset="0"/>
              </a:rPr>
              <a:t>64GB(32GB×2)</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ストレージ：</a:t>
            </a:r>
            <a:r>
              <a:rPr kumimoji="1" lang="en-US" altLang="ja-JP" sz="1200" b="1" dirty="0">
                <a:solidFill>
                  <a:srgbClr val="1C1C1C"/>
                </a:solidFill>
                <a:latin typeface="游ゴシック" panose="020B0400000000000000" pitchFamily="50" charset="-128"/>
                <a:cs typeface="Segoe UI" panose="020B0502040204020203" pitchFamily="34" charset="0"/>
              </a:rPr>
              <a:t>SSD 1TB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   +  HDD 8TB</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7200rpm/</a:t>
            </a:r>
            <a:r>
              <a:rPr kumimoji="1" lang="ja-JP" altLang="en-US" sz="1200" b="1" dirty="0">
                <a:solidFill>
                  <a:srgbClr val="1C1C1C"/>
                </a:solidFill>
                <a:latin typeface="游ゴシック" panose="020B0400000000000000" pitchFamily="50" charset="-128"/>
                <a:cs typeface="Segoe UI" panose="020B0502040204020203" pitchFamily="34" charset="0"/>
              </a:rPr>
              <a:t>高耐久仕様）</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PRO 2000 Blackwell  16GB-GDDR7</a:t>
            </a: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1000W </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80PLUS</a:t>
            </a:r>
            <a:r>
              <a:rPr lang="en-US" altLang="ja-JP" sz="1200" b="1" dirty="0">
                <a:solidFill>
                  <a:srgbClr val="1C1C1C"/>
                </a:solidFill>
                <a:latin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697993"/>
            <a:ext cx="341423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JWELD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Type-ZU2V2-9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092772"/>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Ultra7</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pic>
          <p:nvPicPr>
            <p:cNvPr id="80" name="図 79">
              <a:extLst>
                <a:ext uri="{FF2B5EF4-FFF2-40B4-BE49-F238E27FC236}">
                  <a16:creationId xmlns:a16="http://schemas.microsoft.com/office/drawing/2014/main" id="{1C706E1F-E32A-14B8-3607-0C3AC61869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275" y="4705932"/>
              <a:ext cx="1260707" cy="866736"/>
            </a:xfrm>
            <a:prstGeom prst="rect">
              <a:avLst/>
            </a:prstGeom>
          </p:spPr>
        </p:pic>
      </p:grpSp>
      <p:grpSp>
        <p:nvGrpSpPr>
          <p:cNvPr id="5" name="グループ化 4">
            <a:extLst>
              <a:ext uri="{FF2B5EF4-FFF2-40B4-BE49-F238E27FC236}">
                <a16:creationId xmlns:a16="http://schemas.microsoft.com/office/drawing/2014/main" id="{ADA8B809-880E-D3F9-9E50-9F9D14D09715}"/>
              </a:ext>
            </a:extLst>
          </p:cNvPr>
          <p:cNvGrpSpPr/>
          <p:nvPr/>
        </p:nvGrpSpPr>
        <p:grpSpPr>
          <a:xfrm>
            <a:off x="0" y="0"/>
            <a:ext cx="7559675" cy="2506983"/>
            <a:chOff x="0" y="0"/>
            <a:chExt cx="7559675" cy="2506983"/>
          </a:xfrm>
        </p:grpSpPr>
        <p:grpSp>
          <p:nvGrpSpPr>
            <p:cNvPr id="11" name="グループ化 10">
              <a:extLst>
                <a:ext uri="{FF2B5EF4-FFF2-40B4-BE49-F238E27FC236}">
                  <a16:creationId xmlns:a16="http://schemas.microsoft.com/office/drawing/2014/main" id="{3789D023-F63E-C102-C800-A00970CB5022}"/>
                </a:ext>
              </a:extLst>
            </p:cNvPr>
            <p:cNvGrpSpPr/>
            <p:nvPr/>
          </p:nvGrpSpPr>
          <p:grpSpPr>
            <a:xfrm>
              <a:off x="1" y="0"/>
              <a:ext cx="7559674" cy="2357724"/>
              <a:chOff x="1" y="0"/>
              <a:chExt cx="7559674" cy="2357724"/>
            </a:xfrm>
          </p:grpSpPr>
          <p:pic>
            <p:nvPicPr>
              <p:cNvPr id="12" name="図 11">
                <a:extLst>
                  <a:ext uri="{FF2B5EF4-FFF2-40B4-BE49-F238E27FC236}">
                    <a16:creationId xmlns:a16="http://schemas.microsoft.com/office/drawing/2014/main" id="{02E10A77-C4D3-5915-71D8-EE873FEA9B7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b="53275"/>
              <a:stretch>
                <a:fillRect/>
              </a:stretch>
            </p:blipFill>
            <p:spPr>
              <a:xfrm>
                <a:off x="1" y="0"/>
                <a:ext cx="7559674" cy="2357724"/>
              </a:xfrm>
              <a:prstGeom prst="rect">
                <a:avLst/>
              </a:prstGeom>
            </p:spPr>
          </p:pic>
          <p:cxnSp>
            <p:nvCxnSpPr>
              <p:cNvPr id="13" name="直線コネクタ 12">
                <a:extLst>
                  <a:ext uri="{FF2B5EF4-FFF2-40B4-BE49-F238E27FC236}">
                    <a16:creationId xmlns:a16="http://schemas.microsoft.com/office/drawing/2014/main" id="{82FE674C-11D3-F527-8A38-2D9383C074E0}"/>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4FE3DAEC-3F14-DAFD-A07D-B7DEF5C5EC4D}"/>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15" name="図 14">
                <a:extLst>
                  <a:ext uri="{FF2B5EF4-FFF2-40B4-BE49-F238E27FC236}">
                    <a16:creationId xmlns:a16="http://schemas.microsoft.com/office/drawing/2014/main" id="{3F0A825A-8D41-FAEC-892F-1B6D850A3D98}"/>
                  </a:ext>
                </a:extLst>
              </p:cNvPr>
              <p:cNvPicPr>
                <a:picLocks noChangeAspect="1"/>
              </p:cNvPicPr>
              <p:nvPr/>
            </p:nvPicPr>
            <p:blipFill>
              <a:blip r:embed="rId6"/>
              <a:stretch>
                <a:fillRect/>
              </a:stretch>
            </p:blipFill>
            <p:spPr>
              <a:xfrm>
                <a:off x="5738372" y="558986"/>
                <a:ext cx="1608042" cy="1608042"/>
              </a:xfrm>
              <a:prstGeom prst="rect">
                <a:avLst/>
              </a:prstGeom>
            </p:spPr>
          </p:pic>
          <p:grpSp>
            <p:nvGrpSpPr>
              <p:cNvPr id="16" name="グループ化 15">
                <a:extLst>
                  <a:ext uri="{FF2B5EF4-FFF2-40B4-BE49-F238E27FC236}">
                    <a16:creationId xmlns:a16="http://schemas.microsoft.com/office/drawing/2014/main" id="{D3392DC4-9758-6B29-0231-B3EBF5F4862E}"/>
                  </a:ext>
                </a:extLst>
              </p:cNvPr>
              <p:cNvGrpSpPr>
                <a:grpSpLocks noChangeAspect="1"/>
              </p:cNvGrpSpPr>
              <p:nvPr/>
            </p:nvGrpSpPr>
            <p:grpSpPr>
              <a:xfrm>
                <a:off x="3878649" y="361881"/>
                <a:ext cx="1919994" cy="1778551"/>
                <a:chOff x="7996586" y="4982290"/>
                <a:chExt cx="4375529" cy="4053191"/>
              </a:xfrm>
            </p:grpSpPr>
            <p:pic>
              <p:nvPicPr>
                <p:cNvPr id="20" name="図 19">
                  <a:extLst>
                    <a:ext uri="{FF2B5EF4-FFF2-40B4-BE49-F238E27FC236}">
                      <a16:creationId xmlns:a16="http://schemas.microsoft.com/office/drawing/2014/main" id="{E7C1B4B2-8E60-0B3F-CC60-2D5F1AD553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21" name="正方形/長方形 1073">
                  <a:extLst>
                    <a:ext uri="{FF2B5EF4-FFF2-40B4-BE49-F238E27FC236}">
                      <a16:creationId xmlns:a16="http://schemas.microsoft.com/office/drawing/2014/main" id="{EDDE80CA-E5EF-4663-17ED-82CF3DA58E81}"/>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8"/>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8" name="テキスト ボックス 17">
                <a:extLst>
                  <a:ext uri="{FF2B5EF4-FFF2-40B4-BE49-F238E27FC236}">
                    <a16:creationId xmlns:a16="http://schemas.microsoft.com/office/drawing/2014/main" id="{28C00D1D-75AB-35CE-E442-A3D8219BCFCB}"/>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latin typeface="ヒラギノ角ゴ8" panose="020B0800000000000000" pitchFamily="50" charset="-128"/>
                  <a:ea typeface="ヒラギノ角ゴ8" panose="020B0800000000000000" pitchFamily="50" charset="-128"/>
                </a:endParaRPr>
              </a:p>
              <a:p>
                <a:r>
                  <a:rPr kumimoji="1" lang="ja-JP" altLang="en-US" sz="1400" dirty="0">
                    <a:latin typeface="ヒラギノ角ゴ8" panose="020B0800000000000000" pitchFamily="50" charset="-128"/>
                    <a:ea typeface="ヒラギノ角ゴ8" panose="020B0800000000000000" pitchFamily="50" charset="-128"/>
                  </a:rPr>
                  <a:t>お勧めのワークステーション</a:t>
                </a:r>
              </a:p>
            </p:txBody>
          </p:sp>
          <p:pic>
            <p:nvPicPr>
              <p:cNvPr id="19" name="図 18">
                <a:extLst>
                  <a:ext uri="{FF2B5EF4-FFF2-40B4-BE49-F238E27FC236}">
                    <a16:creationId xmlns:a16="http://schemas.microsoft.com/office/drawing/2014/main" id="{862DA0A8-EF44-7B84-A290-87FD2B7742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581" y="671496"/>
                <a:ext cx="2914228" cy="821785"/>
              </a:xfrm>
              <a:prstGeom prst="rect">
                <a:avLst/>
              </a:prstGeom>
            </p:spPr>
          </p:pic>
        </p:grpSp>
        <p:sp>
          <p:nvSpPr>
            <p:cNvPr id="9" name="正方形/長方形 8">
              <a:extLst>
                <a:ext uri="{FF2B5EF4-FFF2-40B4-BE49-F238E27FC236}">
                  <a16:creationId xmlns:a16="http://schemas.microsoft.com/office/drawing/2014/main" id="{7FA17DA9-BEA9-5D14-4E1B-DD8C27C05111}"/>
                </a:ext>
              </a:extLst>
            </p:cNvPr>
            <p:cNvSpPr/>
            <p:nvPr/>
          </p:nvSpPr>
          <p:spPr>
            <a:xfrm>
              <a:off x="0" y="2253005"/>
              <a:ext cx="7559675" cy="253978"/>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7" name="テキスト ボックス 56">
            <a:extLst>
              <a:ext uri="{FF2B5EF4-FFF2-40B4-BE49-F238E27FC236}">
                <a16:creationId xmlns:a16="http://schemas.microsoft.com/office/drawing/2014/main" id="{16FDEB35-F4AB-F67F-E652-5B5BA02ADEA2}"/>
              </a:ext>
            </a:extLst>
          </p:cNvPr>
          <p:cNvSpPr txBox="1"/>
          <p:nvPr/>
        </p:nvSpPr>
        <p:spPr>
          <a:xfrm>
            <a:off x="368137" y="2610572"/>
            <a:ext cx="3910518" cy="584775"/>
          </a:xfrm>
          <a:prstGeom prst="rect">
            <a:avLst/>
          </a:prstGeom>
          <a:noFill/>
        </p:spPr>
        <p:txBody>
          <a:bodyPr wrap="square">
            <a:spAutoFit/>
          </a:bodyPr>
          <a:lstStyle/>
          <a:p>
            <a:r>
              <a:rPr lang="ja-JP" altLang="en-US" sz="1600" dirty="0">
                <a:latin typeface="A-OTF 新ゴ Pro M" panose="020B0500000000000000" pitchFamily="50" charset="-128"/>
                <a:ea typeface="A-OTF 新ゴ Pro M" panose="020B0500000000000000" pitchFamily="50" charset="-128"/>
              </a:rPr>
              <a:t>高性能</a:t>
            </a:r>
            <a:r>
              <a:rPr lang="en-US" altLang="ja-JP" sz="1600" dirty="0">
                <a:latin typeface="A-OTF 新ゴ Pro M" panose="020B0500000000000000" pitchFamily="50" charset="-128"/>
                <a:ea typeface="A-OTF 新ゴ Pro M" panose="020B0500000000000000" pitchFamily="50" charset="-128"/>
              </a:rPr>
              <a:t>CPU</a:t>
            </a:r>
            <a:r>
              <a:rPr lang="ja-JP" altLang="en-US" sz="1600" dirty="0">
                <a:latin typeface="A-OTF 新ゴ Pro M" panose="020B0500000000000000" pitchFamily="50" charset="-128"/>
                <a:ea typeface="A-OTF 新ゴ Pro M" panose="020B0500000000000000" pitchFamily="50" charset="-128"/>
              </a:rPr>
              <a:t>マルチコア並列計算と</a:t>
            </a:r>
            <a:r>
              <a:rPr lang="en-US" altLang="ja-JP" sz="1600" dirty="0">
                <a:latin typeface="A-OTF 新ゴ Pro M" panose="020B0500000000000000" pitchFamily="50" charset="-128"/>
                <a:ea typeface="A-OTF 新ゴ Pro M" panose="020B0500000000000000" pitchFamily="50" charset="-128"/>
              </a:rPr>
              <a:t>GPU</a:t>
            </a:r>
            <a:r>
              <a:rPr lang="ja-JP" altLang="en-US" sz="1600" dirty="0">
                <a:latin typeface="A-OTF 新ゴ Pro M" panose="020B0500000000000000" pitchFamily="50" charset="-128"/>
                <a:ea typeface="A-OTF 新ゴ Pro M" panose="020B0500000000000000" pitchFamily="50" charset="-128"/>
              </a:rPr>
              <a:t>計算の構成で設計者</a:t>
            </a:r>
            <a:r>
              <a:rPr lang="en-US" altLang="ja-JP" sz="1600" dirty="0">
                <a:latin typeface="A-OTF 新ゴ Pro M" panose="020B0500000000000000" pitchFamily="50" charset="-128"/>
                <a:ea typeface="A-OTF 新ゴ Pro M" panose="020B0500000000000000" pitchFamily="50" charset="-128"/>
              </a:rPr>
              <a:t>CAE</a:t>
            </a:r>
            <a:r>
              <a:rPr lang="ja-JP" altLang="en-US" sz="1600" dirty="0">
                <a:latin typeface="A-OTF 新ゴ Pro M" panose="020B0500000000000000" pitchFamily="50" charset="-128"/>
                <a:ea typeface="A-OTF 新ゴ Pro M" panose="020B0500000000000000" pitchFamily="50" charset="-128"/>
              </a:rPr>
              <a:t>の時短に最適</a:t>
            </a:r>
            <a:endParaRPr lang="en-US" altLang="ja-JP" sz="1600" dirty="0">
              <a:latin typeface="A-OTF 新ゴ Pro M" panose="020B0500000000000000" pitchFamily="50" charset="-128"/>
              <a:ea typeface="A-OTF 新ゴ Pro M" panose="020B0500000000000000" pitchFamily="50" charset="-128"/>
            </a:endParaRPr>
          </a:p>
        </p:txBody>
      </p:sp>
      <p:grpSp>
        <p:nvGrpSpPr>
          <p:cNvPr id="58" name="グループ化 57">
            <a:extLst>
              <a:ext uri="{FF2B5EF4-FFF2-40B4-BE49-F238E27FC236}">
                <a16:creationId xmlns:a16="http://schemas.microsoft.com/office/drawing/2014/main" id="{FEB389C7-DCF2-21BB-B28C-EEBFCC39970E}"/>
              </a:ext>
            </a:extLst>
          </p:cNvPr>
          <p:cNvGrpSpPr>
            <a:grpSpLocks noChangeAspect="1"/>
          </p:cNvGrpSpPr>
          <p:nvPr/>
        </p:nvGrpSpPr>
        <p:grpSpPr>
          <a:xfrm>
            <a:off x="4518752" y="2743813"/>
            <a:ext cx="2890800" cy="2890800"/>
            <a:chOff x="5645951" y="379686"/>
            <a:chExt cx="4124980" cy="4124980"/>
          </a:xfrm>
        </p:grpSpPr>
        <p:pic>
          <p:nvPicPr>
            <p:cNvPr id="62" name="図 61">
              <a:extLst>
                <a:ext uri="{FF2B5EF4-FFF2-40B4-BE49-F238E27FC236}">
                  <a16:creationId xmlns:a16="http://schemas.microsoft.com/office/drawing/2014/main" id="{A92F8D98-1ACF-F7C8-DEAE-6E942AC94F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63" name="正方形/長方形 17">
              <a:extLst>
                <a:ext uri="{FF2B5EF4-FFF2-40B4-BE49-F238E27FC236}">
                  <a16:creationId xmlns:a16="http://schemas.microsoft.com/office/drawing/2014/main" id="{D3A44075-DFBA-81F0-521A-538C26F5605C}"/>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4" name="正方形/長方形 63">
            <a:extLst>
              <a:ext uri="{FF2B5EF4-FFF2-40B4-BE49-F238E27FC236}">
                <a16:creationId xmlns:a16="http://schemas.microsoft.com/office/drawing/2014/main" id="{8BD10ADD-F63E-4F88-235B-1E1DB53E066A}"/>
              </a:ext>
            </a:extLst>
          </p:cNvPr>
          <p:cNvSpPr/>
          <p:nvPr/>
        </p:nvSpPr>
        <p:spPr>
          <a:xfrm>
            <a:off x="0" y="10439813"/>
            <a:ext cx="7559675" cy="252000"/>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5" name="図 64">
            <a:extLst>
              <a:ext uri="{FF2B5EF4-FFF2-40B4-BE49-F238E27FC236}">
                <a16:creationId xmlns:a16="http://schemas.microsoft.com/office/drawing/2014/main" id="{B537A959-54F1-2A16-EE59-651A4078914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7269" y="230964"/>
            <a:ext cx="1683588" cy="324000"/>
          </a:xfrm>
          <a:prstGeom prst="rect">
            <a:avLst/>
          </a:prstGeom>
        </p:spPr>
      </p:pic>
      <p:sp>
        <p:nvSpPr>
          <p:cNvPr id="68" name="テキスト ボックス 67">
            <a:extLst>
              <a:ext uri="{FF2B5EF4-FFF2-40B4-BE49-F238E27FC236}">
                <a16:creationId xmlns:a16="http://schemas.microsoft.com/office/drawing/2014/main" id="{2349A9D4-C545-BF97-66C2-ED0942F47414}"/>
              </a:ext>
            </a:extLst>
          </p:cNvPr>
          <p:cNvSpPr txBox="1"/>
          <p:nvPr/>
        </p:nvSpPr>
        <p:spPr>
          <a:xfrm>
            <a:off x="1925404" y="4711211"/>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NVIDIARTXPRO2000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71" name="テキスト ボックス 70">
            <a:extLst>
              <a:ext uri="{FF2B5EF4-FFF2-40B4-BE49-F238E27FC236}">
                <a16:creationId xmlns:a16="http://schemas.microsoft.com/office/drawing/2014/main" id="{8E2000EB-98AF-23F6-748B-5819541B5545}"/>
              </a:ext>
            </a:extLst>
          </p:cNvPr>
          <p:cNvSpPr txBox="1"/>
          <p:nvPr/>
        </p:nvSpPr>
        <p:spPr>
          <a:xfrm>
            <a:off x="1925404" y="5011825"/>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Blackwell</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高速なパフォーマンス、高度な機能、最大 </a:t>
            </a:r>
            <a:r>
              <a:rPr lang="en-US" altLang="ja-JP" sz="900" dirty="0">
                <a:latin typeface="游ゴシック" panose="020B0400000000000000" pitchFamily="50" charset="-128"/>
                <a:ea typeface="游ゴシック" panose="020B0400000000000000" pitchFamily="50" charset="-128"/>
              </a:rPr>
              <a:t>16GB </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コンパクトで電力効率に優れたフォーム ファクター</a:t>
            </a:r>
          </a:p>
        </p:txBody>
      </p:sp>
      <p:grpSp>
        <p:nvGrpSpPr>
          <p:cNvPr id="72" name="グループ化 71">
            <a:extLst>
              <a:ext uri="{FF2B5EF4-FFF2-40B4-BE49-F238E27FC236}">
                <a16:creationId xmlns:a16="http://schemas.microsoft.com/office/drawing/2014/main" id="{0355909F-6E8B-9F40-CDB6-36657BE158B1}"/>
              </a:ext>
            </a:extLst>
          </p:cNvPr>
          <p:cNvGrpSpPr/>
          <p:nvPr/>
        </p:nvGrpSpPr>
        <p:grpSpPr>
          <a:xfrm>
            <a:off x="370580" y="9444419"/>
            <a:ext cx="6929750" cy="902106"/>
            <a:chOff x="515626" y="9705632"/>
            <a:chExt cx="6929750" cy="902106"/>
          </a:xfrm>
        </p:grpSpPr>
        <p:pic>
          <p:nvPicPr>
            <p:cNvPr id="75" name="図 1451">
              <a:extLst>
                <a:ext uri="{FF2B5EF4-FFF2-40B4-BE49-F238E27FC236}">
                  <a16:creationId xmlns:a16="http://schemas.microsoft.com/office/drawing/2014/main" id="{2EB019E9-B50C-0674-8E4A-6CF853A629F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0256"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Freeform 51">
              <a:extLst>
                <a:ext uri="{FF2B5EF4-FFF2-40B4-BE49-F238E27FC236}">
                  <a16:creationId xmlns:a16="http://schemas.microsoft.com/office/drawing/2014/main" id="{FDF789A6-E820-0894-4A5D-2368C3CC0494}"/>
                </a:ext>
              </a:extLst>
            </p:cNvPr>
            <p:cNvSpPr>
              <a:spLocks noChangeAspect="1"/>
            </p:cNvSpPr>
            <p:nvPr/>
          </p:nvSpPr>
          <p:spPr>
            <a:xfrm>
              <a:off x="6698640" y="9705632"/>
              <a:ext cx="576000" cy="576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3"/>
              <a:stretch>
                <a:fillRect/>
              </a:stretch>
            </a:blipFill>
          </p:spPr>
        </p:sp>
        <p:sp>
          <p:nvSpPr>
            <p:cNvPr id="77" name="テキスト ボックス 76">
              <a:extLst>
                <a:ext uri="{FF2B5EF4-FFF2-40B4-BE49-F238E27FC236}">
                  <a16:creationId xmlns:a16="http://schemas.microsoft.com/office/drawing/2014/main" id="{BD47537F-77FC-A18F-C744-3A5318313AA0}"/>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78" name="テキスト ボックス 77">
              <a:extLst>
                <a:ext uri="{FF2B5EF4-FFF2-40B4-BE49-F238E27FC236}">
                  <a16:creationId xmlns:a16="http://schemas.microsoft.com/office/drawing/2014/main" id="{8141C22B-DD9C-AE06-3C50-78EA2619621F}"/>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83" name="テキスト ボックス 82">
              <a:extLst>
                <a:ext uri="{FF2B5EF4-FFF2-40B4-BE49-F238E27FC236}">
                  <a16:creationId xmlns:a16="http://schemas.microsoft.com/office/drawing/2014/main" id="{28A5A675-2990-D7D6-1244-FED5172B9A9A}"/>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grpSp>
        <p:nvGrpSpPr>
          <p:cNvPr id="84" name="グループ化 83">
            <a:extLst>
              <a:ext uri="{FF2B5EF4-FFF2-40B4-BE49-F238E27FC236}">
                <a16:creationId xmlns:a16="http://schemas.microsoft.com/office/drawing/2014/main" id="{2CA56B41-2B08-E6F9-B338-41EBF002B1C6}"/>
              </a:ext>
            </a:extLst>
          </p:cNvPr>
          <p:cNvGrpSpPr/>
          <p:nvPr/>
        </p:nvGrpSpPr>
        <p:grpSpPr>
          <a:xfrm>
            <a:off x="3777044" y="8686509"/>
            <a:ext cx="3185487" cy="650974"/>
            <a:chOff x="3687309" y="8410692"/>
            <a:chExt cx="3185487" cy="650974"/>
          </a:xfrm>
        </p:grpSpPr>
        <p:grpSp>
          <p:nvGrpSpPr>
            <p:cNvPr id="85" name="グループ化 84">
              <a:extLst>
                <a:ext uri="{FF2B5EF4-FFF2-40B4-BE49-F238E27FC236}">
                  <a16:creationId xmlns:a16="http://schemas.microsoft.com/office/drawing/2014/main" id="{6B322432-257D-D93A-85C5-67AEA72304D9}"/>
                </a:ext>
              </a:extLst>
            </p:cNvPr>
            <p:cNvGrpSpPr/>
            <p:nvPr/>
          </p:nvGrpSpPr>
          <p:grpSpPr>
            <a:xfrm>
              <a:off x="3750052" y="8800056"/>
              <a:ext cx="3060000" cy="261610"/>
              <a:chOff x="4066003" y="9209063"/>
              <a:chExt cx="3060000" cy="261610"/>
            </a:xfrm>
          </p:grpSpPr>
          <p:sp>
            <p:nvSpPr>
              <p:cNvPr id="87" name="Rectangle 43">
                <a:extLst>
                  <a:ext uri="{FF2B5EF4-FFF2-40B4-BE49-F238E27FC236}">
                    <a16:creationId xmlns:a16="http://schemas.microsoft.com/office/drawing/2014/main" id="{0FEBF7AF-06E3-2409-D62A-19746E874F73}"/>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88" name="テキスト ボックス 87">
                <a:extLst>
                  <a:ext uri="{FF2B5EF4-FFF2-40B4-BE49-F238E27FC236}">
                    <a16:creationId xmlns:a16="http://schemas.microsoft.com/office/drawing/2014/main" id="{B65574B1-5033-617C-8A54-F51480A9012C}"/>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86" name="テキスト ボックス 85">
              <a:extLst>
                <a:ext uri="{FF2B5EF4-FFF2-40B4-BE49-F238E27FC236}">
                  <a16:creationId xmlns:a16="http://schemas.microsoft.com/office/drawing/2014/main" id="{8F16EB99-20B6-0843-2030-D66FF9B2A0AC}"/>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1259</TotalTime>
  <Words>725</Words>
  <Application>Microsoft Office PowerPoint</Application>
  <PresentationFormat>ユーザー設定</PresentationFormat>
  <Paragraphs>54</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A-OTF 新ゴ Pro M</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24</cp:revision>
  <dcterms:created xsi:type="dcterms:W3CDTF">2025-02-18T01:46:40Z</dcterms:created>
  <dcterms:modified xsi:type="dcterms:W3CDTF">2026-09-05T06:14:03Z</dcterms:modified>
</cp:coreProperties>
</file>