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6279" autoAdjust="0"/>
  </p:normalViewPr>
  <p:slideViewPr>
    <p:cSldViewPr snapToGrid="0">
      <p:cViewPr varScale="1">
        <p:scale>
          <a:sx n="71" d="100"/>
          <a:sy n="71" d="100"/>
        </p:scale>
        <p:origin x="3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gif"/><Relationship Id="rId18" Type="http://schemas.openxmlformats.org/officeDocument/2006/relationships/image" Target="../media/image1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12" Type="http://schemas.openxmlformats.org/officeDocument/2006/relationships/image" Target="../media/image10.gif"/><Relationship Id="rId17" Type="http://schemas.openxmlformats.org/officeDocument/2006/relationships/image" Target="../media/image15.gif"/><Relationship Id="rId2" Type="http://schemas.openxmlformats.org/officeDocument/2006/relationships/image" Target="../media/image1.jpg"/><Relationship Id="rId16" Type="http://schemas.openxmlformats.org/officeDocument/2006/relationships/image" Target="../media/image14.gif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gif"/><Relationship Id="rId5" Type="http://schemas.openxmlformats.org/officeDocument/2006/relationships/image" Target="../media/image4.png"/><Relationship Id="rId15" Type="http://schemas.openxmlformats.org/officeDocument/2006/relationships/image" Target="../media/image13.gif"/><Relationship Id="rId10" Type="http://schemas.openxmlformats.org/officeDocument/2006/relationships/image" Target="../media/image8.gif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7.jpeg"/><Relationship Id="rId14" Type="http://schemas.openxmlformats.org/officeDocument/2006/relationships/image" Target="../media/image1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12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D719B04D-82BC-F41B-07AC-5EBD7F9B113A}"/>
              </a:ext>
            </a:extLst>
          </p:cNvPr>
          <p:cNvSpPr/>
          <p:nvPr/>
        </p:nvSpPr>
        <p:spPr>
          <a:xfrm>
            <a:off x="-1" y="4509711"/>
            <a:ext cx="7559675" cy="3966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77" name="図 1076">
            <a:extLst>
              <a:ext uri="{FF2B5EF4-FFF2-40B4-BE49-F238E27FC236}">
                <a16:creationId xmlns:a16="http://schemas.microsoft.com/office/drawing/2014/main" id="{B5511D0F-A87B-D957-41D8-649A35B29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67"/>
          <a:stretch>
            <a:fillRect/>
          </a:stretch>
        </p:blipFill>
        <p:spPr>
          <a:xfrm>
            <a:off x="99973" y="2636802"/>
            <a:ext cx="2528343" cy="1773582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310112E-BD4F-BFF5-9936-22B712C833E6}"/>
              </a:ext>
            </a:extLst>
          </p:cNvPr>
          <p:cNvSpPr txBox="1"/>
          <p:nvPr/>
        </p:nvSpPr>
        <p:spPr>
          <a:xfrm>
            <a:off x="4856085" y="3005408"/>
            <a:ext cx="2587802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ja-JP" sz="1050" b="1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JSTAMP/NV </a:t>
            </a:r>
            <a:r>
              <a:rPr lang="ja-JP" altLang="en-US" sz="1050" b="1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は、金型設計の構想段階から最終段階までをサポートする統合型プレス成形シミュレーションシステム</a:t>
            </a:r>
            <a:endParaRPr lang="en-US" altLang="ja-JP" sz="1050" b="1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1058" name="テキスト ボックス 1057">
            <a:extLst>
              <a:ext uri="{FF2B5EF4-FFF2-40B4-BE49-F238E27FC236}">
                <a16:creationId xmlns:a16="http://schemas.microsoft.com/office/drawing/2014/main" id="{0ECAC6A3-D23F-2857-0E6B-5E7F7A6ECDF1}"/>
              </a:ext>
            </a:extLst>
          </p:cNvPr>
          <p:cNvSpPr txBox="1"/>
          <p:nvPr/>
        </p:nvSpPr>
        <p:spPr>
          <a:xfrm>
            <a:off x="231962" y="4604531"/>
            <a:ext cx="31339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altLang="ja-JP" sz="1400" b="1" i="0" dirty="0">
                <a:effectLst/>
                <a:latin typeface="+mn-ea"/>
              </a:rPr>
              <a:t>JSTAMP/NV</a:t>
            </a:r>
            <a:r>
              <a:rPr lang="ja-JP" altLang="en-US" sz="1400" b="1" i="0" dirty="0">
                <a:effectLst/>
                <a:latin typeface="+mn-ea"/>
              </a:rPr>
              <a:t>の機能</a:t>
            </a:r>
          </a:p>
        </p:txBody>
      </p:sp>
      <p:sp>
        <p:nvSpPr>
          <p:cNvPr id="1044" name="テキスト ボックス 1043">
            <a:extLst>
              <a:ext uri="{FF2B5EF4-FFF2-40B4-BE49-F238E27FC236}">
                <a16:creationId xmlns:a16="http://schemas.microsoft.com/office/drawing/2014/main" id="{95A5F399-EF7A-4717-C58D-802997A41674}"/>
              </a:ext>
            </a:extLst>
          </p:cNvPr>
          <p:cNvSpPr txBox="1"/>
          <p:nvPr/>
        </p:nvSpPr>
        <p:spPr>
          <a:xfrm>
            <a:off x="2724650" y="2586317"/>
            <a:ext cx="463627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ja-JP" altLang="en-US" b="1" i="0" dirty="0">
                <a:solidFill>
                  <a:srgbClr val="000000"/>
                </a:solidFill>
                <a:effectLst/>
                <a:latin typeface="+mn-ea"/>
              </a:rPr>
              <a:t>プレス成形シミュレーションシステム</a:t>
            </a:r>
            <a:endParaRPr lang="en-US" altLang="ja-JP" sz="1100" b="1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1045" name="テキスト ボックス 1044">
            <a:extLst>
              <a:ext uri="{FF2B5EF4-FFF2-40B4-BE49-F238E27FC236}">
                <a16:creationId xmlns:a16="http://schemas.microsoft.com/office/drawing/2014/main" id="{D7C2829F-D17E-C3B0-9BD6-70FD75677861}"/>
              </a:ext>
            </a:extLst>
          </p:cNvPr>
          <p:cNvSpPr txBox="1"/>
          <p:nvPr/>
        </p:nvSpPr>
        <p:spPr>
          <a:xfrm>
            <a:off x="2724650" y="3697676"/>
            <a:ext cx="4646611" cy="707886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ja-JP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JSTAMP</a:t>
            </a:r>
            <a:r>
              <a:rPr lang="ja-JP" altLang="en-US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は、プレス成形に特化したプレス・フォーミング統合解析システムです。</a:t>
            </a:r>
          </a:p>
          <a:p>
            <a:pPr algn="l">
              <a:buNone/>
            </a:pPr>
            <a:r>
              <a:rPr lang="ja-JP" altLang="en-US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解析用ソルバーに</a:t>
            </a:r>
            <a:r>
              <a:rPr lang="en-US" altLang="ja-JP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LS-DYNA</a:t>
            </a:r>
            <a:r>
              <a:rPr lang="ja-JP" altLang="en-US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、</a:t>
            </a:r>
            <a:r>
              <a:rPr lang="en-US" altLang="ja-JP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JOH/NIKE</a:t>
            </a:r>
            <a:r>
              <a:rPr lang="ja-JP" altLang="en-US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、</a:t>
            </a:r>
            <a:r>
              <a:rPr lang="en-US" altLang="ja-JP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HYSTAMP</a:t>
            </a:r>
            <a:r>
              <a:rPr lang="ja-JP" altLang="en-US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を搭載したトリプルソルバーで、従来の手法（陰解法、ワンステップ法）と比べ飛躍的に高い精度と解析スピードを実現しました。</a:t>
            </a:r>
          </a:p>
          <a:p>
            <a:pPr algn="l">
              <a:buNone/>
            </a:pPr>
            <a:r>
              <a:rPr lang="ja-JP" altLang="en-US" sz="8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特に、ワレ・シワの対策、スプリングバック解析・計測・見込み形状対応など不具合対策機能が充実しています</a:t>
            </a:r>
            <a:endParaRPr lang="en-US" altLang="ja-JP" sz="800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pic>
        <p:nvPicPr>
          <p:cNvPr id="1062" name="図 1061">
            <a:extLst>
              <a:ext uri="{FF2B5EF4-FFF2-40B4-BE49-F238E27FC236}">
                <a16:creationId xmlns:a16="http://schemas.microsoft.com/office/drawing/2014/main" id="{AB05DED6-0F9C-40B3-F705-E37BB72AF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16" y="8808599"/>
            <a:ext cx="1610278" cy="450878"/>
          </a:xfrm>
          <a:prstGeom prst="rect">
            <a:avLst/>
          </a:prstGeom>
        </p:spPr>
      </p:pic>
      <p:pic>
        <p:nvPicPr>
          <p:cNvPr id="1064" name="図 1063">
            <a:extLst>
              <a:ext uri="{FF2B5EF4-FFF2-40B4-BE49-F238E27FC236}">
                <a16:creationId xmlns:a16="http://schemas.microsoft.com/office/drawing/2014/main" id="{2A0BFFAB-3D2C-2AFA-0A34-F59F8F8AB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50" y="2952633"/>
            <a:ext cx="2131434" cy="596802"/>
          </a:xfrm>
          <a:prstGeom prst="rect">
            <a:avLst/>
          </a:prstGeom>
        </p:spPr>
      </p:pic>
      <p:grpSp>
        <p:nvGrpSpPr>
          <p:cNvPr id="1140" name="グループ化 1139">
            <a:extLst>
              <a:ext uri="{FF2B5EF4-FFF2-40B4-BE49-F238E27FC236}">
                <a16:creationId xmlns:a16="http://schemas.microsoft.com/office/drawing/2014/main" id="{AB5C0713-E1CF-9360-E5A3-B5BB6A70BA19}"/>
              </a:ext>
            </a:extLst>
          </p:cNvPr>
          <p:cNvGrpSpPr/>
          <p:nvPr/>
        </p:nvGrpSpPr>
        <p:grpSpPr>
          <a:xfrm>
            <a:off x="0" y="0"/>
            <a:ext cx="7559675" cy="2353772"/>
            <a:chOff x="0" y="0"/>
            <a:chExt cx="7559675" cy="2353772"/>
          </a:xfrm>
        </p:grpSpPr>
        <p:pic>
          <p:nvPicPr>
            <p:cNvPr id="1066" name="図 1065">
              <a:extLst>
                <a:ext uri="{FF2B5EF4-FFF2-40B4-BE49-F238E27FC236}">
                  <a16:creationId xmlns:a16="http://schemas.microsoft.com/office/drawing/2014/main" id="{4F87ADBD-F48E-5F23-F585-8836C59CA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494"/>
            <a:stretch>
              <a:fillRect/>
            </a:stretch>
          </p:blipFill>
          <p:spPr>
            <a:xfrm flipH="1">
              <a:off x="0" y="0"/>
              <a:ext cx="7559675" cy="235377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</p:pic>
        <p:cxnSp>
          <p:nvCxnSpPr>
            <p:cNvPr id="1026" name="直線コネクタ 1025">
              <a:extLst>
                <a:ext uri="{FF2B5EF4-FFF2-40B4-BE49-F238E27FC236}">
                  <a16:creationId xmlns:a16="http://schemas.microsoft.com/office/drawing/2014/main" id="{4ACEE559-84ED-A121-3513-2D4734A1643D}"/>
                </a:ext>
              </a:extLst>
            </p:cNvPr>
            <p:cNvCxnSpPr/>
            <p:nvPr/>
          </p:nvCxnSpPr>
          <p:spPr>
            <a:xfrm>
              <a:off x="272939" y="1575745"/>
              <a:ext cx="26416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8" name="テキスト ボックス 1027">
              <a:extLst>
                <a:ext uri="{FF2B5EF4-FFF2-40B4-BE49-F238E27FC236}">
                  <a16:creationId xmlns:a16="http://schemas.microsoft.com/office/drawing/2014/main" id="{C3C349BB-780F-E0FA-CF5A-CF68C73758A4}"/>
                </a:ext>
              </a:extLst>
            </p:cNvPr>
            <p:cNvSpPr txBox="1"/>
            <p:nvPr/>
          </p:nvSpPr>
          <p:spPr>
            <a:xfrm>
              <a:off x="450062" y="1643717"/>
              <a:ext cx="288447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  <a:cs typeface="Segoe UI" panose="020B0502040204020203" pitchFamily="34" charset="0"/>
                </a:rPr>
                <a:t>ソフトウェアの快適な動作に</a:t>
              </a:r>
              <a:endParaRPr kumimoji="1"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  <a:cs typeface="Segoe UI" panose="020B0502040204020203" pitchFamily="34" charset="0"/>
                </a:rPr>
                <a:t>お勧めのワークステーション</a:t>
              </a:r>
              <a:endParaRPr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1029" name="テキスト ボックス 1028">
              <a:extLst>
                <a:ext uri="{FF2B5EF4-FFF2-40B4-BE49-F238E27FC236}">
                  <a16:creationId xmlns:a16="http://schemas.microsoft.com/office/drawing/2014/main" id="{BA1F3349-3BE6-9AA8-4411-8C8D9AA843C4}"/>
                </a:ext>
              </a:extLst>
            </p:cNvPr>
            <p:cNvSpPr txBox="1"/>
            <p:nvPr/>
          </p:nvSpPr>
          <p:spPr>
            <a:xfrm>
              <a:off x="139790" y="1674495"/>
              <a:ext cx="2662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Yu Gothic UI" panose="020B0500000000000000" pitchFamily="50" charset="-128"/>
                  <a:ea typeface="Yu Gothic UI" panose="020B0500000000000000" pitchFamily="50" charset="-128"/>
                  <a:cs typeface="Segoe UI" panose="020B0502040204020203" pitchFamily="34" charset="0"/>
                </a:rPr>
                <a:t>×</a:t>
              </a:r>
              <a:endParaRPr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Yu Gothic UI" panose="020B0500000000000000" pitchFamily="50" charset="-128"/>
                <a:ea typeface="Yu Gothic UI" panose="020B0500000000000000" pitchFamily="50" charset="-128"/>
                <a:cs typeface="Segoe UI" panose="020B0502040204020203" pitchFamily="34" charset="0"/>
              </a:endParaRPr>
            </a:p>
          </p:txBody>
        </p:sp>
        <p:pic>
          <p:nvPicPr>
            <p:cNvPr id="1051" name="図 1050">
              <a:extLst>
                <a:ext uri="{FF2B5EF4-FFF2-40B4-BE49-F238E27FC236}">
                  <a16:creationId xmlns:a16="http://schemas.microsoft.com/office/drawing/2014/main" id="{606E356D-384A-906B-8CE0-5BFDA84B4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38372" y="558986"/>
              <a:ext cx="1608042" cy="1608042"/>
            </a:xfrm>
            <a:prstGeom prst="rect">
              <a:avLst/>
            </a:prstGeom>
          </p:spPr>
        </p:pic>
        <p:pic>
          <p:nvPicPr>
            <p:cNvPr id="1067" name="図 1066">
              <a:extLst>
                <a:ext uri="{FF2B5EF4-FFF2-40B4-BE49-F238E27FC236}">
                  <a16:creationId xmlns:a16="http://schemas.microsoft.com/office/drawing/2014/main" id="{5A4B3E12-FB0B-CDCA-DD8D-49D7A1101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38" y="851807"/>
              <a:ext cx="2131434" cy="596802"/>
            </a:xfrm>
            <a:prstGeom prst="rect">
              <a:avLst/>
            </a:prstGeom>
          </p:spPr>
        </p:pic>
        <p:grpSp>
          <p:nvGrpSpPr>
            <p:cNvPr id="1075" name="グループ化 1074">
              <a:extLst>
                <a:ext uri="{FF2B5EF4-FFF2-40B4-BE49-F238E27FC236}">
                  <a16:creationId xmlns:a16="http://schemas.microsoft.com/office/drawing/2014/main" id="{34EE7C90-A62C-A5C3-8E32-C5D8F2196D3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78649" y="361881"/>
              <a:ext cx="1919994" cy="1778551"/>
              <a:chOff x="7996586" y="4982290"/>
              <a:chExt cx="4375529" cy="4053191"/>
            </a:xfrm>
          </p:grpSpPr>
          <p:pic>
            <p:nvPicPr>
              <p:cNvPr id="1068" name="図 1067">
                <a:extLst>
                  <a:ext uri="{FF2B5EF4-FFF2-40B4-BE49-F238E27FC236}">
                    <a16:creationId xmlns:a16="http://schemas.microsoft.com/office/drawing/2014/main" id="{0D4F08EC-7A4F-851F-B755-0E80A8A07D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96586" y="4982290"/>
                <a:ext cx="4375529" cy="4053191"/>
              </a:xfrm>
              <a:prstGeom prst="rect">
                <a:avLst/>
              </a:prstGeom>
            </p:spPr>
          </p:pic>
          <p:sp>
            <p:nvSpPr>
              <p:cNvPr id="1074" name="正方形/長方形 1073">
                <a:extLst>
                  <a:ext uri="{FF2B5EF4-FFF2-40B4-BE49-F238E27FC236}">
                    <a16:creationId xmlns:a16="http://schemas.microsoft.com/office/drawing/2014/main" id="{824B3B8F-162D-E38B-548D-7C886243F6CC}"/>
                  </a:ext>
                </a:extLst>
              </p:cNvPr>
              <p:cNvSpPr/>
              <p:nvPr/>
            </p:nvSpPr>
            <p:spPr>
              <a:xfrm>
                <a:off x="8274850" y="5351279"/>
                <a:ext cx="3961922" cy="2895389"/>
              </a:xfrm>
              <a:custGeom>
                <a:avLst/>
                <a:gdLst>
                  <a:gd name="connsiteX0" fmla="*/ 0 w 4257449"/>
                  <a:gd name="connsiteY0" fmla="*/ 0 h 2379401"/>
                  <a:gd name="connsiteX1" fmla="*/ 4257449 w 4257449"/>
                  <a:gd name="connsiteY1" fmla="*/ 0 h 2379401"/>
                  <a:gd name="connsiteX2" fmla="*/ 4257449 w 4257449"/>
                  <a:gd name="connsiteY2" fmla="*/ 2379401 h 2379401"/>
                  <a:gd name="connsiteX3" fmla="*/ 0 w 4257449"/>
                  <a:gd name="connsiteY3" fmla="*/ 2379401 h 2379401"/>
                  <a:gd name="connsiteX4" fmla="*/ 0 w 4257449"/>
                  <a:gd name="connsiteY4" fmla="*/ 0 h 2379401"/>
                  <a:gd name="connsiteX0" fmla="*/ 0 w 4257449"/>
                  <a:gd name="connsiteY0" fmla="*/ 781878 h 3161279"/>
                  <a:gd name="connsiteX1" fmla="*/ 4164684 w 4257449"/>
                  <a:gd name="connsiteY1" fmla="*/ 0 h 3161279"/>
                  <a:gd name="connsiteX2" fmla="*/ 4257449 w 4257449"/>
                  <a:gd name="connsiteY2" fmla="*/ 3161279 h 3161279"/>
                  <a:gd name="connsiteX3" fmla="*/ 0 w 4257449"/>
                  <a:gd name="connsiteY3" fmla="*/ 3161279 h 3161279"/>
                  <a:gd name="connsiteX4" fmla="*/ 0 w 4257449"/>
                  <a:gd name="connsiteY4" fmla="*/ 781878 h 3161279"/>
                  <a:gd name="connsiteX0" fmla="*/ 0 w 4164684"/>
                  <a:gd name="connsiteY0" fmla="*/ 781878 h 3201035"/>
                  <a:gd name="connsiteX1" fmla="*/ 4164684 w 4164684"/>
                  <a:gd name="connsiteY1" fmla="*/ 0 h 3201035"/>
                  <a:gd name="connsiteX2" fmla="*/ 4005658 w 4164684"/>
                  <a:gd name="connsiteY2" fmla="*/ 3201035 h 3201035"/>
                  <a:gd name="connsiteX3" fmla="*/ 0 w 4164684"/>
                  <a:gd name="connsiteY3" fmla="*/ 3161279 h 3201035"/>
                  <a:gd name="connsiteX4" fmla="*/ 0 w 4164684"/>
                  <a:gd name="connsiteY4" fmla="*/ 781878 h 3201035"/>
                  <a:gd name="connsiteX0" fmla="*/ 53009 w 4217693"/>
                  <a:gd name="connsiteY0" fmla="*/ 781878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53009 w 4217693"/>
                  <a:gd name="connsiteY4" fmla="*/ 781878 h 3201035"/>
                  <a:gd name="connsiteX0" fmla="*/ 437322 w 4217693"/>
                  <a:gd name="connsiteY0" fmla="*/ 808382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437322 w 4217693"/>
                  <a:gd name="connsiteY4" fmla="*/ 808382 h 3201035"/>
                  <a:gd name="connsiteX0" fmla="*/ 357809 w 4217693"/>
                  <a:gd name="connsiteY0" fmla="*/ 914399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357809 w 4217693"/>
                  <a:gd name="connsiteY4" fmla="*/ 914399 h 3201035"/>
                  <a:gd name="connsiteX0" fmla="*/ 357809 w 4217693"/>
                  <a:gd name="connsiteY0" fmla="*/ 914399 h 3187783"/>
                  <a:gd name="connsiteX1" fmla="*/ 4217693 w 4217693"/>
                  <a:gd name="connsiteY1" fmla="*/ 0 h 3187783"/>
                  <a:gd name="connsiteX2" fmla="*/ 4045415 w 4217693"/>
                  <a:gd name="connsiteY2" fmla="*/ 3187783 h 3187783"/>
                  <a:gd name="connsiteX3" fmla="*/ 0 w 4217693"/>
                  <a:gd name="connsiteY3" fmla="*/ 3161279 h 3187783"/>
                  <a:gd name="connsiteX4" fmla="*/ 357809 w 4217693"/>
                  <a:gd name="connsiteY4" fmla="*/ 914399 h 3187783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3992406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18053 w 4217693"/>
                  <a:gd name="connsiteY0" fmla="*/ 954156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18053 w 4217693"/>
                  <a:gd name="connsiteY4" fmla="*/ 954156 h 3214287"/>
                  <a:gd name="connsiteX0" fmla="*/ 318053 w 4246487"/>
                  <a:gd name="connsiteY0" fmla="*/ 954156 h 3214287"/>
                  <a:gd name="connsiteX1" fmla="*/ 4246487 w 4246487"/>
                  <a:gd name="connsiteY1" fmla="*/ 0 h 3214287"/>
                  <a:gd name="connsiteX2" fmla="*/ 4032163 w 4246487"/>
                  <a:gd name="connsiteY2" fmla="*/ 3214287 h 3214287"/>
                  <a:gd name="connsiteX3" fmla="*/ 0 w 4246487"/>
                  <a:gd name="connsiteY3" fmla="*/ 3161279 h 3214287"/>
                  <a:gd name="connsiteX4" fmla="*/ 318053 w 4246487"/>
                  <a:gd name="connsiteY4" fmla="*/ 954156 h 3214287"/>
                  <a:gd name="connsiteX0" fmla="*/ 318053 w 4246487"/>
                  <a:gd name="connsiteY0" fmla="*/ 954156 h 3161279"/>
                  <a:gd name="connsiteX1" fmla="*/ 4246487 w 4246487"/>
                  <a:gd name="connsiteY1" fmla="*/ 0 h 3161279"/>
                  <a:gd name="connsiteX2" fmla="*/ 4089749 w 4246487"/>
                  <a:gd name="connsiteY2" fmla="*/ 2884257 h 3161279"/>
                  <a:gd name="connsiteX3" fmla="*/ 0 w 4246487"/>
                  <a:gd name="connsiteY3" fmla="*/ 3161279 h 3161279"/>
                  <a:gd name="connsiteX4" fmla="*/ 318053 w 4246487"/>
                  <a:gd name="connsiteY4" fmla="*/ 954156 h 3161279"/>
                  <a:gd name="connsiteX0" fmla="*/ 375639 w 4304073"/>
                  <a:gd name="connsiteY0" fmla="*/ 95415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75639 w 4304073"/>
                  <a:gd name="connsiteY4" fmla="*/ 954156 h 2884257"/>
                  <a:gd name="connsiteX0" fmla="*/ 332450 w 4304073"/>
                  <a:gd name="connsiteY0" fmla="*/ 84854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32450 w 4304073"/>
                  <a:gd name="connsiteY4" fmla="*/ 848546 h 288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04073" h="2884257">
                    <a:moveTo>
                      <a:pt x="332450" y="848546"/>
                    </a:moveTo>
                    <a:lnTo>
                      <a:pt x="4304073" y="0"/>
                    </a:lnTo>
                    <a:lnTo>
                      <a:pt x="4147335" y="2884257"/>
                    </a:lnTo>
                    <a:lnTo>
                      <a:pt x="0" y="2818047"/>
                    </a:lnTo>
                    <a:lnTo>
                      <a:pt x="332450" y="848546"/>
                    </a:lnTo>
                    <a:close/>
                  </a:path>
                </a:pathLst>
              </a:custGeom>
              <a:blipFill>
                <a:blip r:embed="rId9"/>
                <a:stretch>
                  <a:fillRect r="-13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</p:grpSp>
      <p:pic>
        <p:nvPicPr>
          <p:cNvPr id="1100" name="図 1099">
            <a:extLst>
              <a:ext uri="{FF2B5EF4-FFF2-40B4-BE49-F238E27FC236}">
                <a16:creationId xmlns:a16="http://schemas.microsoft.com/office/drawing/2014/main" id="{68D3F082-73F7-E3AD-5466-BAB562694A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27" b="34346"/>
          <a:stretch>
            <a:fillRect/>
          </a:stretch>
        </p:blipFill>
        <p:spPr>
          <a:xfrm flipH="1">
            <a:off x="0" y="10384037"/>
            <a:ext cx="7559675" cy="3077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</p:spPr>
      </p:pic>
      <p:pic>
        <p:nvPicPr>
          <p:cNvPr id="1108" name="図 1107">
            <a:extLst>
              <a:ext uri="{FF2B5EF4-FFF2-40B4-BE49-F238E27FC236}">
                <a16:creationId xmlns:a16="http://schemas.microsoft.com/office/drawing/2014/main" id="{21DF893E-2A6E-6939-7AF5-B1F17C91FA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23" y="5565439"/>
            <a:ext cx="1534990" cy="92099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09" name="テキスト ボックス 1108">
            <a:extLst>
              <a:ext uri="{FF2B5EF4-FFF2-40B4-BE49-F238E27FC236}">
                <a16:creationId xmlns:a16="http://schemas.microsoft.com/office/drawing/2014/main" id="{1A7ADC0A-AE24-774C-76E1-F4B276E9C108}"/>
              </a:ext>
            </a:extLst>
          </p:cNvPr>
          <p:cNvSpPr txBox="1"/>
          <p:nvPr/>
        </p:nvSpPr>
        <p:spPr>
          <a:xfrm>
            <a:off x="2101493" y="5317919"/>
            <a:ext cx="169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トリム展開ライン予測</a:t>
            </a:r>
            <a:endParaRPr kumimoji="1" lang="ja-JP" altLang="en-US" sz="900" dirty="0"/>
          </a:p>
        </p:txBody>
      </p:sp>
      <p:pic>
        <p:nvPicPr>
          <p:cNvPr id="1113" name="図 1112">
            <a:extLst>
              <a:ext uri="{FF2B5EF4-FFF2-40B4-BE49-F238E27FC236}">
                <a16:creationId xmlns:a16="http://schemas.microsoft.com/office/drawing/2014/main" id="{91215285-4FF8-354C-CBE1-2C26C9FBC6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1"/>
          <a:stretch>
            <a:fillRect/>
          </a:stretch>
        </p:blipFill>
        <p:spPr>
          <a:xfrm>
            <a:off x="181061" y="5565439"/>
            <a:ext cx="1761585" cy="90695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15" name="図 1114">
            <a:extLst>
              <a:ext uri="{FF2B5EF4-FFF2-40B4-BE49-F238E27FC236}">
                <a16:creationId xmlns:a16="http://schemas.microsoft.com/office/drawing/2014/main" id="{73025421-6081-893F-3AC6-742CAD74DB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51" y="5556873"/>
            <a:ext cx="1722529" cy="10335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19" name="図 1118">
            <a:extLst>
              <a:ext uri="{FF2B5EF4-FFF2-40B4-BE49-F238E27FC236}">
                <a16:creationId xmlns:a16="http://schemas.microsoft.com/office/drawing/2014/main" id="{3A632AF5-607A-7349-BF82-02286C3AD4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41"/>
          <a:stretch>
            <a:fillRect/>
          </a:stretch>
        </p:blipFill>
        <p:spPr>
          <a:xfrm>
            <a:off x="3642990" y="5565439"/>
            <a:ext cx="1920284" cy="102495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20" name="テキスト ボックス 1119">
            <a:extLst>
              <a:ext uri="{FF2B5EF4-FFF2-40B4-BE49-F238E27FC236}">
                <a16:creationId xmlns:a16="http://schemas.microsoft.com/office/drawing/2014/main" id="{3C0D1B5C-EBF7-697A-AF2F-46CA4369EF13}"/>
              </a:ext>
            </a:extLst>
          </p:cNvPr>
          <p:cNvSpPr txBox="1"/>
          <p:nvPr/>
        </p:nvSpPr>
        <p:spPr>
          <a:xfrm>
            <a:off x="2328517" y="8639765"/>
            <a:ext cx="5039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/>
              <a:t>JSTAMP</a:t>
            </a:r>
            <a:r>
              <a:rPr kumimoji="1" lang="ja-JP" altLang="en-US" sz="800" dirty="0"/>
              <a:t>は、数値シミュレーションでプレス成形過程をリアルに再現するだけでなく、仮想検討の結果を</a:t>
            </a:r>
            <a:r>
              <a:rPr kumimoji="1" lang="en-US" altLang="ja-JP" sz="800" dirty="0"/>
              <a:t>CAD</a:t>
            </a:r>
            <a:r>
              <a:rPr kumimoji="1" lang="ja-JP" altLang="en-US" sz="800" dirty="0"/>
              <a:t>データなどに出力し、そのまま対策として用いることができるという、他に類を見ない特長があります。</a:t>
            </a:r>
          </a:p>
          <a:p>
            <a:r>
              <a:rPr kumimoji="1" lang="ja-JP" altLang="en-US" sz="800" dirty="0"/>
              <a:t>また、設計者の手によるトライ・アンド・エラーを繰り返すことなく、適切な答えを提供するため、金型開発リードタイムの短縮、コストの削減に大きく貢献することができます。</a:t>
            </a:r>
          </a:p>
          <a:p>
            <a:r>
              <a:rPr kumimoji="1" lang="ja-JP" altLang="en-US" sz="800" dirty="0"/>
              <a:t>ファーストトライから設計の最終段階までを統合的にサポートし、複雑な工程や難成形材料、最新の工法にも対応しているため、プレス加工部品の製作に関する多くの課題に適用可能です。</a:t>
            </a:r>
          </a:p>
        </p:txBody>
      </p:sp>
      <p:sp>
        <p:nvSpPr>
          <p:cNvPr id="1121" name="テキスト ボックス 1120">
            <a:extLst>
              <a:ext uri="{FF2B5EF4-FFF2-40B4-BE49-F238E27FC236}">
                <a16:creationId xmlns:a16="http://schemas.microsoft.com/office/drawing/2014/main" id="{A252F9F5-808F-E9A0-53E2-2150C555AC0B}"/>
              </a:ext>
            </a:extLst>
          </p:cNvPr>
          <p:cNvSpPr txBox="1"/>
          <p:nvPr/>
        </p:nvSpPr>
        <p:spPr>
          <a:xfrm>
            <a:off x="216801" y="5317919"/>
            <a:ext cx="169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ブランク展開ライン予測</a:t>
            </a:r>
            <a:endParaRPr kumimoji="1" lang="ja-JP" altLang="en-US" sz="900" dirty="0"/>
          </a:p>
        </p:txBody>
      </p:sp>
      <p:sp>
        <p:nvSpPr>
          <p:cNvPr id="1122" name="テキスト ボックス 1121">
            <a:extLst>
              <a:ext uri="{FF2B5EF4-FFF2-40B4-BE49-F238E27FC236}">
                <a16:creationId xmlns:a16="http://schemas.microsoft.com/office/drawing/2014/main" id="{AEEB2D56-CC05-9ED7-C6FE-E7F3B74A4242}"/>
              </a:ext>
            </a:extLst>
          </p:cNvPr>
          <p:cNvSpPr txBox="1"/>
          <p:nvPr/>
        </p:nvSpPr>
        <p:spPr>
          <a:xfrm>
            <a:off x="3722643" y="4909547"/>
            <a:ext cx="2530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プレス成形のリアルな再現と評価</a:t>
            </a:r>
          </a:p>
        </p:txBody>
      </p:sp>
      <p:sp>
        <p:nvSpPr>
          <p:cNvPr id="1123" name="テキスト ボックス 1122">
            <a:extLst>
              <a:ext uri="{FF2B5EF4-FFF2-40B4-BE49-F238E27FC236}">
                <a16:creationId xmlns:a16="http://schemas.microsoft.com/office/drawing/2014/main" id="{5621AAC8-3245-20EE-AD5F-FE359E011083}"/>
              </a:ext>
            </a:extLst>
          </p:cNvPr>
          <p:cNvSpPr txBox="1"/>
          <p:nvPr/>
        </p:nvSpPr>
        <p:spPr>
          <a:xfrm>
            <a:off x="3809421" y="5317919"/>
            <a:ext cx="169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高精度われ・しわ評価</a:t>
            </a:r>
            <a:endParaRPr kumimoji="1" lang="ja-JP" altLang="en-US" sz="900" dirty="0"/>
          </a:p>
        </p:txBody>
      </p:sp>
      <p:sp>
        <p:nvSpPr>
          <p:cNvPr id="1124" name="テキスト ボックス 1123">
            <a:extLst>
              <a:ext uri="{FF2B5EF4-FFF2-40B4-BE49-F238E27FC236}">
                <a16:creationId xmlns:a16="http://schemas.microsoft.com/office/drawing/2014/main" id="{9A722B19-5D09-46FD-91C4-B7CEE7C7A235}"/>
              </a:ext>
            </a:extLst>
          </p:cNvPr>
          <p:cNvSpPr txBox="1"/>
          <p:nvPr/>
        </p:nvSpPr>
        <p:spPr>
          <a:xfrm>
            <a:off x="5662163" y="5317919"/>
            <a:ext cx="169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/>
              <a:t>高精度スプリングバック解析</a:t>
            </a:r>
            <a:endParaRPr kumimoji="1" lang="ja-JP" altLang="en-US" sz="900" dirty="0"/>
          </a:p>
        </p:txBody>
      </p:sp>
      <p:sp>
        <p:nvSpPr>
          <p:cNvPr id="1125" name="テキスト ボックス 1124">
            <a:extLst>
              <a:ext uri="{FF2B5EF4-FFF2-40B4-BE49-F238E27FC236}">
                <a16:creationId xmlns:a16="http://schemas.microsoft.com/office/drawing/2014/main" id="{F94434D5-B623-3579-502C-C4C407BDA7EA}"/>
              </a:ext>
            </a:extLst>
          </p:cNvPr>
          <p:cNvSpPr txBox="1"/>
          <p:nvPr/>
        </p:nvSpPr>
        <p:spPr>
          <a:xfrm>
            <a:off x="200599" y="4909547"/>
            <a:ext cx="3133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初期フェーズでの解析活用による</a:t>
            </a:r>
            <a:endParaRPr kumimoji="1" lang="en-US" altLang="ja-JP" sz="1000" b="1" dirty="0"/>
          </a:p>
          <a:p>
            <a:r>
              <a:rPr kumimoji="1" lang="en-US" altLang="ja-JP" sz="1000" b="1" dirty="0"/>
              <a:t>                                     QCD</a:t>
            </a:r>
            <a:r>
              <a:rPr kumimoji="1" lang="ja-JP" altLang="en-US" sz="1000" b="1" dirty="0"/>
              <a:t>（品質・コスト・納期）向上</a:t>
            </a:r>
          </a:p>
        </p:txBody>
      </p:sp>
      <p:pic>
        <p:nvPicPr>
          <p:cNvPr id="1127" name="図 1126">
            <a:extLst>
              <a:ext uri="{FF2B5EF4-FFF2-40B4-BE49-F238E27FC236}">
                <a16:creationId xmlns:a16="http://schemas.microsoft.com/office/drawing/2014/main" id="{DC6418F1-12F6-E808-A9CE-B134BF5B05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79" y="7196507"/>
            <a:ext cx="1756457" cy="105387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29" name="図 1128">
            <a:extLst>
              <a:ext uri="{FF2B5EF4-FFF2-40B4-BE49-F238E27FC236}">
                <a16:creationId xmlns:a16="http://schemas.microsoft.com/office/drawing/2014/main" id="{97E68259-BBCE-6E16-EDE5-EF01FE94519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8" y="7196507"/>
            <a:ext cx="1766829" cy="106009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30" name="テキスト ボックス 1129">
            <a:extLst>
              <a:ext uri="{FF2B5EF4-FFF2-40B4-BE49-F238E27FC236}">
                <a16:creationId xmlns:a16="http://schemas.microsoft.com/office/drawing/2014/main" id="{2B89E98C-0073-259C-F71D-92EBE3891716}"/>
              </a:ext>
            </a:extLst>
          </p:cNvPr>
          <p:cNvSpPr txBox="1"/>
          <p:nvPr/>
        </p:nvSpPr>
        <p:spPr>
          <a:xfrm>
            <a:off x="200600" y="6697716"/>
            <a:ext cx="2530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仮想検討から対策</a:t>
            </a:r>
          </a:p>
        </p:txBody>
      </p:sp>
      <p:sp>
        <p:nvSpPr>
          <p:cNvPr id="1131" name="テキスト ボックス 1130">
            <a:extLst>
              <a:ext uri="{FF2B5EF4-FFF2-40B4-BE49-F238E27FC236}">
                <a16:creationId xmlns:a16="http://schemas.microsoft.com/office/drawing/2014/main" id="{5826D71A-FF48-C3CD-9F70-953C48B51584}"/>
              </a:ext>
            </a:extLst>
          </p:cNvPr>
          <p:cNvSpPr txBox="1"/>
          <p:nvPr/>
        </p:nvSpPr>
        <p:spPr>
          <a:xfrm>
            <a:off x="2311681" y="6948454"/>
            <a:ext cx="1400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金型</a:t>
            </a:r>
            <a:r>
              <a:rPr kumimoji="1" lang="en-US" altLang="ja-JP" sz="900" dirty="0"/>
              <a:t>R</a:t>
            </a:r>
            <a:r>
              <a:rPr kumimoji="1" lang="ja-JP" altLang="en-US" sz="900" dirty="0"/>
              <a:t>拡大＆</a:t>
            </a:r>
            <a:r>
              <a:rPr kumimoji="1" lang="en-US" altLang="ja-JP" sz="900" dirty="0"/>
              <a:t>CAD</a:t>
            </a:r>
            <a:r>
              <a:rPr kumimoji="1" lang="ja-JP" altLang="en-US" sz="900" dirty="0"/>
              <a:t>出力</a:t>
            </a:r>
          </a:p>
        </p:txBody>
      </p:sp>
      <p:sp>
        <p:nvSpPr>
          <p:cNvPr id="1132" name="テキスト ボックス 1131">
            <a:extLst>
              <a:ext uri="{FF2B5EF4-FFF2-40B4-BE49-F238E27FC236}">
                <a16:creationId xmlns:a16="http://schemas.microsoft.com/office/drawing/2014/main" id="{6B218DFE-BC79-0CC3-E5F8-419A8287B221}"/>
              </a:ext>
            </a:extLst>
          </p:cNvPr>
          <p:cNvSpPr txBox="1"/>
          <p:nvPr/>
        </p:nvSpPr>
        <p:spPr>
          <a:xfrm>
            <a:off x="87934" y="6948454"/>
            <a:ext cx="219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スプリングバック見込み金型</a:t>
            </a:r>
            <a:r>
              <a:rPr kumimoji="1" lang="en-US" altLang="ja-JP" sz="900" dirty="0"/>
              <a:t>CAD</a:t>
            </a:r>
            <a:r>
              <a:rPr kumimoji="1" lang="ja-JP" altLang="en-US" sz="900" dirty="0"/>
              <a:t>出力</a:t>
            </a:r>
          </a:p>
        </p:txBody>
      </p:sp>
      <p:pic>
        <p:nvPicPr>
          <p:cNvPr id="1134" name="図 1133">
            <a:extLst>
              <a:ext uri="{FF2B5EF4-FFF2-40B4-BE49-F238E27FC236}">
                <a16:creationId xmlns:a16="http://schemas.microsoft.com/office/drawing/2014/main" id="{BD6794FE-3EBD-1BCE-3BAA-B7C7164152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698" y="7196507"/>
            <a:ext cx="1756457" cy="105387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36" name="図 1135">
            <a:extLst>
              <a:ext uri="{FF2B5EF4-FFF2-40B4-BE49-F238E27FC236}">
                <a16:creationId xmlns:a16="http://schemas.microsoft.com/office/drawing/2014/main" id="{454986FB-093B-EF34-658E-530C6256E7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67" y="7196507"/>
            <a:ext cx="1752360" cy="105141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37" name="テキスト ボックス 1136">
            <a:extLst>
              <a:ext uri="{FF2B5EF4-FFF2-40B4-BE49-F238E27FC236}">
                <a16:creationId xmlns:a16="http://schemas.microsoft.com/office/drawing/2014/main" id="{A7101F9E-5A49-BAB5-D717-F07C3008FA2B}"/>
              </a:ext>
            </a:extLst>
          </p:cNvPr>
          <p:cNvSpPr txBox="1"/>
          <p:nvPr/>
        </p:nvSpPr>
        <p:spPr>
          <a:xfrm>
            <a:off x="3722643" y="6697716"/>
            <a:ext cx="25308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作業効率を高める優れた操作性</a:t>
            </a:r>
          </a:p>
        </p:txBody>
      </p:sp>
      <p:sp>
        <p:nvSpPr>
          <p:cNvPr id="1138" name="テキスト ボックス 1137">
            <a:extLst>
              <a:ext uri="{FF2B5EF4-FFF2-40B4-BE49-F238E27FC236}">
                <a16:creationId xmlns:a16="http://schemas.microsoft.com/office/drawing/2014/main" id="{B6ED8538-6457-FBC3-9E46-3EB59E4D90C3}"/>
              </a:ext>
            </a:extLst>
          </p:cNvPr>
          <p:cNvSpPr txBox="1"/>
          <p:nvPr/>
        </p:nvSpPr>
        <p:spPr>
          <a:xfrm>
            <a:off x="3889996" y="6948454"/>
            <a:ext cx="169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多工程解析</a:t>
            </a:r>
          </a:p>
        </p:txBody>
      </p:sp>
      <p:sp>
        <p:nvSpPr>
          <p:cNvPr id="1139" name="テキスト ボックス 1138">
            <a:extLst>
              <a:ext uri="{FF2B5EF4-FFF2-40B4-BE49-F238E27FC236}">
                <a16:creationId xmlns:a16="http://schemas.microsoft.com/office/drawing/2014/main" id="{E064E934-C0C7-8328-85DA-FB13303150C1}"/>
              </a:ext>
            </a:extLst>
          </p:cNvPr>
          <p:cNvSpPr txBox="1"/>
          <p:nvPr/>
        </p:nvSpPr>
        <p:spPr>
          <a:xfrm>
            <a:off x="5674619" y="6948454"/>
            <a:ext cx="1690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/>
              <a:t>使いやすい解析実行機能</a:t>
            </a:r>
            <a:endParaRPr kumimoji="1" lang="ja-JP" altLang="en-US" sz="9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D38CE0-FF01-B353-D8E3-D8FAD4B4289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3" y="259965"/>
            <a:ext cx="1795682" cy="344333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0CDA26B-1B3D-192C-526F-C3DD3D9C19D3}"/>
              </a:ext>
            </a:extLst>
          </p:cNvPr>
          <p:cNvGrpSpPr/>
          <p:nvPr/>
        </p:nvGrpSpPr>
        <p:grpSpPr>
          <a:xfrm>
            <a:off x="383419" y="9570026"/>
            <a:ext cx="6929750" cy="767636"/>
            <a:chOff x="515626" y="9840102"/>
            <a:chExt cx="6929750" cy="767636"/>
          </a:xfrm>
        </p:grpSpPr>
        <p:pic>
          <p:nvPicPr>
            <p:cNvPr id="5" name="図 1451">
              <a:extLst>
                <a:ext uri="{FF2B5EF4-FFF2-40B4-BE49-F238E27FC236}">
                  <a16:creationId xmlns:a16="http://schemas.microsoft.com/office/drawing/2014/main" id="{CE339D79-3AF6-3B10-6C24-EC33DD0CA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62" y="10099964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51">
              <a:extLst>
                <a:ext uri="{FF2B5EF4-FFF2-40B4-BE49-F238E27FC236}">
                  <a16:creationId xmlns:a16="http://schemas.microsoft.com/office/drawing/2014/main" id="{EB48AF3F-EF12-C309-708D-B3EF8AF2D8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10927" y="9840102"/>
              <a:ext cx="432000" cy="432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3E35E2C-7583-8157-AE78-D47B11E33388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C098F9A-3420-1051-43CF-23BDEB0BCD7D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046210C-D331-0FE8-DAFD-8A9923D2D189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F96454D-EFD6-60ED-061F-0F172FCCE163}"/>
              </a:ext>
            </a:extLst>
          </p:cNvPr>
          <p:cNvCxnSpPr>
            <a:cxnSpLocks/>
          </p:cNvCxnSpPr>
          <p:nvPr/>
        </p:nvCxnSpPr>
        <p:spPr>
          <a:xfrm>
            <a:off x="383245" y="9640392"/>
            <a:ext cx="61477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36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5CBD780-4E66-ACE4-9276-6719F43E18D1}"/>
              </a:ext>
            </a:extLst>
          </p:cNvPr>
          <p:cNvCxnSpPr/>
          <p:nvPr/>
        </p:nvCxnSpPr>
        <p:spPr>
          <a:xfrm>
            <a:off x="442183" y="9435066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089F2EC-689C-8189-A9ED-FBAD4AD8A350}"/>
              </a:ext>
            </a:extLst>
          </p:cNvPr>
          <p:cNvCxnSpPr/>
          <p:nvPr/>
        </p:nvCxnSpPr>
        <p:spPr>
          <a:xfrm>
            <a:off x="442183" y="8596534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125260D-9453-59A2-8626-D4C802BBD046}"/>
              </a:ext>
            </a:extLst>
          </p:cNvPr>
          <p:cNvSpPr txBox="1"/>
          <p:nvPr/>
        </p:nvSpPr>
        <p:spPr>
          <a:xfrm>
            <a:off x="437906" y="5893758"/>
            <a:ext cx="6614787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kumimoji="1" lang="en-US" altLang="ja-JP" sz="7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JSTAMP/NV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推奨モデル スペック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64bit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Core Ultra 7 270K Plus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               24C(P8+E16) 24T/3.7-5.5GHz/L2:36MB/L3:40MB 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32GB(16GB×2)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-5600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PC5-44800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1TB (M.2 NVMe)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NVIDIA RTX PRO 2000 Blackwell  16GB-GDDR7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650W 80PLUS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GOLD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ビジネスソフト：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Microsoft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Office Home &amp; Business 2024 PIPC POSA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バンドル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800" b="1" dirty="0">
              <a:solidFill>
                <a:srgbClr val="1C1C1C"/>
              </a:solidFill>
              <a:latin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212B02F-C776-F385-8FF7-AAEB106B6141}"/>
              </a:ext>
            </a:extLst>
          </p:cNvPr>
          <p:cNvSpPr txBox="1"/>
          <p:nvPr/>
        </p:nvSpPr>
        <p:spPr>
          <a:xfrm>
            <a:off x="464410" y="8701246"/>
            <a:ext cx="3268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アプライドオリジナル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JSTAMP/NV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推奨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設計者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CAE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向け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Be-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Clia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Type-TU2-7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カスタマイズモデル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BA371B8-A3F3-C758-4F02-3A5A8B451C11}"/>
              </a:ext>
            </a:extLst>
          </p:cNvPr>
          <p:cNvSpPr txBox="1"/>
          <p:nvPr/>
        </p:nvSpPr>
        <p:spPr>
          <a:xfrm>
            <a:off x="437906" y="8096025"/>
            <a:ext cx="6524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上記仕様からカスタマイズも承ります。メモリ・ストレージの増設やグラフィックボード・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の変更、また冷却性や耐久性が高い部品へのアップグレードも可能です。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240DC77-6964-EF7A-FE69-077C9FCA6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46" y="2748735"/>
            <a:ext cx="2890109" cy="289010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78C387B-26D4-3D44-E660-C5447B326184}"/>
              </a:ext>
            </a:extLst>
          </p:cNvPr>
          <p:cNvGrpSpPr/>
          <p:nvPr/>
        </p:nvGrpSpPr>
        <p:grpSpPr>
          <a:xfrm>
            <a:off x="0" y="0"/>
            <a:ext cx="7559675" cy="2353772"/>
            <a:chOff x="0" y="0"/>
            <a:chExt cx="7559675" cy="235377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DBA0219-6946-69DC-CE3B-A54AE4B5D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494"/>
            <a:stretch>
              <a:fillRect/>
            </a:stretch>
          </p:blipFill>
          <p:spPr>
            <a:xfrm flipH="1">
              <a:off x="0" y="0"/>
              <a:ext cx="7559675" cy="235377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</p:pic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5CDD41FD-F171-8B1D-111D-7F05B11DF2A0}"/>
                </a:ext>
              </a:extLst>
            </p:cNvPr>
            <p:cNvCxnSpPr/>
            <p:nvPr/>
          </p:nvCxnSpPr>
          <p:spPr>
            <a:xfrm>
              <a:off x="272939" y="1575745"/>
              <a:ext cx="26416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E33A6B4-1FB8-90C2-529A-E3C1113621E3}"/>
                </a:ext>
              </a:extLst>
            </p:cNvPr>
            <p:cNvSpPr txBox="1"/>
            <p:nvPr/>
          </p:nvSpPr>
          <p:spPr>
            <a:xfrm>
              <a:off x="450062" y="1643717"/>
              <a:ext cx="288447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  <a:cs typeface="Segoe UI" panose="020B0502040204020203" pitchFamily="34" charset="0"/>
                </a:rPr>
                <a:t>ソフトウェアの快適な動作に</a:t>
              </a:r>
              <a:endParaRPr kumimoji="1"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  <a:cs typeface="Segoe UI" panose="020B0502040204020203" pitchFamily="34" charset="0"/>
                </a:rPr>
                <a:t>お勧めのワークステーション</a:t>
              </a:r>
              <a:endParaRPr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1A6C2BF-7799-DDF8-3B08-55D0F8F57AE2}"/>
                </a:ext>
              </a:extLst>
            </p:cNvPr>
            <p:cNvSpPr txBox="1"/>
            <p:nvPr/>
          </p:nvSpPr>
          <p:spPr>
            <a:xfrm>
              <a:off x="139790" y="1674495"/>
              <a:ext cx="2662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Yu Gothic UI" panose="020B0500000000000000" pitchFamily="50" charset="-128"/>
                  <a:ea typeface="Yu Gothic UI" panose="020B0500000000000000" pitchFamily="50" charset="-128"/>
                  <a:cs typeface="Segoe UI" panose="020B0502040204020203" pitchFamily="34" charset="0"/>
                </a:rPr>
                <a:t>×</a:t>
              </a:r>
              <a:endParaRPr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Yu Gothic UI" panose="020B0500000000000000" pitchFamily="50" charset="-128"/>
                <a:ea typeface="Yu Gothic UI" panose="020B0500000000000000" pitchFamily="50" charset="-128"/>
                <a:cs typeface="Segoe UI" panose="020B0502040204020203" pitchFamily="34" charset="0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7E31472A-55C8-ACDA-2417-13BB31928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8372" y="558986"/>
              <a:ext cx="1608042" cy="1608042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AF221686-56ED-A85D-3A2A-FA14D24A6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438" y="851807"/>
              <a:ext cx="2131434" cy="596802"/>
            </a:xfrm>
            <a:prstGeom prst="rect">
              <a:avLst/>
            </a:prstGeom>
          </p:spPr>
        </p:pic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8EF8A9EB-B7F9-E715-67CB-679ABBC759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78649" y="361881"/>
              <a:ext cx="1919994" cy="1778551"/>
              <a:chOff x="7996586" y="4982290"/>
              <a:chExt cx="4375529" cy="4053191"/>
            </a:xfrm>
          </p:grpSpPr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193319DD-84E8-DE79-F9F5-79FEDA18B4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96586" y="4982290"/>
                <a:ext cx="4375529" cy="4053191"/>
              </a:xfrm>
              <a:prstGeom prst="rect">
                <a:avLst/>
              </a:prstGeom>
            </p:spPr>
          </p:pic>
          <p:sp>
            <p:nvSpPr>
              <p:cNvPr id="64" name="正方形/長方形 1073">
                <a:extLst>
                  <a:ext uri="{FF2B5EF4-FFF2-40B4-BE49-F238E27FC236}">
                    <a16:creationId xmlns:a16="http://schemas.microsoft.com/office/drawing/2014/main" id="{5C859BB5-F5C4-0809-14A4-0C8A9C9081B8}"/>
                  </a:ext>
                </a:extLst>
              </p:cNvPr>
              <p:cNvSpPr/>
              <p:nvPr/>
            </p:nvSpPr>
            <p:spPr>
              <a:xfrm>
                <a:off x="8274850" y="5351279"/>
                <a:ext cx="3961922" cy="2895389"/>
              </a:xfrm>
              <a:custGeom>
                <a:avLst/>
                <a:gdLst>
                  <a:gd name="connsiteX0" fmla="*/ 0 w 4257449"/>
                  <a:gd name="connsiteY0" fmla="*/ 0 h 2379401"/>
                  <a:gd name="connsiteX1" fmla="*/ 4257449 w 4257449"/>
                  <a:gd name="connsiteY1" fmla="*/ 0 h 2379401"/>
                  <a:gd name="connsiteX2" fmla="*/ 4257449 w 4257449"/>
                  <a:gd name="connsiteY2" fmla="*/ 2379401 h 2379401"/>
                  <a:gd name="connsiteX3" fmla="*/ 0 w 4257449"/>
                  <a:gd name="connsiteY3" fmla="*/ 2379401 h 2379401"/>
                  <a:gd name="connsiteX4" fmla="*/ 0 w 4257449"/>
                  <a:gd name="connsiteY4" fmla="*/ 0 h 2379401"/>
                  <a:gd name="connsiteX0" fmla="*/ 0 w 4257449"/>
                  <a:gd name="connsiteY0" fmla="*/ 781878 h 3161279"/>
                  <a:gd name="connsiteX1" fmla="*/ 4164684 w 4257449"/>
                  <a:gd name="connsiteY1" fmla="*/ 0 h 3161279"/>
                  <a:gd name="connsiteX2" fmla="*/ 4257449 w 4257449"/>
                  <a:gd name="connsiteY2" fmla="*/ 3161279 h 3161279"/>
                  <a:gd name="connsiteX3" fmla="*/ 0 w 4257449"/>
                  <a:gd name="connsiteY3" fmla="*/ 3161279 h 3161279"/>
                  <a:gd name="connsiteX4" fmla="*/ 0 w 4257449"/>
                  <a:gd name="connsiteY4" fmla="*/ 781878 h 3161279"/>
                  <a:gd name="connsiteX0" fmla="*/ 0 w 4164684"/>
                  <a:gd name="connsiteY0" fmla="*/ 781878 h 3201035"/>
                  <a:gd name="connsiteX1" fmla="*/ 4164684 w 4164684"/>
                  <a:gd name="connsiteY1" fmla="*/ 0 h 3201035"/>
                  <a:gd name="connsiteX2" fmla="*/ 4005658 w 4164684"/>
                  <a:gd name="connsiteY2" fmla="*/ 3201035 h 3201035"/>
                  <a:gd name="connsiteX3" fmla="*/ 0 w 4164684"/>
                  <a:gd name="connsiteY3" fmla="*/ 3161279 h 3201035"/>
                  <a:gd name="connsiteX4" fmla="*/ 0 w 4164684"/>
                  <a:gd name="connsiteY4" fmla="*/ 781878 h 3201035"/>
                  <a:gd name="connsiteX0" fmla="*/ 53009 w 4217693"/>
                  <a:gd name="connsiteY0" fmla="*/ 781878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53009 w 4217693"/>
                  <a:gd name="connsiteY4" fmla="*/ 781878 h 3201035"/>
                  <a:gd name="connsiteX0" fmla="*/ 437322 w 4217693"/>
                  <a:gd name="connsiteY0" fmla="*/ 808382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437322 w 4217693"/>
                  <a:gd name="connsiteY4" fmla="*/ 808382 h 3201035"/>
                  <a:gd name="connsiteX0" fmla="*/ 357809 w 4217693"/>
                  <a:gd name="connsiteY0" fmla="*/ 914399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357809 w 4217693"/>
                  <a:gd name="connsiteY4" fmla="*/ 914399 h 3201035"/>
                  <a:gd name="connsiteX0" fmla="*/ 357809 w 4217693"/>
                  <a:gd name="connsiteY0" fmla="*/ 914399 h 3187783"/>
                  <a:gd name="connsiteX1" fmla="*/ 4217693 w 4217693"/>
                  <a:gd name="connsiteY1" fmla="*/ 0 h 3187783"/>
                  <a:gd name="connsiteX2" fmla="*/ 4045415 w 4217693"/>
                  <a:gd name="connsiteY2" fmla="*/ 3187783 h 3187783"/>
                  <a:gd name="connsiteX3" fmla="*/ 0 w 4217693"/>
                  <a:gd name="connsiteY3" fmla="*/ 3161279 h 3187783"/>
                  <a:gd name="connsiteX4" fmla="*/ 357809 w 4217693"/>
                  <a:gd name="connsiteY4" fmla="*/ 914399 h 3187783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3992406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18053 w 4217693"/>
                  <a:gd name="connsiteY0" fmla="*/ 954156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18053 w 4217693"/>
                  <a:gd name="connsiteY4" fmla="*/ 954156 h 3214287"/>
                  <a:gd name="connsiteX0" fmla="*/ 318053 w 4246487"/>
                  <a:gd name="connsiteY0" fmla="*/ 954156 h 3214287"/>
                  <a:gd name="connsiteX1" fmla="*/ 4246487 w 4246487"/>
                  <a:gd name="connsiteY1" fmla="*/ 0 h 3214287"/>
                  <a:gd name="connsiteX2" fmla="*/ 4032163 w 4246487"/>
                  <a:gd name="connsiteY2" fmla="*/ 3214287 h 3214287"/>
                  <a:gd name="connsiteX3" fmla="*/ 0 w 4246487"/>
                  <a:gd name="connsiteY3" fmla="*/ 3161279 h 3214287"/>
                  <a:gd name="connsiteX4" fmla="*/ 318053 w 4246487"/>
                  <a:gd name="connsiteY4" fmla="*/ 954156 h 3214287"/>
                  <a:gd name="connsiteX0" fmla="*/ 318053 w 4246487"/>
                  <a:gd name="connsiteY0" fmla="*/ 954156 h 3161279"/>
                  <a:gd name="connsiteX1" fmla="*/ 4246487 w 4246487"/>
                  <a:gd name="connsiteY1" fmla="*/ 0 h 3161279"/>
                  <a:gd name="connsiteX2" fmla="*/ 4089749 w 4246487"/>
                  <a:gd name="connsiteY2" fmla="*/ 2884257 h 3161279"/>
                  <a:gd name="connsiteX3" fmla="*/ 0 w 4246487"/>
                  <a:gd name="connsiteY3" fmla="*/ 3161279 h 3161279"/>
                  <a:gd name="connsiteX4" fmla="*/ 318053 w 4246487"/>
                  <a:gd name="connsiteY4" fmla="*/ 954156 h 3161279"/>
                  <a:gd name="connsiteX0" fmla="*/ 375639 w 4304073"/>
                  <a:gd name="connsiteY0" fmla="*/ 95415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75639 w 4304073"/>
                  <a:gd name="connsiteY4" fmla="*/ 954156 h 2884257"/>
                  <a:gd name="connsiteX0" fmla="*/ 332450 w 4304073"/>
                  <a:gd name="connsiteY0" fmla="*/ 84854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32450 w 4304073"/>
                  <a:gd name="connsiteY4" fmla="*/ 848546 h 288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04073" h="2884257">
                    <a:moveTo>
                      <a:pt x="332450" y="848546"/>
                    </a:moveTo>
                    <a:lnTo>
                      <a:pt x="4304073" y="0"/>
                    </a:lnTo>
                    <a:lnTo>
                      <a:pt x="4147335" y="2884257"/>
                    </a:lnTo>
                    <a:lnTo>
                      <a:pt x="0" y="2818047"/>
                    </a:lnTo>
                    <a:lnTo>
                      <a:pt x="332450" y="848546"/>
                    </a:lnTo>
                    <a:close/>
                  </a:path>
                </a:pathLst>
              </a:custGeom>
              <a:blipFill>
                <a:blip r:embed="rId7"/>
                <a:stretch>
                  <a:fillRect r="-13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1E3028D3-9C9C-7086-40B1-CAD956602C1D}"/>
              </a:ext>
            </a:extLst>
          </p:cNvPr>
          <p:cNvGrpSpPr/>
          <p:nvPr/>
        </p:nvGrpSpPr>
        <p:grpSpPr>
          <a:xfrm>
            <a:off x="395288" y="3171407"/>
            <a:ext cx="3991267" cy="2529978"/>
            <a:chOff x="395288" y="3211163"/>
            <a:chExt cx="3991267" cy="2529978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A3BF84D9-2B23-12BA-88B0-CF82139D7373}"/>
                </a:ext>
              </a:extLst>
            </p:cNvPr>
            <p:cNvSpPr/>
            <p:nvPr/>
          </p:nvSpPr>
          <p:spPr>
            <a:xfrm>
              <a:off x="437905" y="4636288"/>
              <a:ext cx="3840749" cy="1104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3751AA4A-BAAC-2EF2-DEDB-F1B5B9A01DDC}"/>
                </a:ext>
              </a:extLst>
            </p:cNvPr>
            <p:cNvCxnSpPr>
              <a:cxnSpLocks/>
            </p:cNvCxnSpPr>
            <p:nvPr/>
          </p:nvCxnSpPr>
          <p:spPr>
            <a:xfrm>
              <a:off x="395288" y="3245701"/>
              <a:ext cx="394788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楕円 73">
              <a:extLst>
                <a:ext uri="{FF2B5EF4-FFF2-40B4-BE49-F238E27FC236}">
                  <a16:creationId xmlns:a16="http://schemas.microsoft.com/office/drawing/2014/main" id="{8D2E3676-CA39-E635-C998-345606CA5838}"/>
                </a:ext>
              </a:extLst>
            </p:cNvPr>
            <p:cNvSpPr/>
            <p:nvPr/>
          </p:nvSpPr>
          <p:spPr>
            <a:xfrm>
              <a:off x="4317479" y="3211163"/>
              <a:ext cx="69076" cy="690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04BA822C-7CB7-4D59-A86B-139CBED3AA9F}"/>
                </a:ext>
              </a:extLst>
            </p:cNvPr>
            <p:cNvSpPr/>
            <p:nvPr/>
          </p:nvSpPr>
          <p:spPr>
            <a:xfrm>
              <a:off x="437905" y="3373059"/>
              <a:ext cx="3840749" cy="1104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C1B2D29C-1A57-8DC9-2224-DA19F158B417}"/>
                </a:ext>
              </a:extLst>
            </p:cNvPr>
            <p:cNvSpPr txBox="1"/>
            <p:nvPr/>
          </p:nvSpPr>
          <p:spPr>
            <a:xfrm>
              <a:off x="1925404" y="3475467"/>
              <a:ext cx="23532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最新の</a:t>
              </a:r>
              <a:r>
                <a:rPr kumimoji="1" lang="en-US" altLang="ja-JP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Core Ultra7</a:t>
              </a:r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 搭載</a:t>
              </a:r>
              <a:endParaRPr lang="ja-JP" altLang="en-US" sz="3600" b="1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343B7AB-EBF0-DC95-7259-1FF9EB925E96}"/>
                </a:ext>
              </a:extLst>
            </p:cNvPr>
            <p:cNvSpPr txBox="1"/>
            <p:nvPr/>
          </p:nvSpPr>
          <p:spPr>
            <a:xfrm>
              <a:off x="1925404" y="3776081"/>
              <a:ext cx="23532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AI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の処理を行う専用プロセッサー</a:t>
              </a:r>
              <a:endParaRPr kumimoji="1" lang="en-US" altLang="ja-JP" sz="100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”NPU”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を搭載したハイエンドクラス</a:t>
              </a:r>
              <a:endParaRPr kumimoji="1" lang="en-US" altLang="ja-JP" sz="100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の</a:t>
              </a:r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CPU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を採用</a:t>
              </a:r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!</a:t>
              </a:r>
              <a:endPara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AD29CFC-5E59-51EE-7D14-8EBE3897B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4" r="2865"/>
            <a:stretch/>
          </p:blipFill>
          <p:spPr>
            <a:xfrm>
              <a:off x="520100" y="3458051"/>
              <a:ext cx="1411203" cy="942848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1C706E1F-E32A-14B8-3607-0C3AC6186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275" y="4705932"/>
              <a:ext cx="1260707" cy="866736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CAC547F8-CE99-E8A1-C652-35704152F6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3" y="259965"/>
            <a:ext cx="1795682" cy="34433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8B695C6-1AFE-D904-CD0E-20F9BFA21154}"/>
              </a:ext>
            </a:extLst>
          </p:cNvPr>
          <p:cNvSpPr txBox="1"/>
          <p:nvPr/>
        </p:nvSpPr>
        <p:spPr>
          <a:xfrm>
            <a:off x="437905" y="250834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高性能</a:t>
            </a:r>
            <a:r>
              <a:rPr lang="en-US" altLang="ja-JP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CPU</a:t>
            </a:r>
            <a:r>
              <a:rPr lang="ja-JP" altLang="en-US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コア重視の構成が</a:t>
            </a:r>
            <a:endParaRPr lang="en-US" altLang="ja-JP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設計者</a:t>
            </a:r>
            <a:r>
              <a:rPr lang="en-US" altLang="ja-JP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CAE/3D-CAD</a:t>
            </a:r>
            <a:r>
              <a:rPr lang="ja-JP" altLang="en-US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の連携に最適</a:t>
            </a:r>
            <a:endParaRPr lang="en-US" altLang="ja-JP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125CAEA-E26D-FDE5-2B6F-825C652EA5A8}"/>
              </a:ext>
            </a:extLst>
          </p:cNvPr>
          <p:cNvSpPr txBox="1"/>
          <p:nvPr/>
        </p:nvSpPr>
        <p:spPr>
          <a:xfrm>
            <a:off x="1925404" y="4711211"/>
            <a:ext cx="2353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NVIDIARTXPRO2000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</a:t>
            </a:r>
            <a:endParaRPr lang="ja-JP" altLang="en-US" sz="3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81AD0A7-AADF-AA96-48C7-41F2748824E9}"/>
              </a:ext>
            </a:extLst>
          </p:cNvPr>
          <p:cNvSpPr txBox="1"/>
          <p:nvPr/>
        </p:nvSpPr>
        <p:spPr>
          <a:xfrm>
            <a:off x="1925404" y="5011825"/>
            <a:ext cx="2353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最先端の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Blackwell</a:t>
            </a:r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アーキテクチャ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!</a:t>
            </a:r>
          </a:p>
          <a:p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高速なパフォーマンス、高度な機能、最大 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16GB </a:t>
            </a:r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GPU</a:t>
            </a:r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メモリ！ コンパクトで電力効率に優れたフォーム ファクター</a:t>
            </a: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E4DF4E29-2802-1F91-5136-413258D845BF}"/>
              </a:ext>
            </a:extLst>
          </p:cNvPr>
          <p:cNvGrpSpPr/>
          <p:nvPr/>
        </p:nvGrpSpPr>
        <p:grpSpPr>
          <a:xfrm>
            <a:off x="370580" y="9412887"/>
            <a:ext cx="6929750" cy="902106"/>
            <a:chOff x="515626" y="9705632"/>
            <a:chExt cx="6929750" cy="902106"/>
          </a:xfrm>
        </p:grpSpPr>
        <p:pic>
          <p:nvPicPr>
            <p:cNvPr id="69" name="図 1451">
              <a:extLst>
                <a:ext uri="{FF2B5EF4-FFF2-40B4-BE49-F238E27FC236}">
                  <a16:creationId xmlns:a16="http://schemas.microsoft.com/office/drawing/2014/main" id="{1D84F4DE-AC60-D382-D65A-CB985D3E1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256" y="10099964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Freeform 51">
              <a:extLst>
                <a:ext uri="{FF2B5EF4-FFF2-40B4-BE49-F238E27FC236}">
                  <a16:creationId xmlns:a16="http://schemas.microsoft.com/office/drawing/2014/main" id="{182C1150-C862-6DC1-6A6C-BDCBB8F3B6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8640" y="9705632"/>
              <a:ext cx="576000" cy="576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622B412-C128-33C8-CEBB-C5394E51B6D8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ACF2365-5BED-FECE-1DB7-1493EF7FE850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8F5852D-FCFB-F9C9-3D3F-7CBD38A17C53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7506FF56-1D6E-A788-C06A-A205F725AA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27" b="34346"/>
          <a:stretch>
            <a:fillRect/>
          </a:stretch>
        </p:blipFill>
        <p:spPr>
          <a:xfrm flipH="1">
            <a:off x="0" y="10384037"/>
            <a:ext cx="7559675" cy="3077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</p:spPr>
      </p:pic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AD2D7F0B-9315-1F45-F17F-A76A81B30CF3}"/>
              </a:ext>
            </a:extLst>
          </p:cNvPr>
          <p:cNvGrpSpPr/>
          <p:nvPr/>
        </p:nvGrpSpPr>
        <p:grpSpPr>
          <a:xfrm>
            <a:off x="3777044" y="8702275"/>
            <a:ext cx="3185487" cy="650974"/>
            <a:chOff x="3687309" y="8410692"/>
            <a:chExt cx="3185487" cy="650974"/>
          </a:xfrm>
        </p:grpSpPr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8D9AED6A-F83F-9F14-A42E-DAF31951066E}"/>
                </a:ext>
              </a:extLst>
            </p:cNvPr>
            <p:cNvGrpSpPr/>
            <p:nvPr/>
          </p:nvGrpSpPr>
          <p:grpSpPr>
            <a:xfrm>
              <a:off x="3750052" y="8800056"/>
              <a:ext cx="3060000" cy="261610"/>
              <a:chOff x="4066003" y="9209063"/>
              <a:chExt cx="3060000" cy="261610"/>
            </a:xfrm>
          </p:grpSpPr>
          <p:sp>
            <p:nvSpPr>
              <p:cNvPr id="87" name="Rectangle 43">
                <a:extLst>
                  <a:ext uri="{FF2B5EF4-FFF2-40B4-BE49-F238E27FC236}">
                    <a16:creationId xmlns:a16="http://schemas.microsoft.com/office/drawing/2014/main" id="{C488A88A-D29E-C346-0EC6-CCEA754195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6003" y="9215455"/>
                <a:ext cx="3060000" cy="2177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72727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E9746453-B43C-159F-070D-C051C6C1E9A8}"/>
                  </a:ext>
                </a:extLst>
              </p:cNvPr>
              <p:cNvSpPr txBox="1"/>
              <p:nvPr/>
            </p:nvSpPr>
            <p:spPr>
              <a:xfrm>
                <a:off x="4265664" y="9209063"/>
                <a:ext cx="266067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A-OTF 新ゴ Pro M" panose="020B0500000000000000" pitchFamily="50" charset="-128"/>
                    <a:ea typeface="A-OTF 新ゴ Pro M" panose="020B0500000000000000" pitchFamily="50" charset="-128"/>
                    <a:cs typeface="Segoe UI" panose="020B0502040204020203" pitchFamily="34" charset="0"/>
                  </a:rPr>
                  <a:t>カスタマイズのご要望も承ります</a:t>
                </a:r>
                <a:endParaRPr kumimoji="1" lang="en-US" altLang="ja-JP" sz="1050" dirty="0"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12FBD556-170D-F937-C4B6-A002F61C05B9}"/>
                </a:ext>
              </a:extLst>
            </p:cNvPr>
            <p:cNvSpPr txBox="1"/>
            <p:nvPr/>
          </p:nvSpPr>
          <p:spPr>
            <a:xfrm>
              <a:off x="3687309" y="8410692"/>
              <a:ext cx="3185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価格はお問い合わせください</a:t>
              </a:r>
            </a:p>
          </p:txBody>
        </p:sp>
      </p:grpSp>
      <p:pic>
        <p:nvPicPr>
          <p:cNvPr id="90" name="図 89">
            <a:extLst>
              <a:ext uri="{FF2B5EF4-FFF2-40B4-BE49-F238E27FC236}">
                <a16:creationId xmlns:a16="http://schemas.microsoft.com/office/drawing/2014/main" id="{AD8B4E70-1EAF-4BE2-9248-34C13DB9B5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63" y="6087373"/>
            <a:ext cx="1392697" cy="139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1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1158</TotalTime>
  <Words>676</Words>
  <Application>Microsoft Office PowerPoint</Application>
  <PresentationFormat>ユーザー設定</PresentationFormat>
  <Paragraphs>64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A-OTF 新ゴ Pro M</vt:lpstr>
      <vt:lpstr>Yu Gothic UI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圭祐 根尾</cp:lastModifiedBy>
  <cp:revision>18</cp:revision>
  <dcterms:created xsi:type="dcterms:W3CDTF">2025-02-18T01:46:40Z</dcterms:created>
  <dcterms:modified xsi:type="dcterms:W3CDTF">2026-09-05T06:21:02Z</dcterms:modified>
</cp:coreProperties>
</file>