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57" autoAdjust="0"/>
    <p:restoredTop sz="96279" autoAdjust="0"/>
  </p:normalViewPr>
  <p:slideViewPr>
    <p:cSldViewPr snapToGrid="0">
      <p:cViewPr varScale="1">
        <p:scale>
          <a:sx n="71" d="100"/>
          <a:sy n="71" d="100"/>
        </p:scale>
        <p:origin x="346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2026/8/29</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pn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image" Target="../media/image10.jpeg"/><Relationship Id="rId5" Type="http://schemas.openxmlformats.org/officeDocument/2006/relationships/image" Target="../media/image4.JP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6.jpg"/><Relationship Id="rId7" Type="http://schemas.openxmlformats.org/officeDocument/2006/relationships/image" Target="../media/image10.jpeg"/><Relationship Id="rId12" Type="http://schemas.openxmlformats.org/officeDocument/2006/relationships/image" Target="../media/image17.png"/><Relationship Id="rId2" Type="http://schemas.openxmlformats.org/officeDocument/2006/relationships/image" Target="../media/image15.jp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83000"/>
          </a:schemeClr>
        </a:solidFill>
        <a:effectLst/>
      </p:bgPr>
    </p:bg>
    <p:spTree>
      <p:nvGrpSpPr>
        <p:cNvPr id="1" name=""/>
        <p:cNvGrpSpPr/>
        <p:nvPr/>
      </p:nvGrpSpPr>
      <p:grpSpPr>
        <a:xfrm>
          <a:off x="0" y="0"/>
          <a:ext cx="0" cy="0"/>
          <a:chOff x="0" y="0"/>
          <a:chExt cx="0" cy="0"/>
        </a:xfrm>
      </p:grpSpPr>
      <p:pic>
        <p:nvPicPr>
          <p:cNvPr id="35" name="図 34">
            <a:extLst>
              <a:ext uri="{FF2B5EF4-FFF2-40B4-BE49-F238E27FC236}">
                <a16:creationId xmlns:a16="http://schemas.microsoft.com/office/drawing/2014/main" id="{CA26069D-C706-633D-F266-322A5952E0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477" y="5187339"/>
            <a:ext cx="6278086" cy="3465839"/>
          </a:xfrm>
          <a:prstGeom prst="rect">
            <a:avLst/>
          </a:prstGeom>
        </p:spPr>
      </p:pic>
      <p:sp>
        <p:nvSpPr>
          <p:cNvPr id="56" name="テキスト ボックス 55">
            <a:extLst>
              <a:ext uri="{FF2B5EF4-FFF2-40B4-BE49-F238E27FC236}">
                <a16:creationId xmlns:a16="http://schemas.microsoft.com/office/drawing/2014/main" id="{5310112E-BD4F-BFF5-9936-22B712C833E6}"/>
              </a:ext>
            </a:extLst>
          </p:cNvPr>
          <p:cNvSpPr txBox="1"/>
          <p:nvPr/>
        </p:nvSpPr>
        <p:spPr>
          <a:xfrm>
            <a:off x="4856085" y="3003029"/>
            <a:ext cx="2587802" cy="553998"/>
          </a:xfrm>
          <a:prstGeom prst="rect">
            <a:avLst/>
          </a:prstGeom>
          <a:noFill/>
          <a:ln>
            <a:noFill/>
          </a:ln>
        </p:spPr>
        <p:txBody>
          <a:bodyPr wrap="square" rtlCol="0">
            <a:spAutoFit/>
          </a:bodyPr>
          <a:lstStyle/>
          <a:p>
            <a:pPr algn="l">
              <a:buNone/>
            </a:pPr>
            <a:r>
              <a:rPr lang="en-US" altLang="ja-JP" sz="1000" b="1" dirty="0">
                <a:solidFill>
                  <a:sysClr val="windowText" lastClr="000000"/>
                </a:solidFill>
                <a:latin typeface="+mn-ea"/>
                <a:cs typeface="Segoe UI" panose="020B0502040204020203" pitchFamily="34" charset="0"/>
              </a:rPr>
              <a:t>J-Composites</a:t>
            </a:r>
            <a:r>
              <a:rPr lang="ja-JP" altLang="en-US" sz="1000" b="1" dirty="0">
                <a:solidFill>
                  <a:sysClr val="windowText" lastClr="000000"/>
                </a:solidFill>
                <a:latin typeface="+mn-ea"/>
                <a:cs typeface="Segoe UI" panose="020B0502040204020203" pitchFamily="34" charset="0"/>
              </a:rPr>
              <a:t>は多種多様な複合材の成型工法に対応した樹脂複合材プレス成形解析のモデル作成ツール</a:t>
            </a:r>
            <a:endParaRPr lang="en-US" altLang="ja-JP" sz="1000" b="1" dirty="0">
              <a:solidFill>
                <a:sysClr val="windowText" lastClr="000000"/>
              </a:solidFill>
              <a:latin typeface="+mn-ea"/>
              <a:cs typeface="Segoe UI" panose="020B0502040204020203" pitchFamily="34" charset="0"/>
            </a:endParaRPr>
          </a:p>
        </p:txBody>
      </p:sp>
      <p:sp>
        <p:nvSpPr>
          <p:cNvPr id="1058" name="テキスト ボックス 1057">
            <a:extLst>
              <a:ext uri="{FF2B5EF4-FFF2-40B4-BE49-F238E27FC236}">
                <a16:creationId xmlns:a16="http://schemas.microsoft.com/office/drawing/2014/main" id="{0ECAC6A3-D23F-2857-0E6B-5E7F7A6ECDF1}"/>
              </a:ext>
            </a:extLst>
          </p:cNvPr>
          <p:cNvSpPr txBox="1"/>
          <p:nvPr/>
        </p:nvSpPr>
        <p:spPr>
          <a:xfrm>
            <a:off x="378813" y="4707358"/>
            <a:ext cx="2553410" cy="307777"/>
          </a:xfrm>
          <a:prstGeom prst="rect">
            <a:avLst/>
          </a:prstGeom>
          <a:noFill/>
        </p:spPr>
        <p:txBody>
          <a:bodyPr wrap="square">
            <a:spAutoFit/>
          </a:bodyPr>
          <a:lstStyle/>
          <a:p>
            <a:pPr fontAlgn="base"/>
            <a:r>
              <a:rPr lang="en-US" altLang="ja-JP" sz="1400" b="1" dirty="0">
                <a:latin typeface="+mn-ea"/>
              </a:rPr>
              <a:t>J-Composites</a:t>
            </a:r>
            <a:r>
              <a:rPr lang="ja-JP" altLang="en-US" sz="1400" b="1" dirty="0">
                <a:latin typeface="+mn-ea"/>
              </a:rPr>
              <a:t> ラインナップ</a:t>
            </a:r>
            <a:endParaRPr lang="ja-JP" altLang="en-US" sz="1400" b="1" i="0" dirty="0">
              <a:effectLst/>
              <a:latin typeface="+mn-ea"/>
            </a:endParaRPr>
          </a:p>
        </p:txBody>
      </p:sp>
      <p:sp>
        <p:nvSpPr>
          <p:cNvPr id="1044" name="テキスト ボックス 1043">
            <a:extLst>
              <a:ext uri="{FF2B5EF4-FFF2-40B4-BE49-F238E27FC236}">
                <a16:creationId xmlns:a16="http://schemas.microsoft.com/office/drawing/2014/main" id="{95A5F399-EF7A-4717-C58D-802997A41674}"/>
              </a:ext>
            </a:extLst>
          </p:cNvPr>
          <p:cNvSpPr txBox="1"/>
          <p:nvPr/>
        </p:nvSpPr>
        <p:spPr>
          <a:xfrm>
            <a:off x="2762750" y="2586317"/>
            <a:ext cx="3873813" cy="369332"/>
          </a:xfrm>
          <a:prstGeom prst="rect">
            <a:avLst/>
          </a:prstGeom>
          <a:noFill/>
          <a:ln>
            <a:noFill/>
          </a:ln>
        </p:spPr>
        <p:txBody>
          <a:bodyPr wrap="square" rtlCol="0">
            <a:spAutoFit/>
          </a:bodyPr>
          <a:lstStyle/>
          <a:p>
            <a:pPr algn="l">
              <a:buNone/>
            </a:pPr>
            <a:r>
              <a:rPr lang="ja-JP" altLang="en-US" b="1" dirty="0">
                <a:solidFill>
                  <a:srgbClr val="000000"/>
                </a:solidFill>
                <a:latin typeface="+mn-ea"/>
              </a:rPr>
              <a:t>複合材成形解析モデリングツール</a:t>
            </a:r>
            <a:endParaRPr lang="en-US" altLang="ja-JP" sz="1100" b="1" dirty="0">
              <a:solidFill>
                <a:sysClr val="windowText" lastClr="000000"/>
              </a:solidFill>
              <a:latin typeface="+mn-ea"/>
              <a:cs typeface="Segoe UI" panose="020B0502040204020203" pitchFamily="34" charset="0"/>
            </a:endParaRPr>
          </a:p>
        </p:txBody>
      </p:sp>
      <p:sp>
        <p:nvSpPr>
          <p:cNvPr id="1045" name="テキスト ボックス 1044">
            <a:extLst>
              <a:ext uri="{FF2B5EF4-FFF2-40B4-BE49-F238E27FC236}">
                <a16:creationId xmlns:a16="http://schemas.microsoft.com/office/drawing/2014/main" id="{D7C2829F-D17E-C3B0-9BD6-70FD75677861}"/>
              </a:ext>
            </a:extLst>
          </p:cNvPr>
          <p:cNvSpPr txBox="1"/>
          <p:nvPr/>
        </p:nvSpPr>
        <p:spPr>
          <a:xfrm>
            <a:off x="2724650" y="3676323"/>
            <a:ext cx="4719237" cy="707886"/>
          </a:xfrm>
          <a:prstGeom prst="rect">
            <a:avLst/>
          </a:prstGeom>
          <a:noFill/>
          <a:ln w="6350">
            <a:solidFill>
              <a:schemeClr val="bg1">
                <a:lumMod val="75000"/>
              </a:schemeClr>
            </a:solidFill>
          </a:ln>
        </p:spPr>
        <p:txBody>
          <a:bodyPr wrap="square" rtlCol="0">
            <a:spAutoFit/>
          </a:bodyPr>
          <a:lstStyle/>
          <a:p>
            <a:pPr algn="l">
              <a:buNone/>
            </a:pPr>
            <a:r>
              <a:rPr lang="en-US" altLang="ja-JP" sz="800" dirty="0">
                <a:solidFill>
                  <a:sysClr val="windowText" lastClr="000000"/>
                </a:solidFill>
                <a:latin typeface="+mn-ea"/>
                <a:cs typeface="Segoe UI" panose="020B0502040204020203" pitchFamily="34" charset="0"/>
              </a:rPr>
              <a:t>J-Composites/Form Modeler</a:t>
            </a:r>
            <a:r>
              <a:rPr lang="ja-JP" altLang="en-US" sz="800" dirty="0">
                <a:solidFill>
                  <a:sysClr val="windowText" lastClr="000000"/>
                </a:solidFill>
                <a:latin typeface="+mn-ea"/>
                <a:cs typeface="Segoe UI" panose="020B0502040204020203" pitchFamily="34" charset="0"/>
              </a:rPr>
              <a:t>は、樹脂複合材プレス成形解析のモデル作成ツールです。</a:t>
            </a:r>
            <a:endParaRPr lang="en-US" altLang="ja-JP" sz="800" dirty="0">
              <a:solidFill>
                <a:sysClr val="windowText" lastClr="000000"/>
              </a:solidFill>
              <a:latin typeface="+mn-ea"/>
              <a:cs typeface="Segoe UI" panose="020B0502040204020203" pitchFamily="34" charset="0"/>
            </a:endParaRPr>
          </a:p>
          <a:p>
            <a:pPr algn="l">
              <a:buNone/>
            </a:pPr>
            <a:r>
              <a:rPr lang="ja-JP" altLang="en-US" sz="800" dirty="0">
                <a:solidFill>
                  <a:sysClr val="windowText" lastClr="000000"/>
                </a:solidFill>
                <a:latin typeface="+mn-ea"/>
                <a:cs typeface="Segoe UI" panose="020B0502040204020203" pitchFamily="34" charset="0"/>
              </a:rPr>
              <a:t>各種試験結果から自動的にプレス成形用の材料モデルを構築し、専用のユーザーインターフェースにて煩雑な複合材の積層モデルを簡易に設定、</a:t>
            </a:r>
            <a:r>
              <a:rPr lang="en-US" altLang="ja-JP" sz="800" dirty="0">
                <a:solidFill>
                  <a:sysClr val="windowText" lastClr="000000"/>
                </a:solidFill>
                <a:latin typeface="+mn-ea"/>
                <a:cs typeface="Segoe UI" panose="020B0502040204020203" pitchFamily="34" charset="0"/>
              </a:rPr>
              <a:t>LS-DYNA</a:t>
            </a:r>
            <a:r>
              <a:rPr lang="ja-JP" altLang="en-US" sz="800" dirty="0">
                <a:solidFill>
                  <a:sysClr val="windowText" lastClr="000000"/>
                </a:solidFill>
                <a:latin typeface="+mn-ea"/>
                <a:cs typeface="Segoe UI" panose="020B0502040204020203" pitchFamily="34" charset="0"/>
              </a:rPr>
              <a:t>の入力ファイルとして書き出すことが可能になります。また、材料の面内特性に加えて面外の特性も考慮することで、ドライ繊維基材および熱可塑・熱硬化プリプレグの成形時に生じるシワなどの不良をより正確に予測・評価します。</a:t>
            </a:r>
            <a:endParaRPr lang="en-US" altLang="ja-JP" sz="800" dirty="0">
              <a:solidFill>
                <a:sysClr val="windowText" lastClr="000000"/>
              </a:solidFill>
              <a:latin typeface="+mn-ea"/>
              <a:cs typeface="Segoe UI" panose="020B0502040204020203" pitchFamily="34" charset="0"/>
            </a:endParaRPr>
          </a:p>
        </p:txBody>
      </p:sp>
      <p:sp>
        <p:nvSpPr>
          <p:cNvPr id="1120" name="テキスト ボックス 1119">
            <a:extLst>
              <a:ext uri="{FF2B5EF4-FFF2-40B4-BE49-F238E27FC236}">
                <a16:creationId xmlns:a16="http://schemas.microsoft.com/office/drawing/2014/main" id="{3C0D1B5C-EBF7-697A-AF2F-46CA4369EF13}"/>
              </a:ext>
            </a:extLst>
          </p:cNvPr>
          <p:cNvSpPr txBox="1"/>
          <p:nvPr/>
        </p:nvSpPr>
        <p:spPr>
          <a:xfrm>
            <a:off x="2493307" y="8760905"/>
            <a:ext cx="2912993" cy="738664"/>
          </a:xfrm>
          <a:prstGeom prst="rect">
            <a:avLst/>
          </a:prstGeom>
          <a:noFill/>
        </p:spPr>
        <p:txBody>
          <a:bodyPr wrap="square" rtlCol="0">
            <a:spAutoFit/>
          </a:bodyPr>
          <a:lstStyle/>
          <a:p>
            <a:r>
              <a:rPr kumimoji="1" lang="en-US" altLang="ja-JP" sz="700" dirty="0">
                <a:latin typeface="+mn-ea"/>
              </a:rPr>
              <a:t>J-Composites</a:t>
            </a:r>
            <a:r>
              <a:rPr kumimoji="1" lang="ja-JP" altLang="en-US" sz="700" dirty="0">
                <a:latin typeface="+mn-ea"/>
              </a:rPr>
              <a:t>は</a:t>
            </a:r>
            <a:r>
              <a:rPr kumimoji="1" lang="en-US" altLang="ja-JP" sz="700" dirty="0">
                <a:latin typeface="+mn-ea"/>
              </a:rPr>
              <a:t>､</a:t>
            </a:r>
            <a:r>
              <a:rPr kumimoji="1" lang="ja-JP" altLang="en-US" sz="700" dirty="0">
                <a:latin typeface="+mn-ea"/>
              </a:rPr>
              <a:t>樹脂・複合材のプロセスおよびプロセスチェーン解析を支援するソフトウェアシリーズです。設計・開発に活用するため、煩雑なモデリングを効率良く解析することを念頭に開発されました。汎用ソルバー</a:t>
            </a:r>
            <a:r>
              <a:rPr kumimoji="1" lang="en-US" altLang="ja-JP" sz="700" dirty="0">
                <a:latin typeface="+mn-ea"/>
              </a:rPr>
              <a:t>Ansys LS-DYNA</a:t>
            </a:r>
            <a:r>
              <a:rPr kumimoji="1" lang="ja-JP" altLang="en-US" sz="700" dirty="0">
                <a:latin typeface="+mn-ea"/>
              </a:rPr>
              <a:t>との連携により、成形時の材料挙動を高精度に解析可能なモデルの自動セットアップ機能を用いて、開発期間・コストの削減に貢献します。</a:t>
            </a:r>
          </a:p>
        </p:txBody>
      </p:sp>
      <p:pic>
        <p:nvPicPr>
          <p:cNvPr id="18" name="図 17">
            <a:extLst>
              <a:ext uri="{FF2B5EF4-FFF2-40B4-BE49-F238E27FC236}">
                <a16:creationId xmlns:a16="http://schemas.microsoft.com/office/drawing/2014/main" id="{E3832E6E-2594-D891-81F3-0B5CB975AD0F}"/>
              </a:ext>
            </a:extLst>
          </p:cNvPr>
          <p:cNvPicPr>
            <a:picLocks noChangeAspect="1"/>
          </p:cNvPicPr>
          <p:nvPr/>
        </p:nvPicPr>
        <p:blipFill>
          <a:blip r:embed="rId3">
            <a:extLst>
              <a:ext uri="{28A0092B-C50C-407E-A947-70E740481C1C}">
                <a14:useLocalDpi xmlns:a14="http://schemas.microsoft.com/office/drawing/2010/main" val="0"/>
              </a:ext>
            </a:extLst>
          </a:blip>
          <a:srcRect t="5973"/>
          <a:stretch>
            <a:fillRect/>
          </a:stretch>
        </p:blipFill>
        <p:spPr>
          <a:xfrm>
            <a:off x="256888" y="2586135"/>
            <a:ext cx="2344670" cy="1848367"/>
          </a:xfrm>
          <a:prstGeom prst="rect">
            <a:avLst/>
          </a:prstGeom>
        </p:spPr>
      </p:pic>
      <p:sp>
        <p:nvSpPr>
          <p:cNvPr id="31" name="正方形/長方形 30">
            <a:extLst>
              <a:ext uri="{FF2B5EF4-FFF2-40B4-BE49-F238E27FC236}">
                <a16:creationId xmlns:a16="http://schemas.microsoft.com/office/drawing/2014/main" id="{A9B1DEE2-2CF7-C90A-5A2B-A5BA8E3ED805}"/>
              </a:ext>
            </a:extLst>
          </p:cNvPr>
          <p:cNvSpPr/>
          <p:nvPr/>
        </p:nvSpPr>
        <p:spPr>
          <a:xfrm>
            <a:off x="0" y="10506583"/>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2" name="図 31">
            <a:extLst>
              <a:ext uri="{FF2B5EF4-FFF2-40B4-BE49-F238E27FC236}">
                <a16:creationId xmlns:a16="http://schemas.microsoft.com/office/drawing/2014/main" id="{7FE45130-00A9-6D63-B6D0-3F2C54855D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4991" y="3114152"/>
            <a:ext cx="2035609" cy="372101"/>
          </a:xfrm>
          <a:prstGeom prst="rect">
            <a:avLst/>
          </a:prstGeom>
        </p:spPr>
      </p:pic>
      <p:pic>
        <p:nvPicPr>
          <p:cNvPr id="33" name="図 32">
            <a:extLst>
              <a:ext uri="{FF2B5EF4-FFF2-40B4-BE49-F238E27FC236}">
                <a16:creationId xmlns:a16="http://schemas.microsoft.com/office/drawing/2014/main" id="{D12528C6-B3F6-E86A-75FF-EAEDB23D90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813" y="8947891"/>
            <a:ext cx="2035609" cy="372101"/>
          </a:xfrm>
          <a:prstGeom prst="rect">
            <a:avLst/>
          </a:prstGeom>
        </p:spPr>
      </p:pic>
      <p:sp>
        <p:nvSpPr>
          <p:cNvPr id="36" name="テキスト ボックス 35">
            <a:extLst>
              <a:ext uri="{FF2B5EF4-FFF2-40B4-BE49-F238E27FC236}">
                <a16:creationId xmlns:a16="http://schemas.microsoft.com/office/drawing/2014/main" id="{093EE95F-62E3-AB6D-3FA1-D4A0B8078084}"/>
              </a:ext>
            </a:extLst>
          </p:cNvPr>
          <p:cNvSpPr txBox="1"/>
          <p:nvPr/>
        </p:nvSpPr>
        <p:spPr>
          <a:xfrm>
            <a:off x="2923410" y="4589607"/>
            <a:ext cx="4456722" cy="584775"/>
          </a:xfrm>
          <a:prstGeom prst="rect">
            <a:avLst/>
          </a:prstGeom>
          <a:noFill/>
        </p:spPr>
        <p:txBody>
          <a:bodyPr wrap="square" rtlCol="0">
            <a:spAutoFit/>
          </a:bodyPr>
          <a:lstStyle/>
          <a:p>
            <a:r>
              <a:rPr kumimoji="1" lang="en-US" altLang="ja-JP" sz="800" dirty="0">
                <a:latin typeface="+mn-ea"/>
              </a:rPr>
              <a:t>J-Composites</a:t>
            </a:r>
            <a:r>
              <a:rPr kumimoji="1" lang="ja-JP" altLang="en-US" sz="800" dirty="0">
                <a:latin typeface="+mn-ea"/>
              </a:rPr>
              <a:t>シリーズには、プレス成形解析のモデル作成ツールの</a:t>
            </a:r>
            <a:r>
              <a:rPr kumimoji="1" lang="en-US" altLang="ja-JP" sz="800" dirty="0">
                <a:latin typeface="+mn-ea"/>
              </a:rPr>
              <a:t>｢Form Modeler｣､</a:t>
            </a:r>
            <a:r>
              <a:rPr kumimoji="1" lang="ja-JP" altLang="en-US" sz="800" dirty="0">
                <a:latin typeface="+mn-ea"/>
              </a:rPr>
              <a:t>圧縮成形解析のモデル作成ツール</a:t>
            </a:r>
            <a:r>
              <a:rPr kumimoji="1" lang="en-US" altLang="ja-JP" sz="800" dirty="0">
                <a:latin typeface="+mn-ea"/>
              </a:rPr>
              <a:t>｢</a:t>
            </a:r>
            <a:r>
              <a:rPr kumimoji="1" lang="en-US" altLang="ja-JP" sz="800" dirty="0" err="1">
                <a:latin typeface="+mn-ea"/>
              </a:rPr>
              <a:t>CompressionMolding</a:t>
            </a:r>
            <a:r>
              <a:rPr kumimoji="1" lang="en-US" altLang="ja-JP" sz="800" dirty="0">
                <a:latin typeface="+mn-ea"/>
              </a:rPr>
              <a:t>｣</a:t>
            </a:r>
            <a:r>
              <a:rPr kumimoji="1" lang="ja-JP" altLang="en-US" sz="800" dirty="0">
                <a:latin typeface="+mn-ea"/>
              </a:rPr>
              <a:t>、樹脂流動解析結果を構造解析用メッシュにマッピングする</a:t>
            </a:r>
            <a:r>
              <a:rPr kumimoji="1" lang="en-US" altLang="ja-JP" sz="800" dirty="0">
                <a:latin typeface="+mn-ea"/>
              </a:rPr>
              <a:t>｢Fiber Mapper｣</a:t>
            </a:r>
            <a:r>
              <a:rPr kumimoji="1" lang="ja-JP" altLang="en-US" sz="800" dirty="0">
                <a:latin typeface="+mn-ea"/>
              </a:rPr>
              <a:t>があります。今後は</a:t>
            </a:r>
            <a:r>
              <a:rPr kumimoji="1" lang="en-US" altLang="ja-JP" sz="800" dirty="0">
                <a:latin typeface="+mn-ea"/>
              </a:rPr>
              <a:t>､</a:t>
            </a:r>
            <a:r>
              <a:rPr kumimoji="1" lang="ja-JP" altLang="en-US" sz="800" dirty="0">
                <a:latin typeface="+mn-ea"/>
              </a:rPr>
              <a:t>多種多様な樹脂・複合材のプロセスおよびプロセスチェーン解析を支援するため、各ツールの機能拡張を計画しています。</a:t>
            </a:r>
          </a:p>
        </p:txBody>
      </p:sp>
      <p:pic>
        <p:nvPicPr>
          <p:cNvPr id="38" name="図 37">
            <a:extLst>
              <a:ext uri="{FF2B5EF4-FFF2-40B4-BE49-F238E27FC236}">
                <a16:creationId xmlns:a16="http://schemas.microsoft.com/office/drawing/2014/main" id="{06E02914-5B0E-BABE-6342-0F024CCF49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8985" y="7368134"/>
            <a:ext cx="1785288" cy="471026"/>
          </a:xfrm>
          <a:prstGeom prst="rect">
            <a:avLst/>
          </a:prstGeom>
        </p:spPr>
      </p:pic>
      <p:pic>
        <p:nvPicPr>
          <p:cNvPr id="40" name="図 39">
            <a:extLst>
              <a:ext uri="{FF2B5EF4-FFF2-40B4-BE49-F238E27FC236}">
                <a16:creationId xmlns:a16="http://schemas.microsoft.com/office/drawing/2014/main" id="{D1CCC22F-9676-8A48-3D50-7CD2A7A8EB3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06601" y="6407806"/>
            <a:ext cx="880136" cy="876969"/>
          </a:xfrm>
          <a:prstGeom prst="rect">
            <a:avLst/>
          </a:prstGeom>
        </p:spPr>
      </p:pic>
      <p:pic>
        <p:nvPicPr>
          <p:cNvPr id="42" name="図 41">
            <a:extLst>
              <a:ext uri="{FF2B5EF4-FFF2-40B4-BE49-F238E27FC236}">
                <a16:creationId xmlns:a16="http://schemas.microsoft.com/office/drawing/2014/main" id="{9CB19364-74DC-D8B6-AD09-D64A95C0267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06601" y="5981271"/>
            <a:ext cx="947672" cy="311001"/>
          </a:xfrm>
          <a:prstGeom prst="rect">
            <a:avLst/>
          </a:prstGeom>
        </p:spPr>
      </p:pic>
      <p:pic>
        <p:nvPicPr>
          <p:cNvPr id="44" name="図 43">
            <a:extLst>
              <a:ext uri="{FF2B5EF4-FFF2-40B4-BE49-F238E27FC236}">
                <a16:creationId xmlns:a16="http://schemas.microsoft.com/office/drawing/2014/main" id="{496159A9-49DF-66B3-3B93-2CDEE2C36C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85186" y="8116686"/>
            <a:ext cx="1977751" cy="1535559"/>
          </a:xfrm>
          <a:prstGeom prst="rect">
            <a:avLst/>
          </a:prstGeom>
        </p:spPr>
      </p:pic>
      <p:cxnSp>
        <p:nvCxnSpPr>
          <p:cNvPr id="45" name="直線コネクタ 44">
            <a:extLst>
              <a:ext uri="{FF2B5EF4-FFF2-40B4-BE49-F238E27FC236}">
                <a16:creationId xmlns:a16="http://schemas.microsoft.com/office/drawing/2014/main" id="{DBB5415F-2979-8FF7-70F7-CA90F9D765F3}"/>
              </a:ext>
            </a:extLst>
          </p:cNvPr>
          <p:cNvCxnSpPr>
            <a:cxnSpLocks/>
          </p:cNvCxnSpPr>
          <p:nvPr/>
        </p:nvCxnSpPr>
        <p:spPr>
          <a:xfrm>
            <a:off x="52701" y="4493266"/>
            <a:ext cx="745427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 name="グループ化 1">
            <a:extLst>
              <a:ext uri="{FF2B5EF4-FFF2-40B4-BE49-F238E27FC236}">
                <a16:creationId xmlns:a16="http://schemas.microsoft.com/office/drawing/2014/main" id="{03E4471B-5BD6-6A91-80D7-7FFF8654F767}"/>
              </a:ext>
            </a:extLst>
          </p:cNvPr>
          <p:cNvGrpSpPr/>
          <p:nvPr/>
        </p:nvGrpSpPr>
        <p:grpSpPr>
          <a:xfrm>
            <a:off x="0" y="0"/>
            <a:ext cx="7559675" cy="2351307"/>
            <a:chOff x="0" y="0"/>
            <a:chExt cx="7559675" cy="2351307"/>
          </a:xfrm>
        </p:grpSpPr>
        <p:pic>
          <p:nvPicPr>
            <p:cNvPr id="3" name="図 2">
              <a:extLst>
                <a:ext uri="{FF2B5EF4-FFF2-40B4-BE49-F238E27FC236}">
                  <a16:creationId xmlns:a16="http://schemas.microsoft.com/office/drawing/2014/main" id="{43EB8814-8A2C-58E9-D789-35D7782E8E0C}"/>
                </a:ext>
              </a:extLst>
            </p:cNvPr>
            <p:cNvPicPr>
              <a:picLocks noChangeAspect="1"/>
            </p:cNvPicPr>
            <p:nvPr/>
          </p:nvPicPr>
          <p:blipFill>
            <a:blip r:embed="rId9">
              <a:alphaModFix amt="34000"/>
              <a:extLst>
                <a:ext uri="{28A0092B-C50C-407E-A947-70E740481C1C}">
                  <a14:useLocalDpi xmlns:a14="http://schemas.microsoft.com/office/drawing/2010/main" val="0"/>
                </a:ext>
              </a:extLst>
            </a:blip>
            <a:srcRect b="56015"/>
            <a:stretch>
              <a:fillRect/>
            </a:stretch>
          </p:blipFill>
          <p:spPr>
            <a:xfrm>
              <a:off x="0" y="0"/>
              <a:ext cx="7559675" cy="2351307"/>
            </a:xfrm>
            <a:prstGeom prst="rect">
              <a:avLst/>
            </a:prstGeom>
          </p:spPr>
        </p:pic>
        <p:cxnSp>
          <p:nvCxnSpPr>
            <p:cNvPr id="4" name="直線コネクタ 3">
              <a:extLst>
                <a:ext uri="{FF2B5EF4-FFF2-40B4-BE49-F238E27FC236}">
                  <a16:creationId xmlns:a16="http://schemas.microsoft.com/office/drawing/2014/main" id="{55A30514-5112-A5FD-978C-D6C5FC066B72}"/>
                </a:ext>
              </a:extLst>
            </p:cNvPr>
            <p:cNvCxnSpPr/>
            <p:nvPr/>
          </p:nvCxnSpPr>
          <p:spPr>
            <a:xfrm>
              <a:off x="272939" y="1575745"/>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07853A7D-BDAD-98AE-1BAC-4E2CE1B6DE75}"/>
                </a:ext>
              </a:extLst>
            </p:cNvPr>
            <p:cNvSpPr txBox="1"/>
            <p:nvPr/>
          </p:nvSpPr>
          <p:spPr>
            <a:xfrm>
              <a:off x="139790" y="167449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nvGrpSpPr>
            <p:cNvPr id="6" name="グループ化 5">
              <a:extLst>
                <a:ext uri="{FF2B5EF4-FFF2-40B4-BE49-F238E27FC236}">
                  <a16:creationId xmlns:a16="http://schemas.microsoft.com/office/drawing/2014/main" id="{62EA7069-E8AB-1864-4DB1-8806B876EF22}"/>
                </a:ext>
              </a:extLst>
            </p:cNvPr>
            <p:cNvGrpSpPr>
              <a:grpSpLocks noChangeAspect="1"/>
            </p:cNvGrpSpPr>
            <p:nvPr/>
          </p:nvGrpSpPr>
          <p:grpSpPr>
            <a:xfrm>
              <a:off x="3726249" y="361881"/>
              <a:ext cx="1919994" cy="1778551"/>
              <a:chOff x="7996586" y="4982290"/>
              <a:chExt cx="4375529" cy="4053191"/>
            </a:xfrm>
          </p:grpSpPr>
          <p:pic>
            <p:nvPicPr>
              <p:cNvPr id="14" name="図 13">
                <a:extLst>
                  <a:ext uri="{FF2B5EF4-FFF2-40B4-BE49-F238E27FC236}">
                    <a16:creationId xmlns:a16="http://schemas.microsoft.com/office/drawing/2014/main" id="{5CBF651B-5178-74E3-DF77-126EF26FA4E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15" name="正方形/長方形 1073">
                <a:extLst>
                  <a:ext uri="{FF2B5EF4-FFF2-40B4-BE49-F238E27FC236}">
                    <a16:creationId xmlns:a16="http://schemas.microsoft.com/office/drawing/2014/main" id="{D033F328-5E6B-4ABA-27DF-A99FC7AE51F5}"/>
                  </a:ext>
                </a:extLst>
              </p:cNvPr>
              <p:cNvSpPr/>
              <p:nvPr/>
            </p:nvSpPr>
            <p:spPr>
              <a:xfrm>
                <a:off x="8086724" y="5047383"/>
                <a:ext cx="4193461" cy="3199283"/>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 name="connsiteX0" fmla="*/ 332450 w 4351236"/>
                  <a:gd name="connsiteY0" fmla="*/ 1151273 h 3186984"/>
                  <a:gd name="connsiteX1" fmla="*/ 4351236 w 4351236"/>
                  <a:gd name="connsiteY1" fmla="*/ 0 h 3186984"/>
                  <a:gd name="connsiteX2" fmla="*/ 4147335 w 4351236"/>
                  <a:gd name="connsiteY2" fmla="*/ 3186984 h 3186984"/>
                  <a:gd name="connsiteX3" fmla="*/ 0 w 4351236"/>
                  <a:gd name="connsiteY3" fmla="*/ 3120774 h 3186984"/>
                  <a:gd name="connsiteX4" fmla="*/ 332450 w 4351236"/>
                  <a:gd name="connsiteY4" fmla="*/ 1151273 h 3186984"/>
                  <a:gd name="connsiteX0" fmla="*/ 128077 w 4351236"/>
                  <a:gd name="connsiteY0" fmla="*/ 992701 h 3186984"/>
                  <a:gd name="connsiteX1" fmla="*/ 4351236 w 4351236"/>
                  <a:gd name="connsiteY1" fmla="*/ 0 h 3186984"/>
                  <a:gd name="connsiteX2" fmla="*/ 4147335 w 4351236"/>
                  <a:gd name="connsiteY2" fmla="*/ 3186984 h 3186984"/>
                  <a:gd name="connsiteX3" fmla="*/ 0 w 4351236"/>
                  <a:gd name="connsiteY3" fmla="*/ 3120774 h 3186984"/>
                  <a:gd name="connsiteX4" fmla="*/ 128077 w 4351236"/>
                  <a:gd name="connsiteY4" fmla="*/ 992701 h 3186984"/>
                  <a:gd name="connsiteX0" fmla="*/ 332449 w 4555608"/>
                  <a:gd name="connsiteY0" fmla="*/ 992701 h 3186984"/>
                  <a:gd name="connsiteX1" fmla="*/ 4555608 w 4555608"/>
                  <a:gd name="connsiteY1" fmla="*/ 0 h 3186984"/>
                  <a:gd name="connsiteX2" fmla="*/ 4351707 w 4555608"/>
                  <a:gd name="connsiteY2" fmla="*/ 3186984 h 3186984"/>
                  <a:gd name="connsiteX3" fmla="*/ 0 w 4555608"/>
                  <a:gd name="connsiteY3" fmla="*/ 3091943 h 3186984"/>
                  <a:gd name="connsiteX4" fmla="*/ 332449 w 4555608"/>
                  <a:gd name="connsiteY4" fmla="*/ 992701 h 318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608" h="3186984">
                    <a:moveTo>
                      <a:pt x="332449" y="992701"/>
                    </a:moveTo>
                    <a:lnTo>
                      <a:pt x="4555608" y="0"/>
                    </a:lnTo>
                    <a:lnTo>
                      <a:pt x="4351707" y="3186984"/>
                    </a:lnTo>
                    <a:lnTo>
                      <a:pt x="0" y="3091943"/>
                    </a:lnTo>
                    <a:lnTo>
                      <a:pt x="332449" y="992701"/>
                    </a:lnTo>
                    <a:close/>
                  </a:path>
                </a:pathLst>
              </a:custGeom>
              <a:blipFill>
                <a:blip r:embed="rId11"/>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8" name="Picture 14">
              <a:extLst>
                <a:ext uri="{FF2B5EF4-FFF2-40B4-BE49-F238E27FC236}">
                  <a16:creationId xmlns:a16="http://schemas.microsoft.com/office/drawing/2014/main" id="{F3353460-9915-588E-9213-60BE18C84C4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4364" y="252000"/>
              <a:ext cx="163802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テキスト ボックス 8">
              <a:extLst>
                <a:ext uri="{FF2B5EF4-FFF2-40B4-BE49-F238E27FC236}">
                  <a16:creationId xmlns:a16="http://schemas.microsoft.com/office/drawing/2014/main" id="{A07B3D79-F196-6F02-55D1-B2D7C71E15FF}"/>
                </a:ext>
              </a:extLst>
            </p:cNvPr>
            <p:cNvSpPr txBox="1"/>
            <p:nvPr/>
          </p:nvSpPr>
          <p:spPr>
            <a:xfrm>
              <a:off x="446953" y="1687973"/>
              <a:ext cx="2641600" cy="523220"/>
            </a:xfrm>
            <a:prstGeom prst="rect">
              <a:avLst/>
            </a:prstGeom>
            <a:noFill/>
          </p:spPr>
          <p:txBody>
            <a:bodyPr wrap="square" rtlCol="0">
              <a:spAutoFit/>
            </a:bodyPr>
            <a:lstStyle/>
            <a:p>
              <a:r>
                <a:rPr kumimoji="1" lang="ja-JP" altLang="en-US"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ソフトウェアの快適な動作に</a:t>
              </a:r>
              <a:endParaRPr kumimoji="1" lang="en-US" altLang="ja-JP"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endParaRPr>
            </a:p>
            <a:p>
              <a:r>
                <a:rPr kumimoji="1" lang="ja-JP" altLang="en-US"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お勧めのワークステーション</a:t>
              </a:r>
            </a:p>
          </p:txBody>
        </p:sp>
        <p:pic>
          <p:nvPicPr>
            <p:cNvPr id="10" name="図 9">
              <a:extLst>
                <a:ext uri="{FF2B5EF4-FFF2-40B4-BE49-F238E27FC236}">
                  <a16:creationId xmlns:a16="http://schemas.microsoft.com/office/drawing/2014/main" id="{37E1DFA5-F875-45DD-E1C3-8595E449C2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156" y="914855"/>
              <a:ext cx="2701278" cy="493782"/>
            </a:xfrm>
            <a:prstGeom prst="rect">
              <a:avLst/>
            </a:prstGeom>
          </p:spPr>
        </p:pic>
        <p:grpSp>
          <p:nvGrpSpPr>
            <p:cNvPr id="11" name="グループ化 10">
              <a:extLst>
                <a:ext uri="{FF2B5EF4-FFF2-40B4-BE49-F238E27FC236}">
                  <a16:creationId xmlns:a16="http://schemas.microsoft.com/office/drawing/2014/main" id="{3C67D027-E47C-F826-6714-A20B795367FF}"/>
                </a:ext>
              </a:extLst>
            </p:cNvPr>
            <p:cNvGrpSpPr>
              <a:grpSpLocks noChangeAspect="1"/>
            </p:cNvGrpSpPr>
            <p:nvPr/>
          </p:nvGrpSpPr>
          <p:grpSpPr>
            <a:xfrm>
              <a:off x="5645457" y="429919"/>
              <a:ext cx="1710500" cy="1710500"/>
              <a:chOff x="5645951" y="379686"/>
              <a:chExt cx="4124980" cy="4124980"/>
            </a:xfrm>
          </p:grpSpPr>
          <p:pic>
            <p:nvPicPr>
              <p:cNvPr id="12" name="図 11">
                <a:extLst>
                  <a:ext uri="{FF2B5EF4-FFF2-40B4-BE49-F238E27FC236}">
                    <a16:creationId xmlns:a16="http://schemas.microsoft.com/office/drawing/2014/main" id="{910AF069-B21A-FBEB-318F-9721BC6EB95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645951" y="379686"/>
                <a:ext cx="4124980" cy="4124980"/>
              </a:xfrm>
              <a:prstGeom prst="rect">
                <a:avLst/>
              </a:prstGeom>
            </p:spPr>
          </p:pic>
          <p:sp>
            <p:nvSpPr>
              <p:cNvPr id="13" name="正方形/長方形 17">
                <a:extLst>
                  <a:ext uri="{FF2B5EF4-FFF2-40B4-BE49-F238E27FC236}">
                    <a16:creationId xmlns:a16="http://schemas.microsoft.com/office/drawing/2014/main" id="{1EA38440-3A88-5058-DA82-96D25111FC14}"/>
                  </a:ext>
                </a:extLst>
              </p:cNvPr>
              <p:cNvSpPr/>
              <p:nvPr/>
            </p:nvSpPr>
            <p:spPr>
              <a:xfrm>
                <a:off x="6386162" y="573647"/>
                <a:ext cx="1031021" cy="2394840"/>
              </a:xfrm>
              <a:custGeom>
                <a:avLst/>
                <a:gdLst>
                  <a:gd name="connsiteX0" fmla="*/ 0 w 1070779"/>
                  <a:gd name="connsiteY0" fmla="*/ 0 h 1458574"/>
                  <a:gd name="connsiteX1" fmla="*/ 1070779 w 1070779"/>
                  <a:gd name="connsiteY1" fmla="*/ 0 h 1458574"/>
                  <a:gd name="connsiteX2" fmla="*/ 1070779 w 1070779"/>
                  <a:gd name="connsiteY2" fmla="*/ 1458574 h 1458574"/>
                  <a:gd name="connsiteX3" fmla="*/ 0 w 1070779"/>
                  <a:gd name="connsiteY3" fmla="*/ 1458574 h 1458574"/>
                  <a:gd name="connsiteX4" fmla="*/ 0 w 1070779"/>
                  <a:gd name="connsiteY4" fmla="*/ 0 h 1458574"/>
                  <a:gd name="connsiteX0" fmla="*/ 0 w 1070779"/>
                  <a:gd name="connsiteY0" fmla="*/ 874643 h 2333217"/>
                  <a:gd name="connsiteX1" fmla="*/ 1031022 w 1070779"/>
                  <a:gd name="connsiteY1" fmla="*/ 0 h 2333217"/>
                  <a:gd name="connsiteX2" fmla="*/ 1070779 w 1070779"/>
                  <a:gd name="connsiteY2" fmla="*/ 2333217 h 2333217"/>
                  <a:gd name="connsiteX3" fmla="*/ 0 w 1070779"/>
                  <a:gd name="connsiteY3" fmla="*/ 2333217 h 2333217"/>
                  <a:gd name="connsiteX4" fmla="*/ 0 w 1070779"/>
                  <a:gd name="connsiteY4" fmla="*/ 874643 h 2333217"/>
                  <a:gd name="connsiteX0" fmla="*/ 0 w 1084031"/>
                  <a:gd name="connsiteY0" fmla="*/ 543339 h 2333217"/>
                  <a:gd name="connsiteX1" fmla="*/ 1044274 w 1084031"/>
                  <a:gd name="connsiteY1" fmla="*/ 0 h 2333217"/>
                  <a:gd name="connsiteX2" fmla="*/ 1084031 w 1084031"/>
                  <a:gd name="connsiteY2" fmla="*/ 2333217 h 2333217"/>
                  <a:gd name="connsiteX3" fmla="*/ 13252 w 1084031"/>
                  <a:gd name="connsiteY3" fmla="*/ 2333217 h 2333217"/>
                  <a:gd name="connsiteX4" fmla="*/ 0 w 1084031"/>
                  <a:gd name="connsiteY4" fmla="*/ 543339 h 2333217"/>
                  <a:gd name="connsiteX0" fmla="*/ 0 w 1044274"/>
                  <a:gd name="connsiteY0" fmla="*/ 543339 h 2333217"/>
                  <a:gd name="connsiteX1" fmla="*/ 1044274 w 1044274"/>
                  <a:gd name="connsiteY1" fmla="*/ 0 h 2333217"/>
                  <a:gd name="connsiteX2" fmla="*/ 1031022 w 1044274"/>
                  <a:gd name="connsiteY2" fmla="*/ 2319965 h 2333217"/>
                  <a:gd name="connsiteX3" fmla="*/ 13252 w 1044274"/>
                  <a:gd name="connsiteY3" fmla="*/ 2333217 h 2333217"/>
                  <a:gd name="connsiteX4" fmla="*/ 0 w 1044274"/>
                  <a:gd name="connsiteY4" fmla="*/ 543339 h 2333217"/>
                  <a:gd name="connsiteX0" fmla="*/ 0 w 1044274"/>
                  <a:gd name="connsiteY0" fmla="*/ 543339 h 2333217"/>
                  <a:gd name="connsiteX1" fmla="*/ 1044274 w 1044274"/>
                  <a:gd name="connsiteY1" fmla="*/ 0 h 2333217"/>
                  <a:gd name="connsiteX2" fmla="*/ 1004518 w 1044274"/>
                  <a:gd name="connsiteY2" fmla="*/ 2333217 h 2333217"/>
                  <a:gd name="connsiteX3" fmla="*/ 13252 w 1044274"/>
                  <a:gd name="connsiteY3" fmla="*/ 2333217 h 2333217"/>
                  <a:gd name="connsiteX4" fmla="*/ 0 w 1044274"/>
                  <a:gd name="connsiteY4" fmla="*/ 543339 h 2333217"/>
                  <a:gd name="connsiteX0" fmla="*/ 0 w 1031021"/>
                  <a:gd name="connsiteY0" fmla="*/ 543339 h 2333217"/>
                  <a:gd name="connsiteX1" fmla="*/ 1031021 w 1031021"/>
                  <a:gd name="connsiteY1" fmla="*/ 0 h 2333217"/>
                  <a:gd name="connsiteX2" fmla="*/ 1004518 w 1031021"/>
                  <a:gd name="connsiteY2" fmla="*/ 2333217 h 2333217"/>
                  <a:gd name="connsiteX3" fmla="*/ 13252 w 1031021"/>
                  <a:gd name="connsiteY3" fmla="*/ 2333217 h 2333217"/>
                  <a:gd name="connsiteX4" fmla="*/ 0 w 1031021"/>
                  <a:gd name="connsiteY4" fmla="*/ 543339 h 233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021" h="2333217">
                    <a:moveTo>
                      <a:pt x="0" y="543339"/>
                    </a:moveTo>
                    <a:lnTo>
                      <a:pt x="1031021" y="0"/>
                    </a:lnTo>
                    <a:cubicBezTo>
                      <a:pt x="1026604" y="773322"/>
                      <a:pt x="1008935" y="1559895"/>
                      <a:pt x="1004518" y="2333217"/>
                    </a:cubicBezTo>
                    <a:lnTo>
                      <a:pt x="13252" y="2333217"/>
                    </a:lnTo>
                    <a:cubicBezTo>
                      <a:pt x="8835" y="1736591"/>
                      <a:pt x="4417" y="1139965"/>
                      <a:pt x="0" y="543339"/>
                    </a:cubicBezTo>
                    <a:close/>
                  </a:path>
                </a:pathLst>
              </a:cu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16" name="正方形/長方形 15">
            <a:extLst>
              <a:ext uri="{FF2B5EF4-FFF2-40B4-BE49-F238E27FC236}">
                <a16:creationId xmlns:a16="http://schemas.microsoft.com/office/drawing/2014/main" id="{D53A4396-D92F-EE28-0E4D-4D222A5BC2E9}"/>
              </a:ext>
            </a:extLst>
          </p:cNvPr>
          <p:cNvSpPr/>
          <p:nvPr/>
        </p:nvSpPr>
        <p:spPr>
          <a:xfrm>
            <a:off x="0" y="2348647"/>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7" name="グループ化 6">
            <a:extLst>
              <a:ext uri="{FF2B5EF4-FFF2-40B4-BE49-F238E27FC236}">
                <a16:creationId xmlns:a16="http://schemas.microsoft.com/office/drawing/2014/main" id="{81980777-5820-B3E6-5798-F486551BC860}"/>
              </a:ext>
            </a:extLst>
          </p:cNvPr>
          <p:cNvGrpSpPr/>
          <p:nvPr/>
        </p:nvGrpSpPr>
        <p:grpSpPr>
          <a:xfrm>
            <a:off x="383419" y="9703376"/>
            <a:ext cx="6929750" cy="767636"/>
            <a:chOff x="515626" y="9840102"/>
            <a:chExt cx="6929750" cy="767636"/>
          </a:xfrm>
        </p:grpSpPr>
        <p:pic>
          <p:nvPicPr>
            <p:cNvPr id="17" name="図 1451">
              <a:extLst>
                <a:ext uri="{FF2B5EF4-FFF2-40B4-BE49-F238E27FC236}">
                  <a16:creationId xmlns:a16="http://schemas.microsoft.com/office/drawing/2014/main" id="{39A60370-DE6A-94D0-9BD3-B40341E0DA6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83362" y="1009996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Freeform 51">
              <a:extLst>
                <a:ext uri="{FF2B5EF4-FFF2-40B4-BE49-F238E27FC236}">
                  <a16:creationId xmlns:a16="http://schemas.microsoft.com/office/drawing/2014/main" id="{1D986AC2-76D4-AEDB-0DF6-9C1160C7FF56}"/>
                </a:ext>
              </a:extLst>
            </p:cNvPr>
            <p:cNvSpPr>
              <a:spLocks noChangeAspect="1"/>
            </p:cNvSpPr>
            <p:nvPr/>
          </p:nvSpPr>
          <p:spPr>
            <a:xfrm>
              <a:off x="6810927" y="9840102"/>
              <a:ext cx="432000" cy="432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5"/>
              <a:stretch>
                <a:fillRect/>
              </a:stretch>
            </a:blipFill>
          </p:spPr>
        </p:sp>
        <p:sp>
          <p:nvSpPr>
            <p:cNvPr id="20" name="テキスト ボックス 19">
              <a:extLst>
                <a:ext uri="{FF2B5EF4-FFF2-40B4-BE49-F238E27FC236}">
                  <a16:creationId xmlns:a16="http://schemas.microsoft.com/office/drawing/2014/main" id="{F19E941D-3581-0BEF-AC91-29A4644991FE}"/>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21" name="テキスト ボックス 20">
              <a:extLst>
                <a:ext uri="{FF2B5EF4-FFF2-40B4-BE49-F238E27FC236}">
                  <a16:creationId xmlns:a16="http://schemas.microsoft.com/office/drawing/2014/main" id="{42C23403-E0DF-9EB9-4334-0D9F9736F1B7}"/>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22" name="テキスト ボックス 21">
              <a:extLst>
                <a:ext uri="{FF2B5EF4-FFF2-40B4-BE49-F238E27FC236}">
                  <a16:creationId xmlns:a16="http://schemas.microsoft.com/office/drawing/2014/main" id="{07BD3DF9-65BC-3A75-2E2C-1AD1A50B5852}"/>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cxnSp>
        <p:nvCxnSpPr>
          <p:cNvPr id="23" name="直線コネクタ 22">
            <a:extLst>
              <a:ext uri="{FF2B5EF4-FFF2-40B4-BE49-F238E27FC236}">
                <a16:creationId xmlns:a16="http://schemas.microsoft.com/office/drawing/2014/main" id="{4EB3211D-DBF5-E61A-60D2-B5189428255C}"/>
              </a:ext>
            </a:extLst>
          </p:cNvPr>
          <p:cNvCxnSpPr>
            <a:cxnSpLocks/>
          </p:cNvCxnSpPr>
          <p:nvPr/>
        </p:nvCxnSpPr>
        <p:spPr>
          <a:xfrm>
            <a:off x="383245" y="9830892"/>
            <a:ext cx="614772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cxnSp>
        <p:nvCxnSpPr>
          <p:cNvPr id="59" name="直線コネクタ 58">
            <a:extLst>
              <a:ext uri="{FF2B5EF4-FFF2-40B4-BE49-F238E27FC236}">
                <a16:creationId xmlns:a16="http://schemas.microsoft.com/office/drawing/2014/main" id="{F5CBD780-4E66-ACE4-9276-6719F43E18D1}"/>
              </a:ext>
            </a:extLst>
          </p:cNvPr>
          <p:cNvCxnSpPr/>
          <p:nvPr/>
        </p:nvCxnSpPr>
        <p:spPr>
          <a:xfrm>
            <a:off x="442183" y="9660412"/>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6089F2EC-689C-8189-A9ED-FBAD4AD8A350}"/>
              </a:ext>
            </a:extLst>
          </p:cNvPr>
          <p:cNvCxnSpPr/>
          <p:nvPr/>
        </p:nvCxnSpPr>
        <p:spPr>
          <a:xfrm>
            <a:off x="442183" y="8821880"/>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1125260D-9453-59A2-8626-D4C802BBD046}"/>
              </a:ext>
            </a:extLst>
          </p:cNvPr>
          <p:cNvSpPr txBox="1"/>
          <p:nvPr/>
        </p:nvSpPr>
        <p:spPr>
          <a:xfrm>
            <a:off x="437906" y="5893758"/>
            <a:ext cx="6806186" cy="2308324"/>
          </a:xfrm>
          <a:prstGeom prst="rect">
            <a:avLst/>
          </a:prstGeom>
          <a:solidFill>
            <a:schemeClr val="accent3">
              <a:lumMod val="20000"/>
              <a:lumOff val="80000"/>
            </a:schemeClr>
          </a:solidFill>
        </p:spPr>
        <p:txBody>
          <a:bodyPr wrap="square">
            <a:spAutoFit/>
          </a:bodyPr>
          <a:lstStyle/>
          <a:p>
            <a:r>
              <a:rPr kumimoji="1" lang="en-US" altLang="ja-JP" sz="1200" b="1" dirty="0">
                <a:solidFill>
                  <a:srgbClr val="1C1C1C"/>
                </a:solidFill>
                <a:latin typeface="游ゴシック" panose="020B0400000000000000" pitchFamily="50" charset="-128"/>
                <a:cs typeface="Segoe UI" panose="020B0502040204020203" pitchFamily="34" charset="0"/>
              </a:rPr>
              <a:t>J-Composites</a:t>
            </a:r>
            <a:r>
              <a:rPr kumimoji="1" lang="ja-JP" altLang="en-US" sz="1200" b="1" dirty="0">
                <a:solidFill>
                  <a:srgbClr val="1C1C1C"/>
                </a:solidFill>
                <a:latin typeface="游ゴシック" panose="020B0400000000000000" pitchFamily="50" charset="-128"/>
                <a:cs typeface="Segoe UI" panose="020B0502040204020203" pitchFamily="34" charset="0"/>
              </a:rPr>
              <a:t> 推奨モデル スペック</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intel Core Ultra 9 285K</a:t>
            </a:r>
            <a:r>
              <a:rPr kumimoji="1" lang="ja-JP" altLang="en-US" sz="1200" b="1" dirty="0">
                <a:solidFill>
                  <a:srgbClr val="1C1C1C"/>
                </a:solidFill>
                <a:latin typeface="游ゴシック" panose="020B0400000000000000" pitchFamily="50" charset="-128"/>
                <a:cs typeface="Segoe UI" panose="020B0502040204020203" pitchFamily="34" charset="0"/>
              </a:rPr>
              <a:t>　</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24C(P8+E16) 24T/P3.7-5.5GHz/L2:40MB/L3:36MB </a:t>
            </a:r>
            <a:endParaRPr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cs typeface="Segoe UI" panose="020B0502040204020203" pitchFamily="34" charset="0"/>
              </a:rPr>
              <a:t>ファン：簡易水冷式クーラー</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（水冷一体型</a:t>
            </a:r>
            <a:r>
              <a:rPr kumimoji="1" lang="en-US" altLang="ja-JP" sz="1200" b="1" dirty="0">
                <a:solidFill>
                  <a:srgbClr val="1C1C1C"/>
                </a:solidFill>
                <a:latin typeface="游ゴシック" panose="020B0400000000000000" pitchFamily="50" charset="-128"/>
                <a:cs typeface="Segoe UI" panose="020B0502040204020203" pitchFamily="34" charset="0"/>
              </a:rPr>
              <a:t>/360mm</a:t>
            </a:r>
            <a:r>
              <a:rPr kumimoji="1" lang="ja-JP" altLang="en-US" sz="1200" b="1" dirty="0">
                <a:solidFill>
                  <a:srgbClr val="1C1C1C"/>
                </a:solidFill>
                <a:latin typeface="游ゴシック" panose="020B0400000000000000" pitchFamily="50" charset="-128"/>
                <a:cs typeface="Segoe UI" panose="020B0502040204020203" pitchFamily="34" charset="0"/>
              </a:rPr>
              <a:t>ラジエター</a:t>
            </a:r>
            <a:r>
              <a:rPr kumimoji="1" lang="en-US" altLang="ja-JP" sz="1200" b="1" dirty="0">
                <a:solidFill>
                  <a:srgbClr val="1C1C1C"/>
                </a:solidFill>
                <a:latin typeface="游ゴシック" panose="020B0400000000000000" pitchFamily="50" charset="-128"/>
                <a:cs typeface="Segoe UI" panose="020B0502040204020203" pitchFamily="34" charset="0"/>
              </a:rPr>
              <a:t>/120mmFAN×3</a:t>
            </a:r>
            <a:r>
              <a:rPr kumimoji="1" lang="ja-JP" altLang="en-US" sz="1200" b="1" dirty="0">
                <a:solidFill>
                  <a:srgbClr val="1C1C1C"/>
                </a:solidFill>
                <a:latin typeface="游ゴシック" panose="020B0400000000000000" pitchFamily="50" charset="-128"/>
                <a:cs typeface="Segoe UI" panose="020B0502040204020203" pitchFamily="34" charset="0"/>
              </a:rPr>
              <a:t>）</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cs typeface="Segoe UI" panose="020B0502040204020203" pitchFamily="34" charset="0"/>
              </a:rPr>
              <a:t>64GB(32GB×2)</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DDR5</a:t>
            </a:r>
            <a:r>
              <a:rPr lang="en-US" altLang="ja-JP" sz="1200" b="1" dirty="0">
                <a:solidFill>
                  <a:srgbClr val="1C1C1C"/>
                </a:solidFill>
                <a:latin typeface="游ゴシック" panose="020B0400000000000000" pitchFamily="50" charset="-128"/>
                <a:cs typeface="Segoe UI" panose="020B0502040204020203" pitchFamily="34" charset="0"/>
              </a:rPr>
              <a:t>-5600</a:t>
            </a:r>
            <a:r>
              <a:rPr lang="ja-JP" altLang="en-US" sz="1200" b="1" dirty="0">
                <a:solidFill>
                  <a:srgbClr val="1C1C1C"/>
                </a:solidFill>
                <a:latin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cs typeface="Segoe UI" panose="020B0502040204020203" pitchFamily="34" charset="0"/>
              </a:rPr>
              <a:t>PC5-44800</a:t>
            </a:r>
            <a:r>
              <a:rPr lang="ja-JP" altLang="en-US" sz="1200" b="1" dirty="0">
                <a:solidFill>
                  <a:srgbClr val="1C1C1C"/>
                </a:solidFill>
                <a:latin typeface="游ゴシック" panose="020B0400000000000000" pitchFamily="50" charset="-128"/>
                <a:cs typeface="Segoe UI" panose="020B0502040204020203" pitchFamily="34" charset="0"/>
              </a:rPr>
              <a:t>）</a:t>
            </a:r>
            <a:endParaRPr lang="en-US" altLang="ja-JP" sz="1200" b="1" dirty="0">
              <a:solidFill>
                <a:srgbClr val="1C1C1C"/>
              </a:solidFill>
              <a:latin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cs typeface="Segoe UI" panose="020B0502040204020203" pitchFamily="34" charset="0"/>
              </a:rPr>
              <a:t>■ ストレージ：</a:t>
            </a:r>
            <a:r>
              <a:rPr kumimoji="1" lang="en-US" altLang="ja-JP" sz="1200" b="1" dirty="0">
                <a:solidFill>
                  <a:srgbClr val="1C1C1C"/>
                </a:solidFill>
                <a:latin typeface="游ゴシック" panose="020B0400000000000000" pitchFamily="50" charset="-128"/>
                <a:cs typeface="Segoe UI" panose="020B0502040204020203" pitchFamily="34" charset="0"/>
              </a:rPr>
              <a:t>SSD 1TB (M.2 </a:t>
            </a:r>
            <a:r>
              <a:rPr kumimoji="1" lang="en-US" altLang="ja-JP" sz="1200" b="1" dirty="0" err="1">
                <a:solidFill>
                  <a:srgbClr val="1C1C1C"/>
                </a:solidFill>
                <a:latin typeface="游ゴシック" panose="020B0400000000000000" pitchFamily="50" charset="-128"/>
                <a:cs typeface="Segoe UI" panose="020B0502040204020203" pitchFamily="34" charset="0"/>
              </a:rPr>
              <a:t>NVMe</a:t>
            </a:r>
            <a:r>
              <a:rPr kumimoji="1" lang="en-US" altLang="ja-JP" sz="1200" b="1" dirty="0">
                <a:solidFill>
                  <a:srgbClr val="1C1C1C"/>
                </a:solidFill>
                <a:latin typeface="游ゴシック" panose="020B0400000000000000" pitchFamily="50" charset="-128"/>
                <a:cs typeface="Segoe UI" panose="020B0502040204020203" pitchFamily="34" charset="0"/>
              </a:rPr>
              <a:t>)  +  HDD 8TB</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5400rpm/</a:t>
            </a:r>
            <a:r>
              <a:rPr kumimoji="1" lang="ja-JP" altLang="en-US" sz="1200" b="1" dirty="0">
                <a:solidFill>
                  <a:srgbClr val="1C1C1C"/>
                </a:solidFill>
                <a:latin typeface="游ゴシック" panose="020B0400000000000000" pitchFamily="50" charset="-128"/>
                <a:cs typeface="Segoe UI" panose="020B0502040204020203" pitchFamily="34" charset="0"/>
              </a:rPr>
              <a:t>高耐久）</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cs typeface="Segoe UI" panose="020B0502040204020203" pitchFamily="34" charset="0"/>
              </a:rPr>
              <a:t>NVIDIA RTX PRO 2000 Blackwell  16GB-GDDR7</a:t>
            </a:r>
          </a:p>
          <a:p>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cs typeface="Segoe UI" panose="020B0502040204020203" pitchFamily="34" charset="0"/>
              </a:rPr>
              <a:t>1000W </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80PLUS</a:t>
            </a:r>
            <a:r>
              <a:rPr lang="en-US" altLang="ja-JP" sz="1200" b="1" dirty="0">
                <a:solidFill>
                  <a:srgbClr val="1C1C1C"/>
                </a:solidFill>
                <a:latin typeface="游ゴシック" panose="020B0400000000000000" pitchFamily="50" charset="-128"/>
                <a:cs typeface="Segoe UI" panose="020B0502040204020203" pitchFamily="34" charset="0"/>
              </a:rPr>
              <a:t> GOLD</a:t>
            </a:r>
            <a:r>
              <a:rPr kumimoji="1" lang="ja-JP" altLang="en-US" sz="1200" b="1" dirty="0">
                <a:solidFill>
                  <a:srgbClr val="1C1C1C"/>
                </a:solidFill>
                <a:latin typeface="游ゴシック" panose="020B0400000000000000" pitchFamily="50" charset="-128"/>
                <a:cs typeface="Segoe UI" panose="020B0502040204020203" pitchFamily="34" charset="0"/>
              </a:rPr>
              <a:t>認証 </a:t>
            </a:r>
            <a:endParaRPr kumimoji="1" lang="en-US" altLang="ja-JP" sz="1200" b="1" dirty="0">
              <a:solidFill>
                <a:srgbClr val="1C1C1C"/>
              </a:solidFill>
              <a:latin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保証：</a:t>
            </a:r>
            <a:r>
              <a:rPr kumimoji="1" lang="en-US" altLang="ja-JP" sz="1200" b="1" dirty="0">
                <a:solidFill>
                  <a:srgbClr val="1C1C1C"/>
                </a:solidFill>
                <a:latin typeface="游ゴシック" panose="020B0400000000000000" pitchFamily="50" charset="-128"/>
                <a:cs typeface="Segoe UI" panose="020B0502040204020203" pitchFamily="34" charset="0"/>
              </a:rPr>
              <a:t>1</a:t>
            </a:r>
            <a:r>
              <a:rPr kumimoji="1" lang="ja-JP" altLang="en-US" sz="1200" b="1" dirty="0">
                <a:solidFill>
                  <a:srgbClr val="1C1C1C"/>
                </a:solidFill>
                <a:latin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7212B02F-C776-F385-8FF7-AAEB106B6141}"/>
              </a:ext>
            </a:extLst>
          </p:cNvPr>
          <p:cNvSpPr txBox="1"/>
          <p:nvPr/>
        </p:nvSpPr>
        <p:spPr>
          <a:xfrm>
            <a:off x="464410" y="8926592"/>
            <a:ext cx="3414239" cy="646331"/>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アプライドオリジナル</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BTO</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a:t>
            </a:r>
            <a:r>
              <a:rPr lang="en-US" altLang="ja-JP" sz="1200" b="1" dirty="0">
                <a:latin typeface="+mn-ea"/>
              </a:rPr>
              <a:t>J-Composites</a:t>
            </a:r>
            <a:r>
              <a:rPr lang="ja-JP" altLang="en-US" sz="1200" b="1" dirty="0">
                <a:latin typeface="+mn-ea"/>
              </a:rPr>
              <a:t> </a:t>
            </a:r>
            <a:r>
              <a:rPr kumimoji="1" lang="ja-JP" altLang="en-US" sz="1200" b="1" dirty="0">
                <a:solidFill>
                  <a:srgbClr val="1C1C1C"/>
                </a:solidFill>
                <a:latin typeface="游ゴシック" panose="020B0400000000000000" pitchFamily="50" charset="-128"/>
                <a:cs typeface="Segoe UI" panose="020B0502040204020203" pitchFamily="34" charset="0"/>
              </a:rPr>
              <a:t>推奨</a:t>
            </a:r>
            <a:r>
              <a:rPr kumimoji="1" lang="en-US" altLang="ja-JP" sz="1200" b="1" dirty="0">
                <a:solidFill>
                  <a:srgbClr val="1C1C1C"/>
                </a:solidFill>
                <a:latin typeface="游ゴシック" panose="020B0400000000000000" pitchFamily="50" charset="-128"/>
                <a:cs typeface="Segoe UI" panose="020B0502040204020203" pitchFamily="34" charset="0"/>
              </a:rPr>
              <a:t>PC</a:t>
            </a:r>
            <a:r>
              <a:rPr kumimoji="1" lang="ja-JP" altLang="en-US" sz="1200" b="1" dirty="0">
                <a:solidFill>
                  <a:srgbClr val="1C1C1C"/>
                </a:solidFill>
                <a:latin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cs typeface="Segoe UI" panose="020B0502040204020203" pitchFamily="34" charset="0"/>
              </a:rPr>
              <a:t>設計者</a:t>
            </a:r>
            <a:r>
              <a:rPr kumimoji="1" lang="en-US" altLang="ja-JP" sz="1200" b="1" dirty="0">
                <a:solidFill>
                  <a:srgbClr val="1C1C1C"/>
                </a:solidFill>
                <a:latin typeface="游ゴシック" panose="020B0400000000000000" pitchFamily="50" charset="-128"/>
                <a:cs typeface="Segoe UI" panose="020B0502040204020203" pitchFamily="34" charset="0"/>
              </a:rPr>
              <a:t>CAE</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向け</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Be-</a:t>
            </a:r>
            <a:r>
              <a:rPr kumimoji="1" lang="en-US" altLang="ja-JP" sz="12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Clia</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Type-ZU2V2-9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カスタマイズモデル</a:t>
            </a:r>
            <a:endParaRPr lang="ja-JP" altLang="en-US" sz="3200" b="1" dirty="0">
              <a:latin typeface="游ゴシック" panose="020B0400000000000000" pitchFamily="50" charset="-128"/>
              <a:ea typeface="游ゴシック" panose="020B0400000000000000" pitchFamily="50" charset="-128"/>
            </a:endParaRPr>
          </a:p>
        </p:txBody>
      </p:sp>
      <p:sp>
        <p:nvSpPr>
          <p:cNvPr id="70" name="テキスト ボックス 69">
            <a:extLst>
              <a:ext uri="{FF2B5EF4-FFF2-40B4-BE49-F238E27FC236}">
                <a16:creationId xmlns:a16="http://schemas.microsoft.com/office/drawing/2014/main" id="{FBA371B8-A3F3-C758-4F02-3A5A8B451C11}"/>
              </a:ext>
            </a:extLst>
          </p:cNvPr>
          <p:cNvSpPr txBox="1"/>
          <p:nvPr/>
        </p:nvSpPr>
        <p:spPr>
          <a:xfrm>
            <a:off x="437906" y="8321371"/>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grpSp>
        <p:nvGrpSpPr>
          <p:cNvPr id="81" name="グループ化 80">
            <a:extLst>
              <a:ext uri="{FF2B5EF4-FFF2-40B4-BE49-F238E27FC236}">
                <a16:creationId xmlns:a16="http://schemas.microsoft.com/office/drawing/2014/main" id="{1E3028D3-9C9C-7086-40B1-CAD956602C1D}"/>
              </a:ext>
            </a:extLst>
          </p:cNvPr>
          <p:cNvGrpSpPr/>
          <p:nvPr/>
        </p:nvGrpSpPr>
        <p:grpSpPr>
          <a:xfrm>
            <a:off x="395288" y="3171407"/>
            <a:ext cx="3991267" cy="2529978"/>
            <a:chOff x="395288" y="3211163"/>
            <a:chExt cx="3991267" cy="2529978"/>
          </a:xfrm>
        </p:grpSpPr>
        <p:sp>
          <p:nvSpPr>
            <p:cNvPr id="82" name="正方形/長方形 81">
              <a:extLst>
                <a:ext uri="{FF2B5EF4-FFF2-40B4-BE49-F238E27FC236}">
                  <a16:creationId xmlns:a16="http://schemas.microsoft.com/office/drawing/2014/main" id="{A3BF84D9-2B23-12BA-88B0-CF82139D7373}"/>
                </a:ext>
              </a:extLst>
            </p:cNvPr>
            <p:cNvSpPr/>
            <p:nvPr/>
          </p:nvSpPr>
          <p:spPr>
            <a:xfrm>
              <a:off x="437905" y="4636288"/>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3" name="直線コネクタ 72">
              <a:extLst>
                <a:ext uri="{FF2B5EF4-FFF2-40B4-BE49-F238E27FC236}">
                  <a16:creationId xmlns:a16="http://schemas.microsoft.com/office/drawing/2014/main" id="{3751AA4A-BAAC-2EF2-DEDB-F1B5B9A01DDC}"/>
                </a:ext>
              </a:extLst>
            </p:cNvPr>
            <p:cNvCxnSpPr>
              <a:cxnSpLocks/>
            </p:cNvCxnSpPr>
            <p:nvPr/>
          </p:nvCxnSpPr>
          <p:spPr>
            <a:xfrm>
              <a:off x="395288" y="3245701"/>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楕円 73">
              <a:extLst>
                <a:ext uri="{FF2B5EF4-FFF2-40B4-BE49-F238E27FC236}">
                  <a16:creationId xmlns:a16="http://schemas.microsoft.com/office/drawing/2014/main" id="{8D2E3676-CA39-E635-C998-345606CA5838}"/>
                </a:ext>
              </a:extLst>
            </p:cNvPr>
            <p:cNvSpPr/>
            <p:nvPr/>
          </p:nvSpPr>
          <p:spPr>
            <a:xfrm>
              <a:off x="4317479" y="3211163"/>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04BA822C-7CB7-4D59-A86B-139CBED3AA9F}"/>
                </a:ext>
              </a:extLst>
            </p:cNvPr>
            <p:cNvSpPr/>
            <p:nvPr/>
          </p:nvSpPr>
          <p:spPr>
            <a:xfrm>
              <a:off x="437905" y="337305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テキスト ボックス 97">
              <a:extLst>
                <a:ext uri="{FF2B5EF4-FFF2-40B4-BE49-F238E27FC236}">
                  <a16:creationId xmlns:a16="http://schemas.microsoft.com/office/drawing/2014/main" id="{C1B2D29C-1A57-8DC9-2224-DA19F158B417}"/>
                </a:ext>
              </a:extLst>
            </p:cNvPr>
            <p:cNvSpPr txBox="1"/>
            <p:nvPr/>
          </p:nvSpPr>
          <p:spPr>
            <a:xfrm>
              <a:off x="1925404" y="3475467"/>
              <a:ext cx="2353250" cy="307777"/>
            </a:xfrm>
            <a:prstGeom prst="rect">
              <a:avLst/>
            </a:prstGeom>
            <a:noFill/>
          </p:spPr>
          <p:txBody>
            <a:bodyPr wrap="square">
              <a:spAutoFit/>
            </a:bodyPr>
            <a:lstStyle/>
            <a:p>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最新の</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Core Ultra9</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搭載</a:t>
              </a:r>
              <a:endParaRPr lang="ja-JP" altLang="en-US" sz="3600" b="1" dirty="0">
                <a:latin typeface="游ゴシック" panose="020B0400000000000000" pitchFamily="50" charset="-128"/>
                <a:ea typeface="游ゴシック" panose="020B0400000000000000" pitchFamily="50" charset="-128"/>
              </a:endParaRPr>
            </a:p>
          </p:txBody>
        </p:sp>
        <p:sp>
          <p:nvSpPr>
            <p:cNvPr id="99" name="テキスト ボックス 98">
              <a:extLst>
                <a:ext uri="{FF2B5EF4-FFF2-40B4-BE49-F238E27FC236}">
                  <a16:creationId xmlns:a16="http://schemas.microsoft.com/office/drawing/2014/main" id="{5343B7AB-EBF0-DC95-7259-1FF9EB925E96}"/>
                </a:ext>
              </a:extLst>
            </p:cNvPr>
            <p:cNvSpPr txBox="1"/>
            <p:nvPr/>
          </p:nvSpPr>
          <p:spPr>
            <a:xfrm>
              <a:off x="1925404" y="3776081"/>
              <a:ext cx="2353250" cy="553998"/>
            </a:xfrm>
            <a:prstGeom prst="rect">
              <a:avLst/>
            </a:prstGeom>
            <a:noFill/>
          </p:spPr>
          <p:txBody>
            <a:bodyPr wrap="square">
              <a:spAutoFit/>
            </a:bodyPr>
            <a:lstStyle/>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AI</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の処理を行う専用プロセッサー</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を搭載したハイエンドクラス</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を採用</a:t>
              </a:r>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lang="ja-JP" altLang="en-US" sz="2000" dirty="0">
                <a:latin typeface="游ゴシック" panose="020B0400000000000000" pitchFamily="50" charset="-128"/>
                <a:ea typeface="游ゴシック" panose="020B0400000000000000" pitchFamily="50" charset="-128"/>
              </a:endParaRPr>
            </a:p>
          </p:txBody>
        </p:sp>
        <p:sp>
          <p:nvSpPr>
            <p:cNvPr id="100" name="テキスト ボックス 99">
              <a:extLst>
                <a:ext uri="{FF2B5EF4-FFF2-40B4-BE49-F238E27FC236}">
                  <a16:creationId xmlns:a16="http://schemas.microsoft.com/office/drawing/2014/main" id="{691717BB-C2CF-FF17-CBCF-5FCB030A8876}"/>
                </a:ext>
              </a:extLst>
            </p:cNvPr>
            <p:cNvSpPr txBox="1"/>
            <p:nvPr/>
          </p:nvSpPr>
          <p:spPr>
            <a:xfrm>
              <a:off x="1925404" y="4724073"/>
              <a:ext cx="2450672" cy="307777"/>
            </a:xfrm>
            <a:prstGeom prst="rect">
              <a:avLst/>
            </a:prstGeom>
            <a:noFill/>
          </p:spPr>
          <p:txBody>
            <a:bodyPr wrap="square">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a:t>
              </a:r>
              <a:r>
                <a:rPr kumimoji="1" lang="en-US" altLang="ja-JP" sz="1400" b="1" dirty="0">
                  <a:solidFill>
                    <a:srgbClr val="1C1C1C"/>
                  </a:solidFill>
                  <a:latin typeface="游ゴシック" panose="020B0400000000000000" pitchFamily="50" charset="-128"/>
                  <a:cs typeface="Segoe UI" panose="020B0502040204020203" pitchFamily="34" charset="0"/>
                </a:rPr>
                <a:t>RTXPRO2000</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a:t>
              </a:r>
              <a:endParaRPr lang="ja-JP" altLang="en-US" sz="3600" b="1" dirty="0">
                <a:latin typeface="游ゴシック" panose="020B0400000000000000" pitchFamily="50" charset="-128"/>
                <a:ea typeface="游ゴシック" panose="020B0400000000000000" pitchFamily="50" charset="-128"/>
              </a:endParaRPr>
            </a:p>
          </p:txBody>
        </p:sp>
        <p:pic>
          <p:nvPicPr>
            <p:cNvPr id="8" name="図 7">
              <a:extLst>
                <a:ext uri="{FF2B5EF4-FFF2-40B4-BE49-F238E27FC236}">
                  <a16:creationId xmlns:a16="http://schemas.microsoft.com/office/drawing/2014/main" id="{9AD29CFC-5E59-51EE-7D14-8EBE3897BCE8}"/>
                </a:ext>
              </a:extLst>
            </p:cNvPr>
            <p:cNvPicPr>
              <a:picLocks noChangeAspect="1"/>
            </p:cNvPicPr>
            <p:nvPr/>
          </p:nvPicPr>
          <p:blipFill>
            <a:blip r:embed="rId2">
              <a:extLst>
                <a:ext uri="{28A0092B-C50C-407E-A947-70E740481C1C}">
                  <a14:useLocalDpi xmlns:a14="http://schemas.microsoft.com/office/drawing/2010/main" val="0"/>
                </a:ext>
              </a:extLst>
            </a:blip>
            <a:srcRect l="12944" r="2865"/>
            <a:stretch/>
          </p:blipFill>
          <p:spPr>
            <a:xfrm>
              <a:off x="520100" y="3458051"/>
              <a:ext cx="1411203" cy="942848"/>
            </a:xfrm>
            <a:prstGeom prst="rect">
              <a:avLst/>
            </a:prstGeom>
          </p:spPr>
        </p:pic>
        <p:pic>
          <p:nvPicPr>
            <p:cNvPr id="80" name="図 79">
              <a:extLst>
                <a:ext uri="{FF2B5EF4-FFF2-40B4-BE49-F238E27FC236}">
                  <a16:creationId xmlns:a16="http://schemas.microsoft.com/office/drawing/2014/main" id="{1C706E1F-E32A-14B8-3607-0C3AC61869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275" y="4705932"/>
              <a:ext cx="1260707" cy="866736"/>
            </a:xfrm>
            <a:prstGeom prst="rect">
              <a:avLst/>
            </a:prstGeom>
          </p:spPr>
        </p:pic>
      </p:grpSp>
      <p:sp>
        <p:nvSpPr>
          <p:cNvPr id="57" name="テキスト ボックス 56">
            <a:extLst>
              <a:ext uri="{FF2B5EF4-FFF2-40B4-BE49-F238E27FC236}">
                <a16:creationId xmlns:a16="http://schemas.microsoft.com/office/drawing/2014/main" id="{16FDEB35-F4AB-F67F-E652-5B5BA02ADEA2}"/>
              </a:ext>
            </a:extLst>
          </p:cNvPr>
          <p:cNvSpPr txBox="1"/>
          <p:nvPr/>
        </p:nvSpPr>
        <p:spPr>
          <a:xfrm>
            <a:off x="368136" y="2610572"/>
            <a:ext cx="3947883" cy="584775"/>
          </a:xfrm>
          <a:prstGeom prst="rect">
            <a:avLst/>
          </a:prstGeom>
          <a:noFill/>
        </p:spPr>
        <p:txBody>
          <a:bodyPr wrap="square">
            <a:spAutoFit/>
          </a:bodyPr>
          <a:lstStyle/>
          <a:p>
            <a:r>
              <a:rPr lang="ja-JP" altLang="en-US" sz="1600" dirty="0">
                <a:latin typeface="A-OTF 新ゴ Pro M" panose="020B0500000000000000" pitchFamily="50" charset="-128"/>
                <a:ea typeface="A-OTF 新ゴ Pro M" panose="020B0500000000000000" pitchFamily="50" charset="-128"/>
              </a:rPr>
              <a:t>高性能</a:t>
            </a:r>
            <a:r>
              <a:rPr lang="en-US" altLang="ja-JP" sz="1600" dirty="0">
                <a:latin typeface="A-OTF 新ゴ Pro M" panose="020B0500000000000000" pitchFamily="50" charset="-128"/>
                <a:ea typeface="A-OTF 新ゴ Pro M" panose="020B0500000000000000" pitchFamily="50" charset="-128"/>
              </a:rPr>
              <a:t>CPU</a:t>
            </a:r>
            <a:r>
              <a:rPr lang="ja-JP" altLang="en-US" sz="1600" dirty="0">
                <a:latin typeface="A-OTF 新ゴ Pro M" panose="020B0500000000000000" pitchFamily="50" charset="-128"/>
                <a:ea typeface="A-OTF 新ゴ Pro M" panose="020B0500000000000000" pitchFamily="50" charset="-128"/>
              </a:rPr>
              <a:t>マルチコア並列計算と</a:t>
            </a:r>
            <a:r>
              <a:rPr lang="en-US" altLang="ja-JP" sz="1600" dirty="0">
                <a:latin typeface="A-OTF 新ゴ Pro M" panose="020B0500000000000000" pitchFamily="50" charset="-128"/>
                <a:ea typeface="A-OTF 新ゴ Pro M" panose="020B0500000000000000" pitchFamily="50" charset="-128"/>
              </a:rPr>
              <a:t>GPU</a:t>
            </a:r>
            <a:r>
              <a:rPr lang="ja-JP" altLang="en-US" sz="1600" dirty="0">
                <a:latin typeface="A-OTF 新ゴ Pro M" panose="020B0500000000000000" pitchFamily="50" charset="-128"/>
                <a:ea typeface="A-OTF 新ゴ Pro M" panose="020B0500000000000000" pitchFamily="50" charset="-128"/>
              </a:rPr>
              <a:t>計算の構成で設計者</a:t>
            </a:r>
            <a:r>
              <a:rPr lang="en-US" altLang="ja-JP" sz="1600" dirty="0">
                <a:latin typeface="A-OTF 新ゴ Pro M" panose="020B0500000000000000" pitchFamily="50" charset="-128"/>
                <a:ea typeface="A-OTF 新ゴ Pro M" panose="020B0500000000000000" pitchFamily="50" charset="-128"/>
              </a:rPr>
              <a:t>CAE</a:t>
            </a:r>
            <a:r>
              <a:rPr lang="ja-JP" altLang="en-US" sz="1600" dirty="0">
                <a:latin typeface="A-OTF 新ゴ Pro M" panose="020B0500000000000000" pitchFamily="50" charset="-128"/>
                <a:ea typeface="A-OTF 新ゴ Pro M" panose="020B0500000000000000" pitchFamily="50" charset="-128"/>
              </a:rPr>
              <a:t>の時短に最適</a:t>
            </a:r>
            <a:endParaRPr lang="en-US" altLang="ja-JP" sz="1600" dirty="0">
              <a:latin typeface="A-OTF 新ゴ Pro M" panose="020B0500000000000000" pitchFamily="50" charset="-128"/>
              <a:ea typeface="A-OTF 新ゴ Pro M" panose="020B0500000000000000" pitchFamily="50" charset="-128"/>
            </a:endParaRPr>
          </a:p>
        </p:txBody>
      </p:sp>
      <p:grpSp>
        <p:nvGrpSpPr>
          <p:cNvPr id="58" name="グループ化 57">
            <a:extLst>
              <a:ext uri="{FF2B5EF4-FFF2-40B4-BE49-F238E27FC236}">
                <a16:creationId xmlns:a16="http://schemas.microsoft.com/office/drawing/2014/main" id="{FEB389C7-DCF2-21BB-B28C-EEBFCC39970E}"/>
              </a:ext>
            </a:extLst>
          </p:cNvPr>
          <p:cNvGrpSpPr>
            <a:grpSpLocks noChangeAspect="1"/>
          </p:cNvGrpSpPr>
          <p:nvPr/>
        </p:nvGrpSpPr>
        <p:grpSpPr>
          <a:xfrm>
            <a:off x="4693563" y="2743813"/>
            <a:ext cx="2632446" cy="2890800"/>
            <a:chOff x="5645951" y="379686"/>
            <a:chExt cx="3756326" cy="4124980"/>
          </a:xfrm>
        </p:grpSpPr>
        <p:pic>
          <p:nvPicPr>
            <p:cNvPr id="62" name="図 61">
              <a:extLst>
                <a:ext uri="{FF2B5EF4-FFF2-40B4-BE49-F238E27FC236}">
                  <a16:creationId xmlns:a16="http://schemas.microsoft.com/office/drawing/2014/main" id="{A92F8D98-1ACF-F7C8-DEAE-6E942AC94F12}"/>
                </a:ext>
              </a:extLst>
            </p:cNvPr>
            <p:cNvPicPr>
              <a:picLocks noChangeAspect="1"/>
            </p:cNvPicPr>
            <p:nvPr/>
          </p:nvPicPr>
          <p:blipFill>
            <a:blip r:embed="rId4">
              <a:extLst>
                <a:ext uri="{28A0092B-C50C-407E-A947-70E740481C1C}">
                  <a14:useLocalDpi xmlns:a14="http://schemas.microsoft.com/office/drawing/2010/main" val="0"/>
                </a:ext>
              </a:extLst>
            </a:blip>
            <a:srcRect r="8937"/>
            <a:stretch>
              <a:fillRect/>
            </a:stretch>
          </p:blipFill>
          <p:spPr>
            <a:xfrm>
              <a:off x="5645951" y="379686"/>
              <a:ext cx="3756326" cy="4124980"/>
            </a:xfrm>
            <a:prstGeom prst="rect">
              <a:avLst/>
            </a:prstGeom>
          </p:spPr>
        </p:pic>
        <p:sp>
          <p:nvSpPr>
            <p:cNvPr id="63" name="正方形/長方形 17">
              <a:extLst>
                <a:ext uri="{FF2B5EF4-FFF2-40B4-BE49-F238E27FC236}">
                  <a16:creationId xmlns:a16="http://schemas.microsoft.com/office/drawing/2014/main" id="{D3A44075-DFBA-81F0-521A-538C26F5605C}"/>
                </a:ext>
              </a:extLst>
            </p:cNvPr>
            <p:cNvSpPr/>
            <p:nvPr/>
          </p:nvSpPr>
          <p:spPr>
            <a:xfrm>
              <a:off x="6386162" y="573647"/>
              <a:ext cx="1031021" cy="2394840"/>
            </a:xfrm>
            <a:custGeom>
              <a:avLst/>
              <a:gdLst>
                <a:gd name="connsiteX0" fmla="*/ 0 w 1070779"/>
                <a:gd name="connsiteY0" fmla="*/ 0 h 1458574"/>
                <a:gd name="connsiteX1" fmla="*/ 1070779 w 1070779"/>
                <a:gd name="connsiteY1" fmla="*/ 0 h 1458574"/>
                <a:gd name="connsiteX2" fmla="*/ 1070779 w 1070779"/>
                <a:gd name="connsiteY2" fmla="*/ 1458574 h 1458574"/>
                <a:gd name="connsiteX3" fmla="*/ 0 w 1070779"/>
                <a:gd name="connsiteY3" fmla="*/ 1458574 h 1458574"/>
                <a:gd name="connsiteX4" fmla="*/ 0 w 1070779"/>
                <a:gd name="connsiteY4" fmla="*/ 0 h 1458574"/>
                <a:gd name="connsiteX0" fmla="*/ 0 w 1070779"/>
                <a:gd name="connsiteY0" fmla="*/ 874643 h 2333217"/>
                <a:gd name="connsiteX1" fmla="*/ 1031022 w 1070779"/>
                <a:gd name="connsiteY1" fmla="*/ 0 h 2333217"/>
                <a:gd name="connsiteX2" fmla="*/ 1070779 w 1070779"/>
                <a:gd name="connsiteY2" fmla="*/ 2333217 h 2333217"/>
                <a:gd name="connsiteX3" fmla="*/ 0 w 1070779"/>
                <a:gd name="connsiteY3" fmla="*/ 2333217 h 2333217"/>
                <a:gd name="connsiteX4" fmla="*/ 0 w 1070779"/>
                <a:gd name="connsiteY4" fmla="*/ 874643 h 2333217"/>
                <a:gd name="connsiteX0" fmla="*/ 0 w 1084031"/>
                <a:gd name="connsiteY0" fmla="*/ 543339 h 2333217"/>
                <a:gd name="connsiteX1" fmla="*/ 1044274 w 1084031"/>
                <a:gd name="connsiteY1" fmla="*/ 0 h 2333217"/>
                <a:gd name="connsiteX2" fmla="*/ 1084031 w 1084031"/>
                <a:gd name="connsiteY2" fmla="*/ 2333217 h 2333217"/>
                <a:gd name="connsiteX3" fmla="*/ 13252 w 1084031"/>
                <a:gd name="connsiteY3" fmla="*/ 2333217 h 2333217"/>
                <a:gd name="connsiteX4" fmla="*/ 0 w 1084031"/>
                <a:gd name="connsiteY4" fmla="*/ 543339 h 2333217"/>
                <a:gd name="connsiteX0" fmla="*/ 0 w 1044274"/>
                <a:gd name="connsiteY0" fmla="*/ 543339 h 2333217"/>
                <a:gd name="connsiteX1" fmla="*/ 1044274 w 1044274"/>
                <a:gd name="connsiteY1" fmla="*/ 0 h 2333217"/>
                <a:gd name="connsiteX2" fmla="*/ 1031022 w 1044274"/>
                <a:gd name="connsiteY2" fmla="*/ 2319965 h 2333217"/>
                <a:gd name="connsiteX3" fmla="*/ 13252 w 1044274"/>
                <a:gd name="connsiteY3" fmla="*/ 2333217 h 2333217"/>
                <a:gd name="connsiteX4" fmla="*/ 0 w 1044274"/>
                <a:gd name="connsiteY4" fmla="*/ 543339 h 2333217"/>
                <a:gd name="connsiteX0" fmla="*/ 0 w 1044274"/>
                <a:gd name="connsiteY0" fmla="*/ 543339 h 2333217"/>
                <a:gd name="connsiteX1" fmla="*/ 1044274 w 1044274"/>
                <a:gd name="connsiteY1" fmla="*/ 0 h 2333217"/>
                <a:gd name="connsiteX2" fmla="*/ 1004518 w 1044274"/>
                <a:gd name="connsiteY2" fmla="*/ 2333217 h 2333217"/>
                <a:gd name="connsiteX3" fmla="*/ 13252 w 1044274"/>
                <a:gd name="connsiteY3" fmla="*/ 2333217 h 2333217"/>
                <a:gd name="connsiteX4" fmla="*/ 0 w 1044274"/>
                <a:gd name="connsiteY4" fmla="*/ 543339 h 2333217"/>
                <a:gd name="connsiteX0" fmla="*/ 0 w 1031021"/>
                <a:gd name="connsiteY0" fmla="*/ 543339 h 2333217"/>
                <a:gd name="connsiteX1" fmla="*/ 1031021 w 1031021"/>
                <a:gd name="connsiteY1" fmla="*/ 0 h 2333217"/>
                <a:gd name="connsiteX2" fmla="*/ 1004518 w 1031021"/>
                <a:gd name="connsiteY2" fmla="*/ 2333217 h 2333217"/>
                <a:gd name="connsiteX3" fmla="*/ 13252 w 1031021"/>
                <a:gd name="connsiteY3" fmla="*/ 2333217 h 2333217"/>
                <a:gd name="connsiteX4" fmla="*/ 0 w 1031021"/>
                <a:gd name="connsiteY4" fmla="*/ 543339 h 233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021" h="2333217">
                  <a:moveTo>
                    <a:pt x="0" y="543339"/>
                  </a:moveTo>
                  <a:lnTo>
                    <a:pt x="1031021" y="0"/>
                  </a:lnTo>
                  <a:cubicBezTo>
                    <a:pt x="1026604" y="773322"/>
                    <a:pt x="1008935" y="1559895"/>
                    <a:pt x="1004518" y="2333217"/>
                  </a:cubicBezTo>
                  <a:lnTo>
                    <a:pt x="13252" y="2333217"/>
                  </a:lnTo>
                  <a:cubicBezTo>
                    <a:pt x="8835" y="1736591"/>
                    <a:pt x="4417" y="1139965"/>
                    <a:pt x="0" y="543339"/>
                  </a:cubicBezTo>
                  <a:close/>
                </a:path>
              </a:pathLst>
            </a:cu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3" name="正方形/長方形 82">
            <a:extLst>
              <a:ext uri="{FF2B5EF4-FFF2-40B4-BE49-F238E27FC236}">
                <a16:creationId xmlns:a16="http://schemas.microsoft.com/office/drawing/2014/main" id="{279BC9BD-0CEC-14AA-5ACB-A10886207527}"/>
              </a:ext>
            </a:extLst>
          </p:cNvPr>
          <p:cNvSpPr/>
          <p:nvPr/>
        </p:nvSpPr>
        <p:spPr>
          <a:xfrm>
            <a:off x="0" y="10506583"/>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86" name="グループ化 85">
            <a:extLst>
              <a:ext uri="{FF2B5EF4-FFF2-40B4-BE49-F238E27FC236}">
                <a16:creationId xmlns:a16="http://schemas.microsoft.com/office/drawing/2014/main" id="{93CBA4A7-801A-DE4D-7955-CD33F73A464E}"/>
              </a:ext>
            </a:extLst>
          </p:cNvPr>
          <p:cNvGrpSpPr/>
          <p:nvPr/>
        </p:nvGrpSpPr>
        <p:grpSpPr>
          <a:xfrm>
            <a:off x="0" y="0"/>
            <a:ext cx="7559675" cy="2351307"/>
            <a:chOff x="0" y="0"/>
            <a:chExt cx="7559675" cy="2351307"/>
          </a:xfrm>
        </p:grpSpPr>
        <p:pic>
          <p:nvPicPr>
            <p:cNvPr id="9" name="図 8">
              <a:extLst>
                <a:ext uri="{FF2B5EF4-FFF2-40B4-BE49-F238E27FC236}">
                  <a16:creationId xmlns:a16="http://schemas.microsoft.com/office/drawing/2014/main" id="{7EC90F1A-DD8C-D459-6D4B-1B937C32D8D3}"/>
                </a:ext>
              </a:extLst>
            </p:cNvPr>
            <p:cNvPicPr>
              <a:picLocks noChangeAspect="1"/>
            </p:cNvPicPr>
            <p:nvPr/>
          </p:nvPicPr>
          <p:blipFill>
            <a:blip r:embed="rId5">
              <a:alphaModFix amt="34000"/>
              <a:extLst>
                <a:ext uri="{28A0092B-C50C-407E-A947-70E740481C1C}">
                  <a14:useLocalDpi xmlns:a14="http://schemas.microsoft.com/office/drawing/2010/main" val="0"/>
                </a:ext>
              </a:extLst>
            </a:blip>
            <a:srcRect b="56015"/>
            <a:stretch>
              <a:fillRect/>
            </a:stretch>
          </p:blipFill>
          <p:spPr>
            <a:xfrm>
              <a:off x="0" y="0"/>
              <a:ext cx="7559675" cy="2351307"/>
            </a:xfrm>
            <a:prstGeom prst="rect">
              <a:avLst/>
            </a:prstGeom>
          </p:spPr>
        </p:pic>
        <p:cxnSp>
          <p:nvCxnSpPr>
            <p:cNvPr id="11" name="直線コネクタ 10">
              <a:extLst>
                <a:ext uri="{FF2B5EF4-FFF2-40B4-BE49-F238E27FC236}">
                  <a16:creationId xmlns:a16="http://schemas.microsoft.com/office/drawing/2014/main" id="{282BBEEC-69E5-5552-023A-AD081D5A729D}"/>
                </a:ext>
              </a:extLst>
            </p:cNvPr>
            <p:cNvCxnSpPr/>
            <p:nvPr/>
          </p:nvCxnSpPr>
          <p:spPr>
            <a:xfrm>
              <a:off x="272939" y="1575745"/>
              <a:ext cx="2641600" cy="0"/>
            </a:xfrm>
            <a:prstGeom prst="line">
              <a:avLst/>
            </a:prstGeom>
            <a:ln w="12700">
              <a:solidFill>
                <a:schemeClr val="bg1"/>
              </a:solidFill>
            </a:ln>
            <a:effectLst>
              <a:glow rad="101600">
                <a:schemeClr val="tx1">
                  <a:alpha val="60000"/>
                </a:schemeClr>
              </a:glow>
            </a:effectLst>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91887C27-B1E0-DF80-A357-1A9B7B2E7631}"/>
                </a:ext>
              </a:extLst>
            </p:cNvPr>
            <p:cNvSpPr txBox="1"/>
            <p:nvPr/>
          </p:nvSpPr>
          <p:spPr>
            <a:xfrm>
              <a:off x="139790" y="1674495"/>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grpSp>
          <p:nvGrpSpPr>
            <p:cNvPr id="14" name="グループ化 13">
              <a:extLst>
                <a:ext uri="{FF2B5EF4-FFF2-40B4-BE49-F238E27FC236}">
                  <a16:creationId xmlns:a16="http://schemas.microsoft.com/office/drawing/2014/main" id="{6A6A85B2-039A-ACF7-5731-B5EEAC3231F7}"/>
                </a:ext>
              </a:extLst>
            </p:cNvPr>
            <p:cNvGrpSpPr>
              <a:grpSpLocks noChangeAspect="1"/>
            </p:cNvGrpSpPr>
            <p:nvPr/>
          </p:nvGrpSpPr>
          <p:grpSpPr>
            <a:xfrm>
              <a:off x="3726249" y="361881"/>
              <a:ext cx="1919994" cy="1778551"/>
              <a:chOff x="7996586" y="4982290"/>
              <a:chExt cx="4375529" cy="4053191"/>
            </a:xfrm>
          </p:grpSpPr>
          <p:pic>
            <p:nvPicPr>
              <p:cNvPr id="19" name="図 18">
                <a:extLst>
                  <a:ext uri="{FF2B5EF4-FFF2-40B4-BE49-F238E27FC236}">
                    <a16:creationId xmlns:a16="http://schemas.microsoft.com/office/drawing/2014/main" id="{E9E478AC-F53A-6718-6D6D-D408675CEE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96586" y="4982290"/>
                <a:ext cx="4375529" cy="4053191"/>
              </a:xfrm>
              <a:prstGeom prst="rect">
                <a:avLst/>
              </a:prstGeom>
            </p:spPr>
          </p:pic>
          <p:sp>
            <p:nvSpPr>
              <p:cNvPr id="20" name="正方形/長方形 1073">
                <a:extLst>
                  <a:ext uri="{FF2B5EF4-FFF2-40B4-BE49-F238E27FC236}">
                    <a16:creationId xmlns:a16="http://schemas.microsoft.com/office/drawing/2014/main" id="{0157FF9B-451E-D288-08F4-DE272CD249D7}"/>
                  </a:ext>
                </a:extLst>
              </p:cNvPr>
              <p:cNvSpPr/>
              <p:nvPr/>
            </p:nvSpPr>
            <p:spPr>
              <a:xfrm>
                <a:off x="8086724" y="5047383"/>
                <a:ext cx="4193461" cy="3199283"/>
              </a:xfrm>
              <a:custGeom>
                <a:avLst/>
                <a:gdLst>
                  <a:gd name="connsiteX0" fmla="*/ 0 w 4257449"/>
                  <a:gd name="connsiteY0" fmla="*/ 0 h 2379401"/>
                  <a:gd name="connsiteX1" fmla="*/ 4257449 w 4257449"/>
                  <a:gd name="connsiteY1" fmla="*/ 0 h 2379401"/>
                  <a:gd name="connsiteX2" fmla="*/ 4257449 w 4257449"/>
                  <a:gd name="connsiteY2" fmla="*/ 2379401 h 2379401"/>
                  <a:gd name="connsiteX3" fmla="*/ 0 w 4257449"/>
                  <a:gd name="connsiteY3" fmla="*/ 2379401 h 2379401"/>
                  <a:gd name="connsiteX4" fmla="*/ 0 w 4257449"/>
                  <a:gd name="connsiteY4" fmla="*/ 0 h 2379401"/>
                  <a:gd name="connsiteX0" fmla="*/ 0 w 4257449"/>
                  <a:gd name="connsiteY0" fmla="*/ 781878 h 3161279"/>
                  <a:gd name="connsiteX1" fmla="*/ 4164684 w 4257449"/>
                  <a:gd name="connsiteY1" fmla="*/ 0 h 3161279"/>
                  <a:gd name="connsiteX2" fmla="*/ 4257449 w 4257449"/>
                  <a:gd name="connsiteY2" fmla="*/ 3161279 h 3161279"/>
                  <a:gd name="connsiteX3" fmla="*/ 0 w 4257449"/>
                  <a:gd name="connsiteY3" fmla="*/ 3161279 h 3161279"/>
                  <a:gd name="connsiteX4" fmla="*/ 0 w 4257449"/>
                  <a:gd name="connsiteY4" fmla="*/ 781878 h 3161279"/>
                  <a:gd name="connsiteX0" fmla="*/ 0 w 4164684"/>
                  <a:gd name="connsiteY0" fmla="*/ 781878 h 3201035"/>
                  <a:gd name="connsiteX1" fmla="*/ 4164684 w 4164684"/>
                  <a:gd name="connsiteY1" fmla="*/ 0 h 3201035"/>
                  <a:gd name="connsiteX2" fmla="*/ 4005658 w 4164684"/>
                  <a:gd name="connsiteY2" fmla="*/ 3201035 h 3201035"/>
                  <a:gd name="connsiteX3" fmla="*/ 0 w 4164684"/>
                  <a:gd name="connsiteY3" fmla="*/ 3161279 h 3201035"/>
                  <a:gd name="connsiteX4" fmla="*/ 0 w 4164684"/>
                  <a:gd name="connsiteY4" fmla="*/ 781878 h 3201035"/>
                  <a:gd name="connsiteX0" fmla="*/ 53009 w 4217693"/>
                  <a:gd name="connsiteY0" fmla="*/ 781878 h 3201035"/>
                  <a:gd name="connsiteX1" fmla="*/ 4217693 w 4217693"/>
                  <a:gd name="connsiteY1" fmla="*/ 0 h 3201035"/>
                  <a:gd name="connsiteX2" fmla="*/ 4058667 w 4217693"/>
                  <a:gd name="connsiteY2" fmla="*/ 3201035 h 3201035"/>
                  <a:gd name="connsiteX3" fmla="*/ 0 w 4217693"/>
                  <a:gd name="connsiteY3" fmla="*/ 3161279 h 3201035"/>
                  <a:gd name="connsiteX4" fmla="*/ 53009 w 4217693"/>
                  <a:gd name="connsiteY4" fmla="*/ 781878 h 3201035"/>
                  <a:gd name="connsiteX0" fmla="*/ 437322 w 4217693"/>
                  <a:gd name="connsiteY0" fmla="*/ 808382 h 3201035"/>
                  <a:gd name="connsiteX1" fmla="*/ 4217693 w 4217693"/>
                  <a:gd name="connsiteY1" fmla="*/ 0 h 3201035"/>
                  <a:gd name="connsiteX2" fmla="*/ 4058667 w 4217693"/>
                  <a:gd name="connsiteY2" fmla="*/ 3201035 h 3201035"/>
                  <a:gd name="connsiteX3" fmla="*/ 0 w 4217693"/>
                  <a:gd name="connsiteY3" fmla="*/ 3161279 h 3201035"/>
                  <a:gd name="connsiteX4" fmla="*/ 437322 w 4217693"/>
                  <a:gd name="connsiteY4" fmla="*/ 808382 h 3201035"/>
                  <a:gd name="connsiteX0" fmla="*/ 357809 w 4217693"/>
                  <a:gd name="connsiteY0" fmla="*/ 914399 h 3201035"/>
                  <a:gd name="connsiteX1" fmla="*/ 4217693 w 4217693"/>
                  <a:gd name="connsiteY1" fmla="*/ 0 h 3201035"/>
                  <a:gd name="connsiteX2" fmla="*/ 4058667 w 4217693"/>
                  <a:gd name="connsiteY2" fmla="*/ 3201035 h 3201035"/>
                  <a:gd name="connsiteX3" fmla="*/ 0 w 4217693"/>
                  <a:gd name="connsiteY3" fmla="*/ 3161279 h 3201035"/>
                  <a:gd name="connsiteX4" fmla="*/ 357809 w 4217693"/>
                  <a:gd name="connsiteY4" fmla="*/ 914399 h 3201035"/>
                  <a:gd name="connsiteX0" fmla="*/ 357809 w 4217693"/>
                  <a:gd name="connsiteY0" fmla="*/ 914399 h 3187783"/>
                  <a:gd name="connsiteX1" fmla="*/ 4217693 w 4217693"/>
                  <a:gd name="connsiteY1" fmla="*/ 0 h 3187783"/>
                  <a:gd name="connsiteX2" fmla="*/ 4045415 w 4217693"/>
                  <a:gd name="connsiteY2" fmla="*/ 3187783 h 3187783"/>
                  <a:gd name="connsiteX3" fmla="*/ 0 w 4217693"/>
                  <a:gd name="connsiteY3" fmla="*/ 3161279 h 3187783"/>
                  <a:gd name="connsiteX4" fmla="*/ 357809 w 4217693"/>
                  <a:gd name="connsiteY4" fmla="*/ 914399 h 3187783"/>
                  <a:gd name="connsiteX0" fmla="*/ 357809 w 4217693"/>
                  <a:gd name="connsiteY0" fmla="*/ 914399 h 3214287"/>
                  <a:gd name="connsiteX1" fmla="*/ 4217693 w 4217693"/>
                  <a:gd name="connsiteY1" fmla="*/ 0 h 3214287"/>
                  <a:gd name="connsiteX2" fmla="*/ 3992406 w 4217693"/>
                  <a:gd name="connsiteY2" fmla="*/ 3214287 h 3214287"/>
                  <a:gd name="connsiteX3" fmla="*/ 0 w 4217693"/>
                  <a:gd name="connsiteY3" fmla="*/ 3161279 h 3214287"/>
                  <a:gd name="connsiteX4" fmla="*/ 357809 w 4217693"/>
                  <a:gd name="connsiteY4" fmla="*/ 914399 h 3214287"/>
                  <a:gd name="connsiteX0" fmla="*/ 357809 w 4217693"/>
                  <a:gd name="connsiteY0" fmla="*/ 914399 h 3214287"/>
                  <a:gd name="connsiteX1" fmla="*/ 4217693 w 4217693"/>
                  <a:gd name="connsiteY1" fmla="*/ 0 h 3214287"/>
                  <a:gd name="connsiteX2" fmla="*/ 4032163 w 4217693"/>
                  <a:gd name="connsiteY2" fmla="*/ 3214287 h 3214287"/>
                  <a:gd name="connsiteX3" fmla="*/ 0 w 4217693"/>
                  <a:gd name="connsiteY3" fmla="*/ 3161279 h 3214287"/>
                  <a:gd name="connsiteX4" fmla="*/ 357809 w 4217693"/>
                  <a:gd name="connsiteY4" fmla="*/ 914399 h 3214287"/>
                  <a:gd name="connsiteX0" fmla="*/ 318053 w 4217693"/>
                  <a:gd name="connsiteY0" fmla="*/ 954156 h 3214287"/>
                  <a:gd name="connsiteX1" fmla="*/ 4217693 w 4217693"/>
                  <a:gd name="connsiteY1" fmla="*/ 0 h 3214287"/>
                  <a:gd name="connsiteX2" fmla="*/ 4032163 w 4217693"/>
                  <a:gd name="connsiteY2" fmla="*/ 3214287 h 3214287"/>
                  <a:gd name="connsiteX3" fmla="*/ 0 w 4217693"/>
                  <a:gd name="connsiteY3" fmla="*/ 3161279 h 3214287"/>
                  <a:gd name="connsiteX4" fmla="*/ 318053 w 4217693"/>
                  <a:gd name="connsiteY4" fmla="*/ 954156 h 3214287"/>
                  <a:gd name="connsiteX0" fmla="*/ 318053 w 4246487"/>
                  <a:gd name="connsiteY0" fmla="*/ 954156 h 3214287"/>
                  <a:gd name="connsiteX1" fmla="*/ 4246487 w 4246487"/>
                  <a:gd name="connsiteY1" fmla="*/ 0 h 3214287"/>
                  <a:gd name="connsiteX2" fmla="*/ 4032163 w 4246487"/>
                  <a:gd name="connsiteY2" fmla="*/ 3214287 h 3214287"/>
                  <a:gd name="connsiteX3" fmla="*/ 0 w 4246487"/>
                  <a:gd name="connsiteY3" fmla="*/ 3161279 h 3214287"/>
                  <a:gd name="connsiteX4" fmla="*/ 318053 w 4246487"/>
                  <a:gd name="connsiteY4" fmla="*/ 954156 h 3214287"/>
                  <a:gd name="connsiteX0" fmla="*/ 318053 w 4246487"/>
                  <a:gd name="connsiteY0" fmla="*/ 954156 h 3161279"/>
                  <a:gd name="connsiteX1" fmla="*/ 4246487 w 4246487"/>
                  <a:gd name="connsiteY1" fmla="*/ 0 h 3161279"/>
                  <a:gd name="connsiteX2" fmla="*/ 4089749 w 4246487"/>
                  <a:gd name="connsiteY2" fmla="*/ 2884257 h 3161279"/>
                  <a:gd name="connsiteX3" fmla="*/ 0 w 4246487"/>
                  <a:gd name="connsiteY3" fmla="*/ 3161279 h 3161279"/>
                  <a:gd name="connsiteX4" fmla="*/ 318053 w 4246487"/>
                  <a:gd name="connsiteY4" fmla="*/ 954156 h 3161279"/>
                  <a:gd name="connsiteX0" fmla="*/ 375639 w 4304073"/>
                  <a:gd name="connsiteY0" fmla="*/ 954156 h 2884257"/>
                  <a:gd name="connsiteX1" fmla="*/ 4304073 w 4304073"/>
                  <a:gd name="connsiteY1" fmla="*/ 0 h 2884257"/>
                  <a:gd name="connsiteX2" fmla="*/ 4147335 w 4304073"/>
                  <a:gd name="connsiteY2" fmla="*/ 2884257 h 2884257"/>
                  <a:gd name="connsiteX3" fmla="*/ 0 w 4304073"/>
                  <a:gd name="connsiteY3" fmla="*/ 2818047 h 2884257"/>
                  <a:gd name="connsiteX4" fmla="*/ 375639 w 4304073"/>
                  <a:gd name="connsiteY4" fmla="*/ 954156 h 2884257"/>
                  <a:gd name="connsiteX0" fmla="*/ 332450 w 4304073"/>
                  <a:gd name="connsiteY0" fmla="*/ 848546 h 2884257"/>
                  <a:gd name="connsiteX1" fmla="*/ 4304073 w 4304073"/>
                  <a:gd name="connsiteY1" fmla="*/ 0 h 2884257"/>
                  <a:gd name="connsiteX2" fmla="*/ 4147335 w 4304073"/>
                  <a:gd name="connsiteY2" fmla="*/ 2884257 h 2884257"/>
                  <a:gd name="connsiteX3" fmla="*/ 0 w 4304073"/>
                  <a:gd name="connsiteY3" fmla="*/ 2818047 h 2884257"/>
                  <a:gd name="connsiteX4" fmla="*/ 332450 w 4304073"/>
                  <a:gd name="connsiteY4" fmla="*/ 848546 h 2884257"/>
                  <a:gd name="connsiteX0" fmla="*/ 332450 w 4351236"/>
                  <a:gd name="connsiteY0" fmla="*/ 1151273 h 3186984"/>
                  <a:gd name="connsiteX1" fmla="*/ 4351236 w 4351236"/>
                  <a:gd name="connsiteY1" fmla="*/ 0 h 3186984"/>
                  <a:gd name="connsiteX2" fmla="*/ 4147335 w 4351236"/>
                  <a:gd name="connsiteY2" fmla="*/ 3186984 h 3186984"/>
                  <a:gd name="connsiteX3" fmla="*/ 0 w 4351236"/>
                  <a:gd name="connsiteY3" fmla="*/ 3120774 h 3186984"/>
                  <a:gd name="connsiteX4" fmla="*/ 332450 w 4351236"/>
                  <a:gd name="connsiteY4" fmla="*/ 1151273 h 3186984"/>
                  <a:gd name="connsiteX0" fmla="*/ 128077 w 4351236"/>
                  <a:gd name="connsiteY0" fmla="*/ 992701 h 3186984"/>
                  <a:gd name="connsiteX1" fmla="*/ 4351236 w 4351236"/>
                  <a:gd name="connsiteY1" fmla="*/ 0 h 3186984"/>
                  <a:gd name="connsiteX2" fmla="*/ 4147335 w 4351236"/>
                  <a:gd name="connsiteY2" fmla="*/ 3186984 h 3186984"/>
                  <a:gd name="connsiteX3" fmla="*/ 0 w 4351236"/>
                  <a:gd name="connsiteY3" fmla="*/ 3120774 h 3186984"/>
                  <a:gd name="connsiteX4" fmla="*/ 128077 w 4351236"/>
                  <a:gd name="connsiteY4" fmla="*/ 992701 h 3186984"/>
                  <a:gd name="connsiteX0" fmla="*/ 332449 w 4555608"/>
                  <a:gd name="connsiteY0" fmla="*/ 992701 h 3186984"/>
                  <a:gd name="connsiteX1" fmla="*/ 4555608 w 4555608"/>
                  <a:gd name="connsiteY1" fmla="*/ 0 h 3186984"/>
                  <a:gd name="connsiteX2" fmla="*/ 4351707 w 4555608"/>
                  <a:gd name="connsiteY2" fmla="*/ 3186984 h 3186984"/>
                  <a:gd name="connsiteX3" fmla="*/ 0 w 4555608"/>
                  <a:gd name="connsiteY3" fmla="*/ 3091943 h 3186984"/>
                  <a:gd name="connsiteX4" fmla="*/ 332449 w 4555608"/>
                  <a:gd name="connsiteY4" fmla="*/ 992701 h 3186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608" h="3186984">
                    <a:moveTo>
                      <a:pt x="332449" y="992701"/>
                    </a:moveTo>
                    <a:lnTo>
                      <a:pt x="4555608" y="0"/>
                    </a:lnTo>
                    <a:lnTo>
                      <a:pt x="4351707" y="3186984"/>
                    </a:lnTo>
                    <a:lnTo>
                      <a:pt x="0" y="3091943"/>
                    </a:lnTo>
                    <a:lnTo>
                      <a:pt x="332449" y="992701"/>
                    </a:lnTo>
                    <a:close/>
                  </a:path>
                </a:pathLst>
              </a:custGeom>
              <a:blipFill>
                <a:blip r:embed="rId7"/>
                <a:stretch>
                  <a:fillRect r="-136"/>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15" name="Picture 14">
              <a:extLst>
                <a:ext uri="{FF2B5EF4-FFF2-40B4-BE49-F238E27FC236}">
                  <a16:creationId xmlns:a16="http://schemas.microsoft.com/office/drawing/2014/main" id="{ACB88761-FEFD-92B9-FEF8-7832A42671C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4364" y="252000"/>
              <a:ext cx="163802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テキスト ボックス 15">
              <a:extLst>
                <a:ext uri="{FF2B5EF4-FFF2-40B4-BE49-F238E27FC236}">
                  <a16:creationId xmlns:a16="http://schemas.microsoft.com/office/drawing/2014/main" id="{ECA5A57E-F5C2-B64B-CC6C-0D329C60AE7C}"/>
                </a:ext>
              </a:extLst>
            </p:cNvPr>
            <p:cNvSpPr txBox="1"/>
            <p:nvPr/>
          </p:nvSpPr>
          <p:spPr>
            <a:xfrm>
              <a:off x="446953" y="1687973"/>
              <a:ext cx="2641600" cy="523220"/>
            </a:xfrm>
            <a:prstGeom prst="rect">
              <a:avLst/>
            </a:prstGeom>
            <a:noFill/>
          </p:spPr>
          <p:txBody>
            <a:bodyPr wrap="square" rtlCol="0">
              <a:spAutoFit/>
            </a:bodyPr>
            <a:lstStyle/>
            <a:p>
              <a:r>
                <a:rPr kumimoji="1" lang="ja-JP" altLang="en-US"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ソフトウェアの快適な動作に</a:t>
              </a:r>
              <a:endParaRPr kumimoji="1" lang="en-US" altLang="ja-JP"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endParaRPr>
            </a:p>
            <a:p>
              <a:r>
                <a:rPr kumimoji="1" lang="ja-JP" altLang="en-US" sz="1400" dirty="0">
                  <a:effectLst>
                    <a:outerShdw blurRad="215900" dist="38100" dir="2700000" algn="tl" rotWithShape="0">
                      <a:schemeClr val="bg1">
                        <a:alpha val="30000"/>
                      </a:schemeClr>
                    </a:outerShdw>
                  </a:effectLst>
                  <a:latin typeface="ヒラギノ角ゴ8" panose="020B0800000000000000" pitchFamily="50" charset="-128"/>
                  <a:ea typeface="ヒラギノ角ゴ8" panose="020B0800000000000000" pitchFamily="50" charset="-128"/>
                </a:rPr>
                <a:t>お勧めのワークステーション</a:t>
              </a:r>
            </a:p>
          </p:txBody>
        </p:sp>
        <p:pic>
          <p:nvPicPr>
            <p:cNvPr id="18" name="図 17">
              <a:extLst>
                <a:ext uri="{FF2B5EF4-FFF2-40B4-BE49-F238E27FC236}">
                  <a16:creationId xmlns:a16="http://schemas.microsoft.com/office/drawing/2014/main" id="{EB87A672-D3B1-9F7D-CC33-CAE6F787C58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156" y="914855"/>
              <a:ext cx="2701278" cy="493782"/>
            </a:xfrm>
            <a:prstGeom prst="rect">
              <a:avLst/>
            </a:prstGeom>
          </p:spPr>
        </p:pic>
        <p:grpSp>
          <p:nvGrpSpPr>
            <p:cNvPr id="21" name="グループ化 20">
              <a:extLst>
                <a:ext uri="{FF2B5EF4-FFF2-40B4-BE49-F238E27FC236}">
                  <a16:creationId xmlns:a16="http://schemas.microsoft.com/office/drawing/2014/main" id="{C03C3AEB-9948-ACE8-EC79-38708FCE3E03}"/>
                </a:ext>
              </a:extLst>
            </p:cNvPr>
            <p:cNvGrpSpPr>
              <a:grpSpLocks noChangeAspect="1"/>
            </p:cNvGrpSpPr>
            <p:nvPr/>
          </p:nvGrpSpPr>
          <p:grpSpPr>
            <a:xfrm>
              <a:off x="5645457" y="429919"/>
              <a:ext cx="1710500" cy="1710500"/>
              <a:chOff x="5645951" y="379686"/>
              <a:chExt cx="4124980" cy="4124980"/>
            </a:xfrm>
          </p:grpSpPr>
          <p:pic>
            <p:nvPicPr>
              <p:cNvPr id="64" name="図 63">
                <a:extLst>
                  <a:ext uri="{FF2B5EF4-FFF2-40B4-BE49-F238E27FC236}">
                    <a16:creationId xmlns:a16="http://schemas.microsoft.com/office/drawing/2014/main" id="{E190E6BE-29EC-CB68-6EC4-9E83CF77A7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5951" y="379686"/>
                <a:ext cx="4124980" cy="4124980"/>
              </a:xfrm>
              <a:prstGeom prst="rect">
                <a:avLst/>
              </a:prstGeom>
            </p:spPr>
          </p:pic>
          <p:sp>
            <p:nvSpPr>
              <p:cNvPr id="85" name="正方形/長方形 17">
                <a:extLst>
                  <a:ext uri="{FF2B5EF4-FFF2-40B4-BE49-F238E27FC236}">
                    <a16:creationId xmlns:a16="http://schemas.microsoft.com/office/drawing/2014/main" id="{313F8FAF-58C3-BAD2-D964-E31D4E1E0DAF}"/>
                  </a:ext>
                </a:extLst>
              </p:cNvPr>
              <p:cNvSpPr/>
              <p:nvPr/>
            </p:nvSpPr>
            <p:spPr>
              <a:xfrm>
                <a:off x="6386162" y="573647"/>
                <a:ext cx="1031021" cy="2394840"/>
              </a:xfrm>
              <a:custGeom>
                <a:avLst/>
                <a:gdLst>
                  <a:gd name="connsiteX0" fmla="*/ 0 w 1070779"/>
                  <a:gd name="connsiteY0" fmla="*/ 0 h 1458574"/>
                  <a:gd name="connsiteX1" fmla="*/ 1070779 w 1070779"/>
                  <a:gd name="connsiteY1" fmla="*/ 0 h 1458574"/>
                  <a:gd name="connsiteX2" fmla="*/ 1070779 w 1070779"/>
                  <a:gd name="connsiteY2" fmla="*/ 1458574 h 1458574"/>
                  <a:gd name="connsiteX3" fmla="*/ 0 w 1070779"/>
                  <a:gd name="connsiteY3" fmla="*/ 1458574 h 1458574"/>
                  <a:gd name="connsiteX4" fmla="*/ 0 w 1070779"/>
                  <a:gd name="connsiteY4" fmla="*/ 0 h 1458574"/>
                  <a:gd name="connsiteX0" fmla="*/ 0 w 1070779"/>
                  <a:gd name="connsiteY0" fmla="*/ 874643 h 2333217"/>
                  <a:gd name="connsiteX1" fmla="*/ 1031022 w 1070779"/>
                  <a:gd name="connsiteY1" fmla="*/ 0 h 2333217"/>
                  <a:gd name="connsiteX2" fmla="*/ 1070779 w 1070779"/>
                  <a:gd name="connsiteY2" fmla="*/ 2333217 h 2333217"/>
                  <a:gd name="connsiteX3" fmla="*/ 0 w 1070779"/>
                  <a:gd name="connsiteY3" fmla="*/ 2333217 h 2333217"/>
                  <a:gd name="connsiteX4" fmla="*/ 0 w 1070779"/>
                  <a:gd name="connsiteY4" fmla="*/ 874643 h 2333217"/>
                  <a:gd name="connsiteX0" fmla="*/ 0 w 1084031"/>
                  <a:gd name="connsiteY0" fmla="*/ 543339 h 2333217"/>
                  <a:gd name="connsiteX1" fmla="*/ 1044274 w 1084031"/>
                  <a:gd name="connsiteY1" fmla="*/ 0 h 2333217"/>
                  <a:gd name="connsiteX2" fmla="*/ 1084031 w 1084031"/>
                  <a:gd name="connsiteY2" fmla="*/ 2333217 h 2333217"/>
                  <a:gd name="connsiteX3" fmla="*/ 13252 w 1084031"/>
                  <a:gd name="connsiteY3" fmla="*/ 2333217 h 2333217"/>
                  <a:gd name="connsiteX4" fmla="*/ 0 w 1084031"/>
                  <a:gd name="connsiteY4" fmla="*/ 543339 h 2333217"/>
                  <a:gd name="connsiteX0" fmla="*/ 0 w 1044274"/>
                  <a:gd name="connsiteY0" fmla="*/ 543339 h 2333217"/>
                  <a:gd name="connsiteX1" fmla="*/ 1044274 w 1044274"/>
                  <a:gd name="connsiteY1" fmla="*/ 0 h 2333217"/>
                  <a:gd name="connsiteX2" fmla="*/ 1031022 w 1044274"/>
                  <a:gd name="connsiteY2" fmla="*/ 2319965 h 2333217"/>
                  <a:gd name="connsiteX3" fmla="*/ 13252 w 1044274"/>
                  <a:gd name="connsiteY3" fmla="*/ 2333217 h 2333217"/>
                  <a:gd name="connsiteX4" fmla="*/ 0 w 1044274"/>
                  <a:gd name="connsiteY4" fmla="*/ 543339 h 2333217"/>
                  <a:gd name="connsiteX0" fmla="*/ 0 w 1044274"/>
                  <a:gd name="connsiteY0" fmla="*/ 543339 h 2333217"/>
                  <a:gd name="connsiteX1" fmla="*/ 1044274 w 1044274"/>
                  <a:gd name="connsiteY1" fmla="*/ 0 h 2333217"/>
                  <a:gd name="connsiteX2" fmla="*/ 1004518 w 1044274"/>
                  <a:gd name="connsiteY2" fmla="*/ 2333217 h 2333217"/>
                  <a:gd name="connsiteX3" fmla="*/ 13252 w 1044274"/>
                  <a:gd name="connsiteY3" fmla="*/ 2333217 h 2333217"/>
                  <a:gd name="connsiteX4" fmla="*/ 0 w 1044274"/>
                  <a:gd name="connsiteY4" fmla="*/ 543339 h 2333217"/>
                  <a:gd name="connsiteX0" fmla="*/ 0 w 1031021"/>
                  <a:gd name="connsiteY0" fmla="*/ 543339 h 2333217"/>
                  <a:gd name="connsiteX1" fmla="*/ 1031021 w 1031021"/>
                  <a:gd name="connsiteY1" fmla="*/ 0 h 2333217"/>
                  <a:gd name="connsiteX2" fmla="*/ 1004518 w 1031021"/>
                  <a:gd name="connsiteY2" fmla="*/ 2333217 h 2333217"/>
                  <a:gd name="connsiteX3" fmla="*/ 13252 w 1031021"/>
                  <a:gd name="connsiteY3" fmla="*/ 2333217 h 2333217"/>
                  <a:gd name="connsiteX4" fmla="*/ 0 w 1031021"/>
                  <a:gd name="connsiteY4" fmla="*/ 543339 h 2333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1021" h="2333217">
                    <a:moveTo>
                      <a:pt x="0" y="543339"/>
                    </a:moveTo>
                    <a:lnTo>
                      <a:pt x="1031021" y="0"/>
                    </a:lnTo>
                    <a:cubicBezTo>
                      <a:pt x="1026604" y="773322"/>
                      <a:pt x="1008935" y="1559895"/>
                      <a:pt x="1004518" y="2333217"/>
                    </a:cubicBezTo>
                    <a:lnTo>
                      <a:pt x="13252" y="2333217"/>
                    </a:lnTo>
                    <a:cubicBezTo>
                      <a:pt x="8835" y="1736591"/>
                      <a:pt x="4417" y="1139965"/>
                      <a:pt x="0" y="543339"/>
                    </a:cubicBezTo>
                    <a:close/>
                  </a:path>
                </a:pathLst>
              </a:cu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87" name="正方形/長方形 86">
            <a:extLst>
              <a:ext uri="{FF2B5EF4-FFF2-40B4-BE49-F238E27FC236}">
                <a16:creationId xmlns:a16="http://schemas.microsoft.com/office/drawing/2014/main" id="{F1995DE9-49E1-716D-0EF7-B105D9050756}"/>
              </a:ext>
            </a:extLst>
          </p:cNvPr>
          <p:cNvSpPr/>
          <p:nvPr/>
        </p:nvSpPr>
        <p:spPr>
          <a:xfrm>
            <a:off x="0" y="2348647"/>
            <a:ext cx="7559675" cy="185230"/>
          </a:xfrm>
          <a:prstGeom prst="rect">
            <a:avLst/>
          </a:prstGeom>
          <a:gradFill flip="none" rotWithShape="1">
            <a:gsLst>
              <a:gs pos="0">
                <a:schemeClr val="accent3">
                  <a:lumMod val="40000"/>
                  <a:lumOff val="60000"/>
                </a:schemeClr>
              </a:gs>
              <a:gs pos="46000">
                <a:schemeClr val="tx2">
                  <a:lumMod val="60000"/>
                  <a:lumOff val="40000"/>
                </a:schemeClr>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5" name="グループ化 4">
            <a:extLst>
              <a:ext uri="{FF2B5EF4-FFF2-40B4-BE49-F238E27FC236}">
                <a16:creationId xmlns:a16="http://schemas.microsoft.com/office/drawing/2014/main" id="{8FD34DFB-E196-5B99-B4D8-FE08A4EEFAF2}"/>
              </a:ext>
            </a:extLst>
          </p:cNvPr>
          <p:cNvGrpSpPr/>
          <p:nvPr/>
        </p:nvGrpSpPr>
        <p:grpSpPr>
          <a:xfrm>
            <a:off x="383419" y="9703376"/>
            <a:ext cx="6929750" cy="767636"/>
            <a:chOff x="515626" y="9840102"/>
            <a:chExt cx="6929750" cy="767636"/>
          </a:xfrm>
        </p:grpSpPr>
        <p:pic>
          <p:nvPicPr>
            <p:cNvPr id="10" name="図 1451">
              <a:extLst>
                <a:ext uri="{FF2B5EF4-FFF2-40B4-BE49-F238E27FC236}">
                  <a16:creationId xmlns:a16="http://schemas.microsoft.com/office/drawing/2014/main" id="{634B5319-44A8-24D2-76F3-E7F23715557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3362" y="1009996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reeform 51">
              <a:extLst>
                <a:ext uri="{FF2B5EF4-FFF2-40B4-BE49-F238E27FC236}">
                  <a16:creationId xmlns:a16="http://schemas.microsoft.com/office/drawing/2014/main" id="{CFD40776-D0E4-DCD5-1C08-CA59CA46C11D}"/>
                </a:ext>
              </a:extLst>
            </p:cNvPr>
            <p:cNvSpPr>
              <a:spLocks noChangeAspect="1"/>
            </p:cNvSpPr>
            <p:nvPr/>
          </p:nvSpPr>
          <p:spPr>
            <a:xfrm>
              <a:off x="6810927" y="9840102"/>
              <a:ext cx="432000" cy="432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1"/>
              <a:stretch>
                <a:fillRect/>
              </a:stretch>
            </a:blipFill>
          </p:spPr>
        </p:sp>
        <p:sp>
          <p:nvSpPr>
            <p:cNvPr id="17" name="テキスト ボックス 16">
              <a:extLst>
                <a:ext uri="{FF2B5EF4-FFF2-40B4-BE49-F238E27FC236}">
                  <a16:creationId xmlns:a16="http://schemas.microsoft.com/office/drawing/2014/main" id="{E847CBC4-4868-B945-DB28-5CC4AFAD64DF}"/>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65" name="テキスト ボックス 64">
              <a:extLst>
                <a:ext uri="{FF2B5EF4-FFF2-40B4-BE49-F238E27FC236}">
                  <a16:creationId xmlns:a16="http://schemas.microsoft.com/office/drawing/2014/main" id="{B61D757C-BB67-843F-EE8F-D9B5A6365B07}"/>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66" name="テキスト ボックス 65">
              <a:extLst>
                <a:ext uri="{FF2B5EF4-FFF2-40B4-BE49-F238E27FC236}">
                  <a16:creationId xmlns:a16="http://schemas.microsoft.com/office/drawing/2014/main" id="{D0FB1210-5BEB-CE90-A6F7-074F7E5BE239}"/>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grpSp>
        <p:nvGrpSpPr>
          <p:cNvPr id="77" name="グループ化 76">
            <a:extLst>
              <a:ext uri="{FF2B5EF4-FFF2-40B4-BE49-F238E27FC236}">
                <a16:creationId xmlns:a16="http://schemas.microsoft.com/office/drawing/2014/main" id="{5BADA084-8279-C992-F0EE-998610A6DA67}"/>
              </a:ext>
            </a:extLst>
          </p:cNvPr>
          <p:cNvGrpSpPr/>
          <p:nvPr/>
        </p:nvGrpSpPr>
        <p:grpSpPr>
          <a:xfrm>
            <a:off x="3777044" y="8942002"/>
            <a:ext cx="3185487" cy="650974"/>
            <a:chOff x="3687309" y="8410692"/>
            <a:chExt cx="3185487" cy="650974"/>
          </a:xfrm>
        </p:grpSpPr>
        <p:grpSp>
          <p:nvGrpSpPr>
            <p:cNvPr id="78" name="グループ化 77">
              <a:extLst>
                <a:ext uri="{FF2B5EF4-FFF2-40B4-BE49-F238E27FC236}">
                  <a16:creationId xmlns:a16="http://schemas.microsoft.com/office/drawing/2014/main" id="{4B7A9019-93C7-783D-4064-9472B17B6751}"/>
                </a:ext>
              </a:extLst>
            </p:cNvPr>
            <p:cNvGrpSpPr/>
            <p:nvPr/>
          </p:nvGrpSpPr>
          <p:grpSpPr>
            <a:xfrm>
              <a:off x="3750052" y="8800056"/>
              <a:ext cx="3060000" cy="261610"/>
              <a:chOff x="4066003" y="9209063"/>
              <a:chExt cx="3060000" cy="261610"/>
            </a:xfrm>
          </p:grpSpPr>
          <p:sp>
            <p:nvSpPr>
              <p:cNvPr id="88" name="Rectangle 43">
                <a:extLst>
                  <a:ext uri="{FF2B5EF4-FFF2-40B4-BE49-F238E27FC236}">
                    <a16:creationId xmlns:a16="http://schemas.microsoft.com/office/drawing/2014/main" id="{F501139D-C8C4-CF87-EC43-8E9DA49AA977}"/>
                  </a:ext>
                </a:extLst>
              </p:cNvPr>
              <p:cNvSpPr>
                <a:spLocks noChangeArrowheads="1"/>
              </p:cNvSpPr>
              <p:nvPr/>
            </p:nvSpPr>
            <p:spPr bwMode="auto">
              <a:xfrm>
                <a:off x="4066003"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89" name="テキスト ボックス 88">
                <a:extLst>
                  <a:ext uri="{FF2B5EF4-FFF2-40B4-BE49-F238E27FC236}">
                    <a16:creationId xmlns:a16="http://schemas.microsoft.com/office/drawing/2014/main" id="{4010F01D-B363-3AA3-CF13-CCC9D1D5DE96}"/>
                  </a:ext>
                </a:extLst>
              </p:cNvPr>
              <p:cNvSpPr txBox="1"/>
              <p:nvPr/>
            </p:nvSpPr>
            <p:spPr>
              <a:xfrm>
                <a:off x="4265664" y="9209063"/>
                <a:ext cx="2660679" cy="261610"/>
              </a:xfrm>
              <a:prstGeom prst="rect">
                <a:avLst/>
              </a:prstGeom>
              <a:noFill/>
              <a:ln>
                <a:noFill/>
              </a:ln>
            </p:spPr>
            <p:txBody>
              <a:bodyPr wrap="square" rtlCol="0">
                <a:spAutoFit/>
              </a:bodyPr>
              <a:lstStyle/>
              <a:p>
                <a:pPr algn="ctr"/>
                <a:r>
                  <a:rPr kumimoji="1" lang="ja-JP" altLang="en-US" sz="1050" dirty="0">
                    <a:latin typeface="A-OTF 新ゴ Pro M" panose="020B0500000000000000" pitchFamily="50" charset="-128"/>
                    <a:ea typeface="A-OTF 新ゴ Pro M" panose="020B0500000000000000" pitchFamily="50" charset="-128"/>
                    <a:cs typeface="Segoe UI" panose="020B0502040204020203" pitchFamily="34" charset="0"/>
                  </a:rPr>
                  <a:t>カスタマイズのご要望も承ります</a:t>
                </a:r>
                <a:endParaRPr kumimoji="1" lang="en-US" altLang="ja-JP" sz="1050" dirty="0">
                  <a:latin typeface="A-OTF 新ゴ Pro M" panose="020B0500000000000000" pitchFamily="50" charset="-128"/>
                  <a:ea typeface="A-OTF 新ゴ Pro M" panose="020B0500000000000000" pitchFamily="50" charset="-128"/>
                  <a:cs typeface="Segoe UI" panose="020B0502040204020203" pitchFamily="34" charset="0"/>
                </a:endParaRPr>
              </a:p>
            </p:txBody>
          </p:sp>
        </p:grpSp>
        <p:sp>
          <p:nvSpPr>
            <p:cNvPr id="84" name="テキスト ボックス 83">
              <a:extLst>
                <a:ext uri="{FF2B5EF4-FFF2-40B4-BE49-F238E27FC236}">
                  <a16:creationId xmlns:a16="http://schemas.microsoft.com/office/drawing/2014/main" id="{17C02141-AE86-4A4E-7DF8-2F560647EAD1}"/>
                </a:ext>
              </a:extLst>
            </p:cNvPr>
            <p:cNvSpPr txBox="1"/>
            <p:nvPr/>
          </p:nvSpPr>
          <p:spPr>
            <a:xfrm>
              <a:off x="3687309" y="8410692"/>
              <a:ext cx="3185487" cy="369332"/>
            </a:xfrm>
            <a:prstGeom prst="rect">
              <a:avLst/>
            </a:prstGeom>
            <a:noFill/>
          </p:spPr>
          <p:txBody>
            <a:bodyPr wrap="none" rtlCol="0">
              <a:spAutoFit/>
            </a:bodyPr>
            <a:lstStyle/>
            <a:p>
              <a:r>
                <a:rPr kumimoji="1" lang="ja-JP" altLang="en-US" b="1" dirty="0">
                  <a:latin typeface="A-OTF 新ゴ Pro M" panose="020B0500000000000000" pitchFamily="50" charset="-128"/>
                  <a:ea typeface="A-OTF 新ゴ Pro M" panose="020B0500000000000000" pitchFamily="50" charset="-128"/>
                </a:rPr>
                <a:t>価格はお問い合わせください</a:t>
              </a:r>
            </a:p>
          </p:txBody>
        </p:sp>
      </p:grpSp>
      <p:pic>
        <p:nvPicPr>
          <p:cNvPr id="91" name="図 90">
            <a:extLst>
              <a:ext uri="{FF2B5EF4-FFF2-40B4-BE49-F238E27FC236}">
                <a16:creationId xmlns:a16="http://schemas.microsoft.com/office/drawing/2014/main" id="{B2834716-B543-7239-CB2F-87FC1AFE36E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15671" y="6026655"/>
            <a:ext cx="1246860" cy="1246860"/>
          </a:xfrm>
          <a:prstGeom prst="rect">
            <a:avLst/>
          </a:prstGeom>
        </p:spPr>
      </p:pic>
      <p:sp>
        <p:nvSpPr>
          <p:cNvPr id="93" name="テキスト ボックス 92">
            <a:extLst>
              <a:ext uri="{FF2B5EF4-FFF2-40B4-BE49-F238E27FC236}">
                <a16:creationId xmlns:a16="http://schemas.microsoft.com/office/drawing/2014/main" id="{2760A590-4A65-D4E9-2079-A8D8DA34152A}"/>
              </a:ext>
            </a:extLst>
          </p:cNvPr>
          <p:cNvSpPr txBox="1"/>
          <p:nvPr/>
        </p:nvSpPr>
        <p:spPr>
          <a:xfrm>
            <a:off x="1925404" y="4998378"/>
            <a:ext cx="2353250" cy="646331"/>
          </a:xfrm>
          <a:prstGeom prst="rect">
            <a:avLst/>
          </a:prstGeom>
          <a:noFill/>
        </p:spPr>
        <p:txBody>
          <a:bodyPr wrap="square">
            <a:spAutoFit/>
          </a:bodyPr>
          <a:lstStyle/>
          <a:p>
            <a:r>
              <a:rPr lang="ja-JP" altLang="en-US" sz="900" dirty="0">
                <a:latin typeface="游ゴシック" panose="020B0400000000000000" pitchFamily="50" charset="-128"/>
                <a:ea typeface="游ゴシック" panose="020B0400000000000000" pitchFamily="50" charset="-128"/>
              </a:rPr>
              <a:t>最先端の</a:t>
            </a:r>
            <a:r>
              <a:rPr lang="en-US" altLang="ja-JP" sz="900" dirty="0">
                <a:latin typeface="游ゴシック" panose="020B0400000000000000" pitchFamily="50" charset="-128"/>
                <a:ea typeface="游ゴシック" panose="020B0400000000000000" pitchFamily="50" charset="-128"/>
              </a:rPr>
              <a:t>Blackwell</a:t>
            </a:r>
            <a:r>
              <a:rPr lang="ja-JP" altLang="en-US" sz="900" dirty="0">
                <a:latin typeface="游ゴシック" panose="020B0400000000000000" pitchFamily="50" charset="-128"/>
                <a:ea typeface="游ゴシック" panose="020B0400000000000000" pitchFamily="50" charset="-128"/>
              </a:rPr>
              <a:t>アーキテクチャ</a:t>
            </a:r>
            <a:r>
              <a:rPr lang="en-US" altLang="ja-JP" sz="900" dirty="0">
                <a:latin typeface="游ゴシック" panose="020B0400000000000000" pitchFamily="50" charset="-128"/>
                <a:ea typeface="游ゴシック" panose="020B0400000000000000" pitchFamily="50" charset="-128"/>
              </a:rPr>
              <a:t>!</a:t>
            </a:r>
          </a:p>
          <a:p>
            <a:r>
              <a:rPr lang="ja-JP" altLang="en-US" sz="900" dirty="0">
                <a:latin typeface="游ゴシック" panose="020B0400000000000000" pitchFamily="50" charset="-128"/>
                <a:ea typeface="游ゴシック" panose="020B0400000000000000" pitchFamily="50" charset="-128"/>
              </a:rPr>
              <a:t>高速なパフォーマンス、高度な機能、最大 </a:t>
            </a:r>
            <a:r>
              <a:rPr lang="en-US" altLang="ja-JP" sz="900" dirty="0">
                <a:latin typeface="游ゴシック" panose="020B0400000000000000" pitchFamily="50" charset="-128"/>
                <a:ea typeface="游ゴシック" panose="020B0400000000000000" pitchFamily="50" charset="-128"/>
              </a:rPr>
              <a:t>16GB </a:t>
            </a:r>
            <a:r>
              <a:rPr lang="ja-JP" altLang="en-US" sz="900" dirty="0">
                <a:latin typeface="游ゴシック" panose="020B0400000000000000" pitchFamily="50" charset="-128"/>
                <a:ea typeface="游ゴシック" panose="020B0400000000000000" pitchFamily="50" charset="-128"/>
              </a:rPr>
              <a:t> </a:t>
            </a:r>
            <a:r>
              <a:rPr lang="en-US" altLang="ja-JP" sz="900" dirty="0">
                <a:latin typeface="游ゴシック" panose="020B0400000000000000" pitchFamily="50" charset="-128"/>
                <a:ea typeface="游ゴシック" panose="020B0400000000000000" pitchFamily="50" charset="-128"/>
              </a:rPr>
              <a:t>GPU</a:t>
            </a:r>
            <a:r>
              <a:rPr lang="ja-JP" altLang="en-US" sz="900" dirty="0">
                <a:latin typeface="游ゴシック" panose="020B0400000000000000" pitchFamily="50" charset="-128"/>
                <a:ea typeface="游ゴシック" panose="020B0400000000000000" pitchFamily="50" charset="-128"/>
              </a:rPr>
              <a:t>メモリ！ コンパクトで電力効率に優れたフォーム ファクター</a:t>
            </a:r>
          </a:p>
        </p:txBody>
      </p:sp>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1753</TotalTime>
  <Words>657</Words>
  <Application>Microsoft Office PowerPoint</Application>
  <PresentationFormat>ユーザー設定</PresentationFormat>
  <Paragraphs>49</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A-OTF 新ゴ Pro M</vt:lpstr>
      <vt:lpstr>Yu Gothic UI</vt:lpstr>
      <vt:lpstr>ヒラギノ角ゴ8</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圭祐 根尾</cp:lastModifiedBy>
  <cp:revision>30</cp:revision>
  <dcterms:created xsi:type="dcterms:W3CDTF">2025-02-18T01:46:40Z</dcterms:created>
  <dcterms:modified xsi:type="dcterms:W3CDTF">2026-08-29T10:30:44Z</dcterms:modified>
</cp:coreProperties>
</file>