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457" autoAdjust="0"/>
    <p:restoredTop sz="96279" autoAdjust="0"/>
  </p:normalViewPr>
  <p:slideViewPr>
    <p:cSldViewPr snapToGrid="0">
      <p:cViewPr varScale="1">
        <p:scale>
          <a:sx n="71" d="100"/>
          <a:sy n="71" d="100"/>
        </p:scale>
        <p:origin x="3462"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66976" y="1749795"/>
            <a:ext cx="6425724" cy="3722335"/>
          </a:xfrm>
        </p:spPr>
        <p:txBody>
          <a:bodyPr anchor="b"/>
          <a:lstStyle>
            <a:lvl1pPr algn="ctr">
              <a:defRPr sz="4960"/>
            </a:lvl1pPr>
          </a:lstStyle>
          <a:p>
            <a:r>
              <a:rPr lang="ja-JP" altLang="en-US"/>
              <a:t>マスター タイトルの書式設定</a:t>
            </a:r>
            <a:endParaRPr lang="en-US" dirty="0"/>
          </a:p>
        </p:txBody>
      </p:sp>
      <p:sp>
        <p:nvSpPr>
          <p:cNvPr id="3" name="Subtitle 2"/>
          <p:cNvSpPr>
            <a:spLocks noGrp="1"/>
          </p:cNvSpPr>
          <p:nvPr>
            <p:ph type="subTitle" idx="1"/>
          </p:nvPr>
        </p:nvSpPr>
        <p:spPr>
          <a:xfrm>
            <a:off x="944960" y="5615678"/>
            <a:ext cx="5669756" cy="2581379"/>
          </a:xfrm>
        </p:spPr>
        <p:txBody>
          <a:bodyPr/>
          <a:lstStyle>
            <a:lvl1pPr marL="0" indent="0" algn="ctr">
              <a:buNone/>
              <a:defRPr sz="1984"/>
            </a:lvl1pPr>
            <a:lvl2pPr marL="377967" indent="0" algn="ctr">
              <a:buNone/>
              <a:defRPr sz="1653"/>
            </a:lvl2pPr>
            <a:lvl3pPr marL="755934" indent="0" algn="ctr">
              <a:buNone/>
              <a:defRPr sz="1488"/>
            </a:lvl3pPr>
            <a:lvl4pPr marL="1133902" indent="0" algn="ctr">
              <a:buNone/>
              <a:defRPr sz="1323"/>
            </a:lvl4pPr>
            <a:lvl5pPr marL="1511869" indent="0" algn="ctr">
              <a:buNone/>
              <a:defRPr sz="1323"/>
            </a:lvl5pPr>
            <a:lvl6pPr marL="1889836" indent="0" algn="ctr">
              <a:buNone/>
              <a:defRPr sz="1323"/>
            </a:lvl6pPr>
            <a:lvl7pPr marL="2267803" indent="0" algn="ctr">
              <a:buNone/>
              <a:defRPr sz="1323"/>
            </a:lvl7pPr>
            <a:lvl8pPr marL="2645771" indent="0" algn="ctr">
              <a:buNone/>
              <a:defRPr sz="1323"/>
            </a:lvl8pPr>
            <a:lvl9pPr marL="3023738" indent="0" algn="ctr">
              <a:buNone/>
              <a:defRPr sz="1323"/>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C1143E9B-7526-4C09-9BF3-C432B02C60B4}" type="datetimeFigureOut">
              <a:rPr kumimoji="1" lang="ja-JP" altLang="en-US" smtClean="0"/>
              <a:t>2026/9/5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1717129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1143E9B-7526-4C09-9BF3-C432B02C60B4}" type="datetimeFigureOut">
              <a:rPr kumimoji="1" lang="ja-JP" altLang="en-US" smtClean="0"/>
              <a:t>2026/9/5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4087730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515791" y="7155103"/>
            <a:ext cx="6520220" cy="2338833"/>
          </a:xfrm>
        </p:spPr>
        <p:txBody>
          <a:bodyPr/>
          <a:lstStyle>
            <a:lvl1pPr marL="0" indent="0">
              <a:buNone/>
              <a:defRPr sz="1984">
                <a:solidFill>
                  <a:schemeClr val="tx1"/>
                </a:solidFill>
              </a:defRPr>
            </a:lvl1pPr>
            <a:lvl2pPr marL="377967" indent="0">
              <a:buNone/>
              <a:defRPr sz="1653">
                <a:solidFill>
                  <a:schemeClr val="tx1">
                    <a:tint val="75000"/>
                  </a:schemeClr>
                </a:solidFill>
              </a:defRPr>
            </a:lvl2pPr>
            <a:lvl3pPr marL="755934" indent="0">
              <a:buNone/>
              <a:defRPr sz="1488">
                <a:solidFill>
                  <a:schemeClr val="tx1">
                    <a:tint val="75000"/>
                  </a:schemeClr>
                </a:solidFill>
              </a:defRPr>
            </a:lvl3pPr>
            <a:lvl4pPr marL="1133902" indent="0">
              <a:buNone/>
              <a:defRPr sz="1323">
                <a:solidFill>
                  <a:schemeClr val="tx1">
                    <a:tint val="75000"/>
                  </a:schemeClr>
                </a:solidFill>
              </a:defRPr>
            </a:lvl4pPr>
            <a:lvl5pPr marL="1511869" indent="0">
              <a:buNone/>
              <a:defRPr sz="1323">
                <a:solidFill>
                  <a:schemeClr val="tx1">
                    <a:tint val="75000"/>
                  </a:schemeClr>
                </a:solidFill>
              </a:defRPr>
            </a:lvl5pPr>
            <a:lvl6pPr marL="1889836" indent="0">
              <a:buNone/>
              <a:defRPr sz="1323">
                <a:solidFill>
                  <a:schemeClr val="tx1">
                    <a:tint val="75000"/>
                  </a:schemeClr>
                </a:solidFill>
              </a:defRPr>
            </a:lvl6pPr>
            <a:lvl7pPr marL="2267803" indent="0">
              <a:buNone/>
              <a:defRPr sz="1323">
                <a:solidFill>
                  <a:schemeClr val="tx1">
                    <a:tint val="75000"/>
                  </a:schemeClr>
                </a:solidFill>
              </a:defRPr>
            </a:lvl7pPr>
            <a:lvl8pPr marL="2645771" indent="0">
              <a:buNone/>
              <a:defRPr sz="1323">
                <a:solidFill>
                  <a:schemeClr val="tx1">
                    <a:tint val="75000"/>
                  </a:schemeClr>
                </a:solidFill>
              </a:defRPr>
            </a:lvl8pPr>
            <a:lvl9pPr marL="3023738" indent="0">
              <a:buNone/>
              <a:defRPr sz="1323">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C1143E9B-7526-4C09-9BF3-C432B02C60B4}" type="datetimeFigureOut">
              <a:rPr kumimoji="1" lang="ja-JP" altLang="en-US" smtClean="0"/>
              <a:t>2026/9/5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0387450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519728" y="2846200"/>
            <a:ext cx="3212862" cy="678385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827085" y="2846200"/>
            <a:ext cx="3212862" cy="678385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C1143E9B-7526-4C09-9BF3-C432B02C60B4}" type="datetimeFigureOut">
              <a:rPr kumimoji="1" lang="ja-JP" altLang="en-US" smtClean="0"/>
              <a:t>2026/9/5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4219956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ja-JP" altLang="en-US"/>
              <a:t>マスター テキストの書式設定</a:t>
            </a:r>
          </a:p>
        </p:txBody>
      </p:sp>
      <p:sp>
        <p:nvSpPr>
          <p:cNvPr id="4" name="Content Placeholder 3"/>
          <p:cNvSpPr>
            <a:spLocks noGrp="1"/>
          </p:cNvSpPr>
          <p:nvPr>
            <p:ph sz="half" idx="2"/>
          </p:nvPr>
        </p:nvSpPr>
        <p:spPr>
          <a:xfrm>
            <a:off x="520713" y="3905482"/>
            <a:ext cx="3198096" cy="574437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ja-JP" altLang="en-US"/>
              <a:t>マスター テキストの書式設定</a:t>
            </a:r>
          </a:p>
        </p:txBody>
      </p:sp>
      <p:sp>
        <p:nvSpPr>
          <p:cNvPr id="6" name="Content Placeholder 5"/>
          <p:cNvSpPr>
            <a:spLocks noGrp="1"/>
          </p:cNvSpPr>
          <p:nvPr>
            <p:ph sz="quarter" idx="4"/>
          </p:nvPr>
        </p:nvSpPr>
        <p:spPr>
          <a:xfrm>
            <a:off x="3827086" y="3905482"/>
            <a:ext cx="3213847" cy="574437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C1143E9B-7526-4C09-9BF3-C432B02C60B4}" type="datetimeFigureOut">
              <a:rPr kumimoji="1" lang="ja-JP" altLang="en-US" smtClean="0"/>
              <a:t>2026/9/5</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1798528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C1143E9B-7526-4C09-9BF3-C432B02C60B4}" type="datetimeFigureOut">
              <a:rPr kumimoji="1" lang="ja-JP" altLang="en-US" smtClean="0"/>
              <a:t>2026/9/5</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42527891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143E9B-7526-4C09-9BF3-C432B02C60B4}" type="datetimeFigureOut">
              <a:rPr kumimoji="1" lang="ja-JP" altLang="en-US" smtClean="0"/>
              <a:t>2026/9/5</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1111761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ja-JP" altLang="en-US"/>
              <a:t>マスター タイトルの書式設定</a:t>
            </a:r>
            <a:endParaRPr lang="en-US" dirty="0"/>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1143E9B-7526-4C09-9BF3-C432B02C60B4}" type="datetimeFigureOut">
              <a:rPr kumimoji="1" lang="ja-JP" altLang="en-US" smtClean="0"/>
              <a:t>2026/9/5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11551226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1143E9B-7526-4C09-9BF3-C432B02C60B4}" type="datetimeFigureOut">
              <a:rPr kumimoji="1" lang="ja-JP" altLang="en-US" smtClean="0"/>
              <a:t>2026/9/5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8902831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1143E9B-7526-4C09-9BF3-C432B02C60B4}" type="datetimeFigureOut">
              <a:rPr kumimoji="1" lang="ja-JP" altLang="en-US" smtClean="0"/>
              <a:t>2026/9/5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9327499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1143E9B-7526-4C09-9BF3-C432B02C60B4}" type="datetimeFigureOut">
              <a:rPr kumimoji="1" lang="ja-JP" altLang="en-US" smtClean="0"/>
              <a:t>2026/9/5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4231420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75000"/>
                  </a:schemeClr>
                </a:solidFill>
              </a:defRPr>
            </a:lvl1pPr>
          </a:lstStyle>
          <a:p>
            <a:fld id="{C1143E9B-7526-4C09-9BF3-C432B02C60B4}" type="datetimeFigureOut">
              <a:rPr kumimoji="1" lang="ja-JP" altLang="en-US" smtClean="0"/>
              <a:t>2026/9/5</a:t>
            </a:fld>
            <a:endParaRPr kumimoji="1" lang="ja-JP" altLang="en-US"/>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75000"/>
                  </a:schemeClr>
                </a:solidFill>
              </a:defRPr>
            </a:lvl1p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15947561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5934" rtl="0" eaLnBrk="1" latinLnBrk="0" hangingPunct="1">
        <a:lnSpc>
          <a:spcPct val="90000"/>
        </a:lnSpc>
        <a:spcBef>
          <a:spcPct val="0"/>
        </a:spcBef>
        <a:buNone/>
        <a:defRPr kumimoji="1"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kumimoji="1"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kumimoji="1"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kumimoji="1"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9pPr>
    </p:bodyStyle>
    <p:otherStyle>
      <a:defPPr>
        <a:defRPr lang="en-US"/>
      </a:defPPr>
      <a:lvl1pPr marL="0" algn="l" defTabSz="755934" rtl="0" eaLnBrk="1" latinLnBrk="0" hangingPunct="1">
        <a:defRPr kumimoji="1" sz="1488" kern="1200">
          <a:solidFill>
            <a:schemeClr val="tx1"/>
          </a:solidFill>
          <a:latin typeface="+mn-lt"/>
          <a:ea typeface="+mn-ea"/>
          <a:cs typeface="+mn-cs"/>
        </a:defRPr>
      </a:lvl1pPr>
      <a:lvl2pPr marL="377967" algn="l" defTabSz="755934" rtl="0" eaLnBrk="1" latinLnBrk="0" hangingPunct="1">
        <a:defRPr kumimoji="1" sz="1488" kern="1200">
          <a:solidFill>
            <a:schemeClr val="tx1"/>
          </a:solidFill>
          <a:latin typeface="+mn-lt"/>
          <a:ea typeface="+mn-ea"/>
          <a:cs typeface="+mn-cs"/>
        </a:defRPr>
      </a:lvl2pPr>
      <a:lvl3pPr marL="755934" algn="l" defTabSz="755934" rtl="0" eaLnBrk="1" latinLnBrk="0" hangingPunct="1">
        <a:defRPr kumimoji="1" sz="1488" kern="1200">
          <a:solidFill>
            <a:schemeClr val="tx1"/>
          </a:solidFill>
          <a:latin typeface="+mn-lt"/>
          <a:ea typeface="+mn-ea"/>
          <a:cs typeface="+mn-cs"/>
        </a:defRPr>
      </a:lvl3pPr>
      <a:lvl4pPr marL="1133902" algn="l" defTabSz="755934" rtl="0" eaLnBrk="1" latinLnBrk="0" hangingPunct="1">
        <a:defRPr kumimoji="1" sz="1488" kern="1200">
          <a:solidFill>
            <a:schemeClr val="tx1"/>
          </a:solidFill>
          <a:latin typeface="+mn-lt"/>
          <a:ea typeface="+mn-ea"/>
          <a:cs typeface="+mn-cs"/>
        </a:defRPr>
      </a:lvl4pPr>
      <a:lvl5pPr marL="1511869" algn="l" defTabSz="755934" rtl="0" eaLnBrk="1" latinLnBrk="0" hangingPunct="1">
        <a:defRPr kumimoji="1" sz="1488" kern="1200">
          <a:solidFill>
            <a:schemeClr val="tx1"/>
          </a:solidFill>
          <a:latin typeface="+mn-lt"/>
          <a:ea typeface="+mn-ea"/>
          <a:cs typeface="+mn-cs"/>
        </a:defRPr>
      </a:lvl5pPr>
      <a:lvl6pPr marL="1889836" algn="l" defTabSz="755934" rtl="0" eaLnBrk="1" latinLnBrk="0" hangingPunct="1">
        <a:defRPr kumimoji="1" sz="1488" kern="1200">
          <a:solidFill>
            <a:schemeClr val="tx1"/>
          </a:solidFill>
          <a:latin typeface="+mn-lt"/>
          <a:ea typeface="+mn-ea"/>
          <a:cs typeface="+mn-cs"/>
        </a:defRPr>
      </a:lvl6pPr>
      <a:lvl7pPr marL="2267803" algn="l" defTabSz="755934" rtl="0" eaLnBrk="1" latinLnBrk="0" hangingPunct="1">
        <a:defRPr kumimoji="1" sz="1488" kern="1200">
          <a:solidFill>
            <a:schemeClr val="tx1"/>
          </a:solidFill>
          <a:latin typeface="+mn-lt"/>
          <a:ea typeface="+mn-ea"/>
          <a:cs typeface="+mn-cs"/>
        </a:defRPr>
      </a:lvl7pPr>
      <a:lvl8pPr marL="2645771" algn="l" defTabSz="755934" rtl="0" eaLnBrk="1" latinLnBrk="0" hangingPunct="1">
        <a:defRPr kumimoji="1" sz="1488" kern="1200">
          <a:solidFill>
            <a:schemeClr val="tx1"/>
          </a:solidFill>
          <a:latin typeface="+mn-lt"/>
          <a:ea typeface="+mn-ea"/>
          <a:cs typeface="+mn-cs"/>
        </a:defRPr>
      </a:lvl8pPr>
      <a:lvl9pPr marL="3023738" algn="l" defTabSz="755934" rtl="0" eaLnBrk="1" latinLnBrk="0" hangingPunct="1">
        <a:defRPr kumimoji="1"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g"/><Relationship Id="rId13" Type="http://schemas.openxmlformats.org/officeDocument/2006/relationships/image" Target="../media/image12.jpg"/><Relationship Id="rId18" Type="http://schemas.openxmlformats.org/officeDocument/2006/relationships/image" Target="../media/image17.png"/><Relationship Id="rId3" Type="http://schemas.openxmlformats.org/officeDocument/2006/relationships/image" Target="../media/image2.png"/><Relationship Id="rId7" Type="http://schemas.openxmlformats.org/officeDocument/2006/relationships/image" Target="../media/image6.jpeg"/><Relationship Id="rId12" Type="http://schemas.openxmlformats.org/officeDocument/2006/relationships/image" Target="../media/image11.gif"/><Relationship Id="rId17" Type="http://schemas.openxmlformats.org/officeDocument/2006/relationships/image" Target="../media/image16.png"/><Relationship Id="rId2" Type="http://schemas.openxmlformats.org/officeDocument/2006/relationships/image" Target="../media/image1.jpg"/><Relationship Id="rId16" Type="http://schemas.openxmlformats.org/officeDocument/2006/relationships/image" Target="../media/image15.pn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jpg"/><Relationship Id="rId5" Type="http://schemas.openxmlformats.org/officeDocument/2006/relationships/image" Target="../media/image4.png"/><Relationship Id="rId15" Type="http://schemas.openxmlformats.org/officeDocument/2006/relationships/image" Target="../media/image14.gif"/><Relationship Id="rId10" Type="http://schemas.openxmlformats.org/officeDocument/2006/relationships/image" Target="../media/image9.jpg"/><Relationship Id="rId4" Type="http://schemas.openxmlformats.org/officeDocument/2006/relationships/image" Target="../media/image3.jpg"/><Relationship Id="rId9" Type="http://schemas.openxmlformats.org/officeDocument/2006/relationships/image" Target="../media/image8.jpg"/><Relationship Id="rId14" Type="http://schemas.openxmlformats.org/officeDocument/2006/relationships/image" Target="../media/image13.gif"/></Relationships>
</file>

<file path=ppt/slides/_rels/slide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18.jpg"/><Relationship Id="rId7" Type="http://schemas.openxmlformats.org/officeDocument/2006/relationships/image" Target="../media/image6.jpeg"/><Relationship Id="rId12" Type="http://schemas.openxmlformats.org/officeDocument/2006/relationships/image" Target="../media/image17.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6.png"/><Relationship Id="rId5" Type="http://schemas.openxmlformats.org/officeDocument/2006/relationships/image" Target="../media/image3.jpg"/><Relationship Id="rId10" Type="http://schemas.openxmlformats.org/officeDocument/2006/relationships/image" Target="../media/image15.png"/><Relationship Id="rId4" Type="http://schemas.openxmlformats.org/officeDocument/2006/relationships/image" Target="../media/image19.jpg"/><Relationship Id="rId9"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0" name="正方形/長方形 59">
            <a:extLst>
              <a:ext uri="{FF2B5EF4-FFF2-40B4-BE49-F238E27FC236}">
                <a16:creationId xmlns:a16="http://schemas.microsoft.com/office/drawing/2014/main" id="{D719B04D-82BC-F41B-07AC-5EBD7F9B113A}"/>
              </a:ext>
            </a:extLst>
          </p:cNvPr>
          <p:cNvSpPr/>
          <p:nvPr/>
        </p:nvSpPr>
        <p:spPr>
          <a:xfrm>
            <a:off x="-1" y="4509711"/>
            <a:ext cx="7559675" cy="3966485"/>
          </a:xfrm>
          <a:prstGeom prst="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6" name="テキスト ボックス 55">
            <a:extLst>
              <a:ext uri="{FF2B5EF4-FFF2-40B4-BE49-F238E27FC236}">
                <a16:creationId xmlns:a16="http://schemas.microsoft.com/office/drawing/2014/main" id="{5310112E-BD4F-BFF5-9936-22B712C833E6}"/>
              </a:ext>
            </a:extLst>
          </p:cNvPr>
          <p:cNvSpPr txBox="1"/>
          <p:nvPr/>
        </p:nvSpPr>
        <p:spPr>
          <a:xfrm>
            <a:off x="4856085" y="3005408"/>
            <a:ext cx="2587802" cy="577081"/>
          </a:xfrm>
          <a:prstGeom prst="rect">
            <a:avLst/>
          </a:prstGeom>
          <a:noFill/>
          <a:ln>
            <a:noFill/>
          </a:ln>
        </p:spPr>
        <p:txBody>
          <a:bodyPr wrap="square" rtlCol="0">
            <a:spAutoFit/>
          </a:bodyPr>
          <a:lstStyle/>
          <a:p>
            <a:pPr algn="l">
              <a:buNone/>
            </a:pPr>
            <a:r>
              <a:rPr lang="en-US" altLang="ja-JP" sz="1050" b="1" dirty="0">
                <a:solidFill>
                  <a:sysClr val="windowText" lastClr="000000"/>
                </a:solidFill>
                <a:latin typeface="+mn-ea"/>
                <a:cs typeface="Segoe UI" panose="020B0502040204020203" pitchFamily="34" charset="0"/>
              </a:rPr>
              <a:t>AFDEX</a:t>
            </a:r>
            <a:r>
              <a:rPr lang="ja-JP" altLang="en-US" sz="1050" b="1" dirty="0">
                <a:solidFill>
                  <a:sysClr val="windowText" lastClr="000000"/>
                </a:solidFill>
                <a:latin typeface="+mn-ea"/>
                <a:cs typeface="Segoe UI" panose="020B0502040204020203" pitchFamily="34" charset="0"/>
              </a:rPr>
              <a:t>は、鍛造製品の加工成立性を予測でき工程設計を支援します。誰でも簡単に使える鍛造解析シミュレーション</a:t>
            </a:r>
            <a:endParaRPr lang="en-US" altLang="ja-JP" sz="1050" b="1" dirty="0">
              <a:solidFill>
                <a:sysClr val="windowText" lastClr="000000"/>
              </a:solidFill>
              <a:latin typeface="+mn-ea"/>
              <a:cs typeface="Segoe UI" panose="020B0502040204020203" pitchFamily="34" charset="0"/>
            </a:endParaRPr>
          </a:p>
        </p:txBody>
      </p:sp>
      <p:sp>
        <p:nvSpPr>
          <p:cNvPr id="1058" name="テキスト ボックス 1057">
            <a:extLst>
              <a:ext uri="{FF2B5EF4-FFF2-40B4-BE49-F238E27FC236}">
                <a16:creationId xmlns:a16="http://schemas.microsoft.com/office/drawing/2014/main" id="{0ECAC6A3-D23F-2857-0E6B-5E7F7A6ECDF1}"/>
              </a:ext>
            </a:extLst>
          </p:cNvPr>
          <p:cNvSpPr txBox="1"/>
          <p:nvPr/>
        </p:nvSpPr>
        <p:spPr>
          <a:xfrm>
            <a:off x="231962" y="4604531"/>
            <a:ext cx="3133933" cy="307777"/>
          </a:xfrm>
          <a:prstGeom prst="rect">
            <a:avLst/>
          </a:prstGeom>
          <a:noFill/>
        </p:spPr>
        <p:txBody>
          <a:bodyPr wrap="square">
            <a:spAutoFit/>
          </a:bodyPr>
          <a:lstStyle/>
          <a:p>
            <a:pPr fontAlgn="base"/>
            <a:r>
              <a:rPr lang="en-US" altLang="ja-JP" sz="1400" b="1" i="0" dirty="0">
                <a:effectLst/>
                <a:latin typeface="+mn-ea"/>
              </a:rPr>
              <a:t>AFDEX</a:t>
            </a:r>
            <a:r>
              <a:rPr lang="ja-JP" altLang="en-US" sz="1400" b="1" i="0" dirty="0">
                <a:effectLst/>
                <a:latin typeface="+mn-ea"/>
              </a:rPr>
              <a:t>の機能</a:t>
            </a:r>
          </a:p>
        </p:txBody>
      </p:sp>
      <p:sp>
        <p:nvSpPr>
          <p:cNvPr id="1044" name="テキスト ボックス 1043">
            <a:extLst>
              <a:ext uri="{FF2B5EF4-FFF2-40B4-BE49-F238E27FC236}">
                <a16:creationId xmlns:a16="http://schemas.microsoft.com/office/drawing/2014/main" id="{95A5F399-EF7A-4717-C58D-802997A41674}"/>
              </a:ext>
            </a:extLst>
          </p:cNvPr>
          <p:cNvSpPr txBox="1"/>
          <p:nvPr/>
        </p:nvSpPr>
        <p:spPr>
          <a:xfrm>
            <a:off x="2724650" y="2586317"/>
            <a:ext cx="4636277" cy="369332"/>
          </a:xfrm>
          <a:prstGeom prst="rect">
            <a:avLst/>
          </a:prstGeom>
          <a:noFill/>
          <a:ln>
            <a:noFill/>
          </a:ln>
        </p:spPr>
        <p:txBody>
          <a:bodyPr wrap="square" rtlCol="0">
            <a:spAutoFit/>
          </a:bodyPr>
          <a:lstStyle/>
          <a:p>
            <a:pPr algn="l">
              <a:buNone/>
            </a:pPr>
            <a:r>
              <a:rPr lang="ja-JP" altLang="en-US" b="1" dirty="0">
                <a:solidFill>
                  <a:srgbClr val="000000"/>
                </a:solidFill>
                <a:latin typeface="+mn-ea"/>
              </a:rPr>
              <a:t>鍛造解析</a:t>
            </a:r>
            <a:r>
              <a:rPr lang="ja-JP" altLang="en-US" b="1" i="0" dirty="0">
                <a:solidFill>
                  <a:srgbClr val="000000"/>
                </a:solidFill>
                <a:effectLst/>
                <a:latin typeface="+mn-ea"/>
              </a:rPr>
              <a:t>シミュレーションシステム</a:t>
            </a:r>
            <a:endParaRPr lang="en-US" altLang="ja-JP" sz="1100" b="1" dirty="0">
              <a:solidFill>
                <a:sysClr val="windowText" lastClr="000000"/>
              </a:solidFill>
              <a:latin typeface="+mn-ea"/>
              <a:cs typeface="Segoe UI" panose="020B0502040204020203" pitchFamily="34" charset="0"/>
            </a:endParaRPr>
          </a:p>
        </p:txBody>
      </p:sp>
      <p:sp>
        <p:nvSpPr>
          <p:cNvPr id="1045" name="テキスト ボックス 1044">
            <a:extLst>
              <a:ext uri="{FF2B5EF4-FFF2-40B4-BE49-F238E27FC236}">
                <a16:creationId xmlns:a16="http://schemas.microsoft.com/office/drawing/2014/main" id="{D7C2829F-D17E-C3B0-9BD6-70FD75677861}"/>
              </a:ext>
            </a:extLst>
          </p:cNvPr>
          <p:cNvSpPr txBox="1"/>
          <p:nvPr/>
        </p:nvSpPr>
        <p:spPr>
          <a:xfrm>
            <a:off x="2724650" y="3644668"/>
            <a:ext cx="4646611" cy="707886"/>
          </a:xfrm>
          <a:prstGeom prst="rect">
            <a:avLst/>
          </a:prstGeom>
          <a:noFill/>
          <a:ln w="6350">
            <a:solidFill>
              <a:schemeClr val="bg1">
                <a:lumMod val="75000"/>
              </a:schemeClr>
            </a:solidFill>
          </a:ln>
        </p:spPr>
        <p:txBody>
          <a:bodyPr wrap="square" rtlCol="0">
            <a:spAutoFit/>
          </a:bodyPr>
          <a:lstStyle/>
          <a:p>
            <a:pPr algn="l">
              <a:buNone/>
            </a:pPr>
            <a:r>
              <a:rPr lang="en-US" altLang="ja-JP" sz="800" dirty="0">
                <a:solidFill>
                  <a:sysClr val="windowText" lastClr="000000"/>
                </a:solidFill>
                <a:latin typeface="+mn-ea"/>
                <a:cs typeface="Segoe UI" panose="020B0502040204020203" pitchFamily="34" charset="0"/>
              </a:rPr>
              <a:t>AFDEX</a:t>
            </a:r>
            <a:r>
              <a:rPr lang="ja-JP" altLang="en-US" sz="800" dirty="0">
                <a:solidFill>
                  <a:sysClr val="windowText" lastClr="000000"/>
                </a:solidFill>
                <a:latin typeface="+mn-ea"/>
                <a:cs typeface="Segoe UI" panose="020B0502040204020203" pitchFamily="34" charset="0"/>
              </a:rPr>
              <a:t>は、様々な現場の冷間鍛造から熱間鍛造まで、鍛造に関する問題を予測できる鍛造シミュレーションソフトウェアです。あらゆる分野の鍛造解析に適用可能で、ねじの転造や業界的にも実績の少ない板鍛造などの分野でも実績をあげています。</a:t>
            </a:r>
            <a:endParaRPr lang="en-US" altLang="ja-JP" sz="800" dirty="0">
              <a:solidFill>
                <a:sysClr val="windowText" lastClr="000000"/>
              </a:solidFill>
              <a:latin typeface="+mn-ea"/>
              <a:cs typeface="Segoe UI" panose="020B0502040204020203" pitchFamily="34" charset="0"/>
            </a:endParaRPr>
          </a:p>
          <a:p>
            <a:pPr algn="l">
              <a:buNone/>
            </a:pPr>
            <a:r>
              <a:rPr lang="ja-JP" altLang="en-US" sz="800" dirty="0">
                <a:solidFill>
                  <a:sysClr val="windowText" lastClr="000000"/>
                </a:solidFill>
                <a:latin typeface="+mn-ea"/>
                <a:cs typeface="Segoe UI" panose="020B0502040204020203" pitchFamily="34" charset="0"/>
              </a:rPr>
              <a:t>ユーザーインターフェイスも直感的でわかりやすく、必要最小限の設定で解析を実行できるため、導入してすぐに、鍛造シミュレーションの効果を享受できます。</a:t>
            </a:r>
            <a:endParaRPr lang="en-US" altLang="ja-JP" sz="800" dirty="0">
              <a:solidFill>
                <a:sysClr val="windowText" lastClr="000000"/>
              </a:solidFill>
              <a:latin typeface="+mn-ea"/>
              <a:cs typeface="Segoe UI" panose="020B0502040204020203" pitchFamily="34" charset="0"/>
            </a:endParaRPr>
          </a:p>
        </p:txBody>
      </p:sp>
      <p:sp>
        <p:nvSpPr>
          <p:cNvPr id="1109" name="テキスト ボックス 1108">
            <a:extLst>
              <a:ext uri="{FF2B5EF4-FFF2-40B4-BE49-F238E27FC236}">
                <a16:creationId xmlns:a16="http://schemas.microsoft.com/office/drawing/2014/main" id="{1A7ADC0A-AE24-774C-76E1-F4B276E9C108}"/>
              </a:ext>
            </a:extLst>
          </p:cNvPr>
          <p:cNvSpPr txBox="1"/>
          <p:nvPr/>
        </p:nvSpPr>
        <p:spPr>
          <a:xfrm>
            <a:off x="2086397" y="5317919"/>
            <a:ext cx="1690104" cy="230832"/>
          </a:xfrm>
          <a:prstGeom prst="rect">
            <a:avLst/>
          </a:prstGeom>
          <a:noFill/>
        </p:spPr>
        <p:txBody>
          <a:bodyPr wrap="square" rtlCol="0">
            <a:spAutoFit/>
          </a:bodyPr>
          <a:lstStyle/>
          <a:p>
            <a:r>
              <a:rPr kumimoji="1" lang="ja-JP" altLang="en-US" sz="900" dirty="0"/>
              <a:t>結果表示（荷重グラフ）</a:t>
            </a:r>
          </a:p>
        </p:txBody>
      </p:sp>
      <p:sp>
        <p:nvSpPr>
          <p:cNvPr id="1120" name="テキスト ボックス 1119">
            <a:extLst>
              <a:ext uri="{FF2B5EF4-FFF2-40B4-BE49-F238E27FC236}">
                <a16:creationId xmlns:a16="http://schemas.microsoft.com/office/drawing/2014/main" id="{3C0D1B5C-EBF7-697A-AF2F-46CA4369EF13}"/>
              </a:ext>
            </a:extLst>
          </p:cNvPr>
          <p:cNvSpPr txBox="1"/>
          <p:nvPr/>
        </p:nvSpPr>
        <p:spPr>
          <a:xfrm>
            <a:off x="2478157" y="8639765"/>
            <a:ext cx="4868257" cy="954107"/>
          </a:xfrm>
          <a:prstGeom prst="rect">
            <a:avLst/>
          </a:prstGeom>
          <a:noFill/>
        </p:spPr>
        <p:txBody>
          <a:bodyPr wrap="square" rtlCol="0">
            <a:spAutoFit/>
          </a:bodyPr>
          <a:lstStyle/>
          <a:p>
            <a:r>
              <a:rPr kumimoji="1" lang="en-US" altLang="ja-JP" sz="800" dirty="0"/>
              <a:t>AFDEX</a:t>
            </a:r>
            <a:r>
              <a:rPr kumimoji="1" lang="ja-JP" altLang="en-US" sz="800" dirty="0"/>
              <a:t>は、現場の設計者が鍛造解析シミュレーションの結果を今すぐ得るための様々な機能が備わっています。陰解法と剛塑性を用いたソルバーは確実な計算を行い、解を得るための計算の安定性を実現しています。同時に独自のオートリメッシュ機能が複雑な形状の変化にも対応し、精度の高い結果を保証します。直感的で使いやすいユーザーインターフェイスにより、実工程と同様なワークの初期設定や工具の動作条件などの入力のみが必要で、解析専任ではない設計者でも導入したその日から使いこなせます。豊富な材料データベースは、冷間鍛造から熱間鍛造までの幅広い条件をカバーし、多くの設計上の課題に対応可能です。</a:t>
            </a:r>
          </a:p>
        </p:txBody>
      </p:sp>
      <p:sp>
        <p:nvSpPr>
          <p:cNvPr id="1121" name="テキスト ボックス 1120">
            <a:extLst>
              <a:ext uri="{FF2B5EF4-FFF2-40B4-BE49-F238E27FC236}">
                <a16:creationId xmlns:a16="http://schemas.microsoft.com/office/drawing/2014/main" id="{A252F9F5-808F-E9A0-53E2-2150C555AC0B}"/>
              </a:ext>
            </a:extLst>
          </p:cNvPr>
          <p:cNvSpPr txBox="1"/>
          <p:nvPr/>
        </p:nvSpPr>
        <p:spPr>
          <a:xfrm>
            <a:off x="207202" y="5317919"/>
            <a:ext cx="1690104" cy="230832"/>
          </a:xfrm>
          <a:prstGeom prst="rect">
            <a:avLst/>
          </a:prstGeom>
          <a:noFill/>
        </p:spPr>
        <p:txBody>
          <a:bodyPr wrap="square" rtlCol="0">
            <a:spAutoFit/>
          </a:bodyPr>
          <a:lstStyle/>
          <a:p>
            <a:r>
              <a:rPr kumimoji="1" lang="ja-JP" altLang="en-US" sz="900" dirty="0"/>
              <a:t>結果表示（コンター図）</a:t>
            </a:r>
          </a:p>
        </p:txBody>
      </p:sp>
      <p:sp>
        <p:nvSpPr>
          <p:cNvPr id="1123" name="テキスト ボックス 1122">
            <a:extLst>
              <a:ext uri="{FF2B5EF4-FFF2-40B4-BE49-F238E27FC236}">
                <a16:creationId xmlns:a16="http://schemas.microsoft.com/office/drawing/2014/main" id="{5621AAC8-3245-20EE-AD5F-FE359E011083}"/>
              </a:ext>
            </a:extLst>
          </p:cNvPr>
          <p:cNvSpPr txBox="1"/>
          <p:nvPr/>
        </p:nvSpPr>
        <p:spPr>
          <a:xfrm>
            <a:off x="3809421" y="5317919"/>
            <a:ext cx="1690104" cy="230832"/>
          </a:xfrm>
          <a:prstGeom prst="rect">
            <a:avLst/>
          </a:prstGeom>
          <a:noFill/>
        </p:spPr>
        <p:txBody>
          <a:bodyPr wrap="square" rtlCol="0">
            <a:spAutoFit/>
          </a:bodyPr>
          <a:lstStyle/>
          <a:p>
            <a:r>
              <a:rPr kumimoji="1" lang="ja-JP" altLang="en-US" sz="900" dirty="0"/>
              <a:t>鍛流線表示</a:t>
            </a:r>
          </a:p>
        </p:txBody>
      </p:sp>
      <p:sp>
        <p:nvSpPr>
          <p:cNvPr id="1124" name="テキスト ボックス 1123">
            <a:extLst>
              <a:ext uri="{FF2B5EF4-FFF2-40B4-BE49-F238E27FC236}">
                <a16:creationId xmlns:a16="http://schemas.microsoft.com/office/drawing/2014/main" id="{9A722B19-5D09-46FD-91C4-B7CEE7C7A235}"/>
              </a:ext>
            </a:extLst>
          </p:cNvPr>
          <p:cNvSpPr txBox="1"/>
          <p:nvPr/>
        </p:nvSpPr>
        <p:spPr>
          <a:xfrm>
            <a:off x="5662163" y="5317919"/>
            <a:ext cx="1690104" cy="230832"/>
          </a:xfrm>
          <a:prstGeom prst="rect">
            <a:avLst/>
          </a:prstGeom>
          <a:noFill/>
        </p:spPr>
        <p:txBody>
          <a:bodyPr wrap="square" rtlCol="0">
            <a:spAutoFit/>
          </a:bodyPr>
          <a:lstStyle/>
          <a:p>
            <a:r>
              <a:rPr kumimoji="1" lang="ja-JP" altLang="en-US" sz="900" dirty="0"/>
              <a:t>金型応力解析</a:t>
            </a:r>
          </a:p>
        </p:txBody>
      </p:sp>
      <p:sp>
        <p:nvSpPr>
          <p:cNvPr id="1125" name="テキスト ボックス 1124">
            <a:extLst>
              <a:ext uri="{FF2B5EF4-FFF2-40B4-BE49-F238E27FC236}">
                <a16:creationId xmlns:a16="http://schemas.microsoft.com/office/drawing/2014/main" id="{F94434D5-B623-3579-502C-C4C407BDA7EA}"/>
              </a:ext>
            </a:extLst>
          </p:cNvPr>
          <p:cNvSpPr txBox="1"/>
          <p:nvPr/>
        </p:nvSpPr>
        <p:spPr>
          <a:xfrm>
            <a:off x="200599" y="4909547"/>
            <a:ext cx="3133933" cy="246221"/>
          </a:xfrm>
          <a:prstGeom prst="rect">
            <a:avLst/>
          </a:prstGeom>
          <a:noFill/>
        </p:spPr>
        <p:txBody>
          <a:bodyPr wrap="square" rtlCol="0">
            <a:spAutoFit/>
          </a:bodyPr>
          <a:lstStyle/>
          <a:p>
            <a:r>
              <a:rPr kumimoji="1" lang="ja-JP" altLang="en-US" sz="1000" b="1" dirty="0"/>
              <a:t>豊富な解析結果評価機能</a:t>
            </a:r>
          </a:p>
        </p:txBody>
      </p:sp>
      <p:sp>
        <p:nvSpPr>
          <p:cNvPr id="1130" name="テキスト ボックス 1129">
            <a:extLst>
              <a:ext uri="{FF2B5EF4-FFF2-40B4-BE49-F238E27FC236}">
                <a16:creationId xmlns:a16="http://schemas.microsoft.com/office/drawing/2014/main" id="{2B89E98C-0073-259C-F71D-92EBE3891716}"/>
              </a:ext>
            </a:extLst>
          </p:cNvPr>
          <p:cNvSpPr txBox="1"/>
          <p:nvPr/>
        </p:nvSpPr>
        <p:spPr>
          <a:xfrm>
            <a:off x="200600" y="6697716"/>
            <a:ext cx="2530865" cy="253916"/>
          </a:xfrm>
          <a:prstGeom prst="rect">
            <a:avLst/>
          </a:prstGeom>
          <a:noFill/>
        </p:spPr>
        <p:txBody>
          <a:bodyPr wrap="square" rtlCol="0">
            <a:spAutoFit/>
          </a:bodyPr>
          <a:lstStyle/>
          <a:p>
            <a:r>
              <a:rPr kumimoji="1" lang="ja-JP" altLang="en-US" sz="1050" b="1"/>
              <a:t>優れたユーザビリティ</a:t>
            </a:r>
            <a:endParaRPr kumimoji="1" lang="ja-JP" altLang="en-US" sz="1050" b="1" dirty="0"/>
          </a:p>
        </p:txBody>
      </p:sp>
      <p:sp>
        <p:nvSpPr>
          <p:cNvPr id="1131" name="テキスト ボックス 1130">
            <a:extLst>
              <a:ext uri="{FF2B5EF4-FFF2-40B4-BE49-F238E27FC236}">
                <a16:creationId xmlns:a16="http://schemas.microsoft.com/office/drawing/2014/main" id="{5826D71A-FF48-C3CD-9F70-953C48B51584}"/>
              </a:ext>
            </a:extLst>
          </p:cNvPr>
          <p:cNvSpPr txBox="1"/>
          <p:nvPr/>
        </p:nvSpPr>
        <p:spPr>
          <a:xfrm>
            <a:off x="2086397" y="6948454"/>
            <a:ext cx="1400308" cy="230832"/>
          </a:xfrm>
          <a:prstGeom prst="rect">
            <a:avLst/>
          </a:prstGeom>
          <a:noFill/>
        </p:spPr>
        <p:txBody>
          <a:bodyPr wrap="square" rtlCol="0">
            <a:spAutoFit/>
          </a:bodyPr>
          <a:lstStyle/>
          <a:p>
            <a:r>
              <a:rPr kumimoji="1" lang="ja-JP" altLang="en-US" sz="900" dirty="0"/>
              <a:t>材料特性データベース</a:t>
            </a:r>
          </a:p>
        </p:txBody>
      </p:sp>
      <p:sp>
        <p:nvSpPr>
          <p:cNvPr id="1132" name="テキスト ボックス 1131">
            <a:extLst>
              <a:ext uri="{FF2B5EF4-FFF2-40B4-BE49-F238E27FC236}">
                <a16:creationId xmlns:a16="http://schemas.microsoft.com/office/drawing/2014/main" id="{6B218DFE-BC79-0CC3-E5F8-419A8287B221}"/>
              </a:ext>
            </a:extLst>
          </p:cNvPr>
          <p:cNvSpPr txBox="1"/>
          <p:nvPr/>
        </p:nvSpPr>
        <p:spPr>
          <a:xfrm>
            <a:off x="207202" y="6948454"/>
            <a:ext cx="2194253" cy="230832"/>
          </a:xfrm>
          <a:prstGeom prst="rect">
            <a:avLst/>
          </a:prstGeom>
          <a:noFill/>
        </p:spPr>
        <p:txBody>
          <a:bodyPr wrap="square" rtlCol="0">
            <a:spAutoFit/>
          </a:bodyPr>
          <a:lstStyle/>
          <a:p>
            <a:r>
              <a:rPr kumimoji="1" lang="ja-JP" altLang="en-US" sz="900" dirty="0"/>
              <a:t>ユーザーインターフェース</a:t>
            </a:r>
          </a:p>
        </p:txBody>
      </p:sp>
      <p:sp>
        <p:nvSpPr>
          <p:cNvPr id="1138" name="テキスト ボックス 1137">
            <a:extLst>
              <a:ext uri="{FF2B5EF4-FFF2-40B4-BE49-F238E27FC236}">
                <a16:creationId xmlns:a16="http://schemas.microsoft.com/office/drawing/2014/main" id="{B6ED8538-6457-FBC3-9E46-3EB59E4D90C3}"/>
              </a:ext>
            </a:extLst>
          </p:cNvPr>
          <p:cNvSpPr txBox="1"/>
          <p:nvPr/>
        </p:nvSpPr>
        <p:spPr>
          <a:xfrm>
            <a:off x="3809421" y="6948454"/>
            <a:ext cx="1690104" cy="230832"/>
          </a:xfrm>
          <a:prstGeom prst="rect">
            <a:avLst/>
          </a:prstGeom>
          <a:noFill/>
        </p:spPr>
        <p:txBody>
          <a:bodyPr wrap="square" rtlCol="0">
            <a:spAutoFit/>
          </a:bodyPr>
          <a:lstStyle/>
          <a:p>
            <a:r>
              <a:rPr kumimoji="1" lang="ja-JP" altLang="en-US" sz="900" dirty="0"/>
              <a:t>リメッシュ機能</a:t>
            </a:r>
          </a:p>
        </p:txBody>
      </p:sp>
      <p:sp>
        <p:nvSpPr>
          <p:cNvPr id="1139" name="テキスト ボックス 1138">
            <a:extLst>
              <a:ext uri="{FF2B5EF4-FFF2-40B4-BE49-F238E27FC236}">
                <a16:creationId xmlns:a16="http://schemas.microsoft.com/office/drawing/2014/main" id="{E064E934-C0C7-8328-85DA-FB13303150C1}"/>
              </a:ext>
            </a:extLst>
          </p:cNvPr>
          <p:cNvSpPr txBox="1"/>
          <p:nvPr/>
        </p:nvSpPr>
        <p:spPr>
          <a:xfrm>
            <a:off x="5662163" y="6948454"/>
            <a:ext cx="1690104" cy="230832"/>
          </a:xfrm>
          <a:prstGeom prst="rect">
            <a:avLst/>
          </a:prstGeom>
          <a:noFill/>
        </p:spPr>
        <p:txBody>
          <a:bodyPr wrap="square" rtlCol="0">
            <a:spAutoFit/>
          </a:bodyPr>
          <a:lstStyle/>
          <a:p>
            <a:r>
              <a:rPr kumimoji="1" lang="en-US" altLang="ja-JP" sz="900" dirty="0"/>
              <a:t>2D→3D</a:t>
            </a:r>
            <a:r>
              <a:rPr kumimoji="1" lang="ja-JP" altLang="en-US" sz="900" dirty="0"/>
              <a:t>連成</a:t>
            </a:r>
          </a:p>
        </p:txBody>
      </p:sp>
      <p:pic>
        <p:nvPicPr>
          <p:cNvPr id="1148" name="図 1147">
            <a:extLst>
              <a:ext uri="{FF2B5EF4-FFF2-40B4-BE49-F238E27FC236}">
                <a16:creationId xmlns:a16="http://schemas.microsoft.com/office/drawing/2014/main" id="{270FB231-26F2-714A-3F4F-062080564F9C}"/>
              </a:ext>
            </a:extLst>
          </p:cNvPr>
          <p:cNvPicPr>
            <a:picLocks noChangeAspect="1"/>
          </p:cNvPicPr>
          <p:nvPr/>
        </p:nvPicPr>
        <p:blipFill>
          <a:blip r:embed="rId2">
            <a:extLst>
              <a:ext uri="{28A0092B-C50C-407E-A947-70E740481C1C}">
                <a14:useLocalDpi xmlns:a14="http://schemas.microsoft.com/office/drawing/2010/main" val="0"/>
              </a:ext>
            </a:extLst>
          </a:blip>
          <a:srcRect t="7154"/>
          <a:stretch>
            <a:fillRect/>
          </a:stretch>
        </p:blipFill>
        <p:spPr>
          <a:xfrm>
            <a:off x="134187" y="2602714"/>
            <a:ext cx="2489310" cy="1733418"/>
          </a:xfrm>
          <a:prstGeom prst="rect">
            <a:avLst/>
          </a:prstGeom>
          <a:ln>
            <a:solidFill>
              <a:schemeClr val="bg1">
                <a:lumMod val="85000"/>
              </a:schemeClr>
            </a:solidFill>
          </a:ln>
        </p:spPr>
      </p:pic>
      <p:pic>
        <p:nvPicPr>
          <p:cNvPr id="1149" name="図 1148">
            <a:extLst>
              <a:ext uri="{FF2B5EF4-FFF2-40B4-BE49-F238E27FC236}">
                <a16:creationId xmlns:a16="http://schemas.microsoft.com/office/drawing/2014/main" id="{E4D3D429-B111-9EEF-F840-D72C1EFC61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43920" y="3005408"/>
            <a:ext cx="1906803" cy="536588"/>
          </a:xfrm>
          <a:prstGeom prst="rect">
            <a:avLst/>
          </a:prstGeom>
        </p:spPr>
      </p:pic>
      <p:grpSp>
        <p:nvGrpSpPr>
          <p:cNvPr id="1172" name="グループ化 1171">
            <a:extLst>
              <a:ext uri="{FF2B5EF4-FFF2-40B4-BE49-F238E27FC236}">
                <a16:creationId xmlns:a16="http://schemas.microsoft.com/office/drawing/2014/main" id="{C68A0FE8-962B-4B4B-3689-B4A8B55B0BE4}"/>
              </a:ext>
            </a:extLst>
          </p:cNvPr>
          <p:cNvGrpSpPr/>
          <p:nvPr/>
        </p:nvGrpSpPr>
        <p:grpSpPr>
          <a:xfrm>
            <a:off x="0" y="0"/>
            <a:ext cx="7559675" cy="2502841"/>
            <a:chOff x="0" y="0"/>
            <a:chExt cx="7559675" cy="2502841"/>
          </a:xfrm>
        </p:grpSpPr>
        <p:sp>
          <p:nvSpPr>
            <p:cNvPr id="1151" name="正方形/長方形 1150">
              <a:extLst>
                <a:ext uri="{FF2B5EF4-FFF2-40B4-BE49-F238E27FC236}">
                  <a16:creationId xmlns:a16="http://schemas.microsoft.com/office/drawing/2014/main" id="{45ED3FEC-6858-3CDB-2EB1-D0525114E4FB}"/>
                </a:ext>
              </a:extLst>
            </p:cNvPr>
            <p:cNvSpPr/>
            <p:nvPr/>
          </p:nvSpPr>
          <p:spPr>
            <a:xfrm>
              <a:off x="0" y="2148176"/>
              <a:ext cx="7559675" cy="354665"/>
            </a:xfrm>
            <a:prstGeom prst="rect">
              <a:avLst/>
            </a:prstGeom>
            <a:gradFill flip="none" rotWithShape="1">
              <a:gsLst>
                <a:gs pos="0">
                  <a:schemeClr val="accent3">
                    <a:lumMod val="40000"/>
                    <a:lumOff val="60000"/>
                  </a:schemeClr>
                </a:gs>
                <a:gs pos="46000">
                  <a:schemeClr val="accent3">
                    <a:lumMod val="95000"/>
                    <a:lumOff val="5000"/>
                  </a:schemeClr>
                </a:gs>
                <a:gs pos="100000">
                  <a:schemeClr val="accent3">
                    <a:lumMod val="60000"/>
                  </a:schemeClr>
                </a:gs>
              </a:gsLst>
              <a:path path="circle">
                <a:fillToRect l="50000" t="130000" r="50000" b="-3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142" name="図 1141">
              <a:extLst>
                <a:ext uri="{FF2B5EF4-FFF2-40B4-BE49-F238E27FC236}">
                  <a16:creationId xmlns:a16="http://schemas.microsoft.com/office/drawing/2014/main" id="{3518041A-933B-C41C-B78E-2D62EA27806D}"/>
                </a:ext>
              </a:extLst>
            </p:cNvPr>
            <p:cNvPicPr>
              <a:picLocks noChangeAspect="1"/>
            </p:cNvPicPr>
            <p:nvPr/>
          </p:nvPicPr>
          <p:blipFill>
            <a:blip r:embed="rId4">
              <a:extLst>
                <a:ext uri="{28A0092B-C50C-407E-A947-70E740481C1C}">
                  <a14:useLocalDpi xmlns:a14="http://schemas.microsoft.com/office/drawing/2010/main" val="0"/>
                </a:ext>
              </a:extLst>
            </a:blip>
            <a:srcRect t="55631"/>
            <a:stretch>
              <a:fillRect/>
            </a:stretch>
          </p:blipFill>
          <p:spPr>
            <a:xfrm>
              <a:off x="0" y="0"/>
              <a:ext cx="7559675" cy="2371816"/>
            </a:xfrm>
            <a:prstGeom prst="rect">
              <a:avLst/>
            </a:prstGeom>
            <a:solidFill>
              <a:schemeClr val="bg1"/>
            </a:solidFill>
          </p:spPr>
        </p:pic>
        <p:cxnSp>
          <p:nvCxnSpPr>
            <p:cNvPr id="1026" name="直線コネクタ 1025">
              <a:extLst>
                <a:ext uri="{FF2B5EF4-FFF2-40B4-BE49-F238E27FC236}">
                  <a16:creationId xmlns:a16="http://schemas.microsoft.com/office/drawing/2014/main" id="{4ACEE559-84ED-A121-3513-2D4734A1643D}"/>
                </a:ext>
              </a:extLst>
            </p:cNvPr>
            <p:cNvCxnSpPr/>
            <p:nvPr/>
          </p:nvCxnSpPr>
          <p:spPr>
            <a:xfrm>
              <a:off x="272939" y="1575745"/>
              <a:ext cx="2641600" cy="0"/>
            </a:xfrm>
            <a:prstGeom prst="line">
              <a:avLst/>
            </a:prstGeom>
            <a:ln w="12700">
              <a:solidFill>
                <a:schemeClr val="bg1"/>
              </a:solidFill>
            </a:ln>
            <a:effectLst>
              <a:glow rad="101600">
                <a:schemeClr val="tx1">
                  <a:alpha val="60000"/>
                </a:schemeClr>
              </a:glow>
            </a:effectLst>
          </p:spPr>
          <p:style>
            <a:lnRef idx="1">
              <a:schemeClr val="accent1"/>
            </a:lnRef>
            <a:fillRef idx="0">
              <a:schemeClr val="accent1"/>
            </a:fillRef>
            <a:effectRef idx="0">
              <a:schemeClr val="accent1"/>
            </a:effectRef>
            <a:fontRef idx="minor">
              <a:schemeClr val="tx1"/>
            </a:fontRef>
          </p:style>
        </p:cxnSp>
        <p:sp>
          <p:nvSpPr>
            <p:cNvPr id="1029" name="テキスト ボックス 1028">
              <a:extLst>
                <a:ext uri="{FF2B5EF4-FFF2-40B4-BE49-F238E27FC236}">
                  <a16:creationId xmlns:a16="http://schemas.microsoft.com/office/drawing/2014/main" id="{BA1F3349-3BE6-9AA8-4411-8C8D9AA843C4}"/>
                </a:ext>
              </a:extLst>
            </p:cNvPr>
            <p:cNvSpPr txBox="1"/>
            <p:nvPr/>
          </p:nvSpPr>
          <p:spPr>
            <a:xfrm>
              <a:off x="139790" y="1674495"/>
              <a:ext cx="266299" cy="461665"/>
            </a:xfrm>
            <a:prstGeom prst="rect">
              <a:avLst/>
            </a:prstGeom>
            <a:noFill/>
            <a:ln>
              <a:noFill/>
            </a:ln>
          </p:spPr>
          <p:txBody>
            <a:bodyPr wrap="square" rtlCol="0">
              <a:spAutoFit/>
            </a:bodyPr>
            <a:lstStyle/>
            <a:p>
              <a:r>
                <a:rPr kumimoji="1" lang="en-US" altLang="ja-JP" sz="2400" dirty="0">
                  <a:solidFill>
                    <a:schemeClr val="bg1"/>
                  </a:solidFill>
                  <a:effectLst>
                    <a:glow rad="101600">
                      <a:schemeClr val="tx1">
                        <a:alpha val="60000"/>
                      </a:schemeClr>
                    </a:glow>
                  </a:effectLst>
                  <a:latin typeface="Yu Gothic UI" panose="020B0500000000000000" pitchFamily="50" charset="-128"/>
                  <a:ea typeface="Yu Gothic UI" panose="020B0500000000000000" pitchFamily="50" charset="-128"/>
                  <a:cs typeface="Segoe UI" panose="020B0502040204020203" pitchFamily="34" charset="0"/>
                </a:rPr>
                <a:t>×</a:t>
              </a:r>
              <a:endParaRPr lang="en-US" altLang="ja-JP" sz="2400" dirty="0">
                <a:solidFill>
                  <a:schemeClr val="bg1"/>
                </a:solidFill>
                <a:effectLst>
                  <a:glow rad="101600">
                    <a:schemeClr val="tx1">
                      <a:alpha val="60000"/>
                    </a:schemeClr>
                  </a:glow>
                </a:effectLst>
                <a:latin typeface="Yu Gothic UI" panose="020B0500000000000000" pitchFamily="50" charset="-128"/>
                <a:ea typeface="Yu Gothic UI" panose="020B0500000000000000" pitchFamily="50" charset="-128"/>
                <a:cs typeface="Segoe UI" panose="020B0502040204020203" pitchFamily="34" charset="0"/>
              </a:endParaRPr>
            </a:p>
          </p:txBody>
        </p:sp>
        <p:pic>
          <p:nvPicPr>
            <p:cNvPr id="1051" name="図 1050">
              <a:extLst>
                <a:ext uri="{FF2B5EF4-FFF2-40B4-BE49-F238E27FC236}">
                  <a16:creationId xmlns:a16="http://schemas.microsoft.com/office/drawing/2014/main" id="{606E356D-384A-906B-8CE0-5BFDA84B4550}"/>
                </a:ext>
              </a:extLst>
            </p:cNvPr>
            <p:cNvPicPr>
              <a:picLocks noChangeAspect="1"/>
            </p:cNvPicPr>
            <p:nvPr/>
          </p:nvPicPr>
          <p:blipFill>
            <a:blip r:embed="rId5"/>
            <a:stretch>
              <a:fillRect/>
            </a:stretch>
          </p:blipFill>
          <p:spPr>
            <a:xfrm>
              <a:off x="5738372" y="558986"/>
              <a:ext cx="1608042" cy="1608042"/>
            </a:xfrm>
            <a:prstGeom prst="rect">
              <a:avLst/>
            </a:prstGeom>
          </p:spPr>
        </p:pic>
        <p:grpSp>
          <p:nvGrpSpPr>
            <p:cNvPr id="1075" name="グループ化 1074">
              <a:extLst>
                <a:ext uri="{FF2B5EF4-FFF2-40B4-BE49-F238E27FC236}">
                  <a16:creationId xmlns:a16="http://schemas.microsoft.com/office/drawing/2014/main" id="{34EE7C90-A62C-A5C3-8E32-C5D8F2196D34}"/>
                </a:ext>
              </a:extLst>
            </p:cNvPr>
            <p:cNvGrpSpPr>
              <a:grpSpLocks noChangeAspect="1"/>
            </p:cNvGrpSpPr>
            <p:nvPr/>
          </p:nvGrpSpPr>
          <p:grpSpPr>
            <a:xfrm>
              <a:off x="3878649" y="361881"/>
              <a:ext cx="1919994" cy="1778551"/>
              <a:chOff x="7996586" y="4982290"/>
              <a:chExt cx="4375529" cy="4053191"/>
            </a:xfrm>
          </p:grpSpPr>
          <p:pic>
            <p:nvPicPr>
              <p:cNvPr id="1068" name="図 1067">
                <a:extLst>
                  <a:ext uri="{FF2B5EF4-FFF2-40B4-BE49-F238E27FC236}">
                    <a16:creationId xmlns:a16="http://schemas.microsoft.com/office/drawing/2014/main" id="{0D4F08EC-7A4F-851F-B755-0E80A8A07D9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96586" y="4982290"/>
                <a:ext cx="4375529" cy="4053191"/>
              </a:xfrm>
              <a:prstGeom prst="rect">
                <a:avLst/>
              </a:prstGeom>
            </p:spPr>
          </p:pic>
          <p:sp>
            <p:nvSpPr>
              <p:cNvPr id="1074" name="正方形/長方形 1073">
                <a:extLst>
                  <a:ext uri="{FF2B5EF4-FFF2-40B4-BE49-F238E27FC236}">
                    <a16:creationId xmlns:a16="http://schemas.microsoft.com/office/drawing/2014/main" id="{824B3B8F-162D-E38B-548D-7C886243F6CC}"/>
                  </a:ext>
                </a:extLst>
              </p:cNvPr>
              <p:cNvSpPr/>
              <p:nvPr/>
            </p:nvSpPr>
            <p:spPr>
              <a:xfrm>
                <a:off x="8274850" y="5351279"/>
                <a:ext cx="3961922" cy="2895389"/>
              </a:xfrm>
              <a:custGeom>
                <a:avLst/>
                <a:gdLst>
                  <a:gd name="connsiteX0" fmla="*/ 0 w 4257449"/>
                  <a:gd name="connsiteY0" fmla="*/ 0 h 2379401"/>
                  <a:gd name="connsiteX1" fmla="*/ 4257449 w 4257449"/>
                  <a:gd name="connsiteY1" fmla="*/ 0 h 2379401"/>
                  <a:gd name="connsiteX2" fmla="*/ 4257449 w 4257449"/>
                  <a:gd name="connsiteY2" fmla="*/ 2379401 h 2379401"/>
                  <a:gd name="connsiteX3" fmla="*/ 0 w 4257449"/>
                  <a:gd name="connsiteY3" fmla="*/ 2379401 h 2379401"/>
                  <a:gd name="connsiteX4" fmla="*/ 0 w 4257449"/>
                  <a:gd name="connsiteY4" fmla="*/ 0 h 2379401"/>
                  <a:gd name="connsiteX0" fmla="*/ 0 w 4257449"/>
                  <a:gd name="connsiteY0" fmla="*/ 781878 h 3161279"/>
                  <a:gd name="connsiteX1" fmla="*/ 4164684 w 4257449"/>
                  <a:gd name="connsiteY1" fmla="*/ 0 h 3161279"/>
                  <a:gd name="connsiteX2" fmla="*/ 4257449 w 4257449"/>
                  <a:gd name="connsiteY2" fmla="*/ 3161279 h 3161279"/>
                  <a:gd name="connsiteX3" fmla="*/ 0 w 4257449"/>
                  <a:gd name="connsiteY3" fmla="*/ 3161279 h 3161279"/>
                  <a:gd name="connsiteX4" fmla="*/ 0 w 4257449"/>
                  <a:gd name="connsiteY4" fmla="*/ 781878 h 3161279"/>
                  <a:gd name="connsiteX0" fmla="*/ 0 w 4164684"/>
                  <a:gd name="connsiteY0" fmla="*/ 781878 h 3201035"/>
                  <a:gd name="connsiteX1" fmla="*/ 4164684 w 4164684"/>
                  <a:gd name="connsiteY1" fmla="*/ 0 h 3201035"/>
                  <a:gd name="connsiteX2" fmla="*/ 4005658 w 4164684"/>
                  <a:gd name="connsiteY2" fmla="*/ 3201035 h 3201035"/>
                  <a:gd name="connsiteX3" fmla="*/ 0 w 4164684"/>
                  <a:gd name="connsiteY3" fmla="*/ 3161279 h 3201035"/>
                  <a:gd name="connsiteX4" fmla="*/ 0 w 4164684"/>
                  <a:gd name="connsiteY4" fmla="*/ 781878 h 3201035"/>
                  <a:gd name="connsiteX0" fmla="*/ 53009 w 4217693"/>
                  <a:gd name="connsiteY0" fmla="*/ 781878 h 3201035"/>
                  <a:gd name="connsiteX1" fmla="*/ 4217693 w 4217693"/>
                  <a:gd name="connsiteY1" fmla="*/ 0 h 3201035"/>
                  <a:gd name="connsiteX2" fmla="*/ 4058667 w 4217693"/>
                  <a:gd name="connsiteY2" fmla="*/ 3201035 h 3201035"/>
                  <a:gd name="connsiteX3" fmla="*/ 0 w 4217693"/>
                  <a:gd name="connsiteY3" fmla="*/ 3161279 h 3201035"/>
                  <a:gd name="connsiteX4" fmla="*/ 53009 w 4217693"/>
                  <a:gd name="connsiteY4" fmla="*/ 781878 h 3201035"/>
                  <a:gd name="connsiteX0" fmla="*/ 437322 w 4217693"/>
                  <a:gd name="connsiteY0" fmla="*/ 808382 h 3201035"/>
                  <a:gd name="connsiteX1" fmla="*/ 4217693 w 4217693"/>
                  <a:gd name="connsiteY1" fmla="*/ 0 h 3201035"/>
                  <a:gd name="connsiteX2" fmla="*/ 4058667 w 4217693"/>
                  <a:gd name="connsiteY2" fmla="*/ 3201035 h 3201035"/>
                  <a:gd name="connsiteX3" fmla="*/ 0 w 4217693"/>
                  <a:gd name="connsiteY3" fmla="*/ 3161279 h 3201035"/>
                  <a:gd name="connsiteX4" fmla="*/ 437322 w 4217693"/>
                  <a:gd name="connsiteY4" fmla="*/ 808382 h 3201035"/>
                  <a:gd name="connsiteX0" fmla="*/ 357809 w 4217693"/>
                  <a:gd name="connsiteY0" fmla="*/ 914399 h 3201035"/>
                  <a:gd name="connsiteX1" fmla="*/ 4217693 w 4217693"/>
                  <a:gd name="connsiteY1" fmla="*/ 0 h 3201035"/>
                  <a:gd name="connsiteX2" fmla="*/ 4058667 w 4217693"/>
                  <a:gd name="connsiteY2" fmla="*/ 3201035 h 3201035"/>
                  <a:gd name="connsiteX3" fmla="*/ 0 w 4217693"/>
                  <a:gd name="connsiteY3" fmla="*/ 3161279 h 3201035"/>
                  <a:gd name="connsiteX4" fmla="*/ 357809 w 4217693"/>
                  <a:gd name="connsiteY4" fmla="*/ 914399 h 3201035"/>
                  <a:gd name="connsiteX0" fmla="*/ 357809 w 4217693"/>
                  <a:gd name="connsiteY0" fmla="*/ 914399 h 3187783"/>
                  <a:gd name="connsiteX1" fmla="*/ 4217693 w 4217693"/>
                  <a:gd name="connsiteY1" fmla="*/ 0 h 3187783"/>
                  <a:gd name="connsiteX2" fmla="*/ 4045415 w 4217693"/>
                  <a:gd name="connsiteY2" fmla="*/ 3187783 h 3187783"/>
                  <a:gd name="connsiteX3" fmla="*/ 0 w 4217693"/>
                  <a:gd name="connsiteY3" fmla="*/ 3161279 h 3187783"/>
                  <a:gd name="connsiteX4" fmla="*/ 357809 w 4217693"/>
                  <a:gd name="connsiteY4" fmla="*/ 914399 h 3187783"/>
                  <a:gd name="connsiteX0" fmla="*/ 357809 w 4217693"/>
                  <a:gd name="connsiteY0" fmla="*/ 914399 h 3214287"/>
                  <a:gd name="connsiteX1" fmla="*/ 4217693 w 4217693"/>
                  <a:gd name="connsiteY1" fmla="*/ 0 h 3214287"/>
                  <a:gd name="connsiteX2" fmla="*/ 3992406 w 4217693"/>
                  <a:gd name="connsiteY2" fmla="*/ 3214287 h 3214287"/>
                  <a:gd name="connsiteX3" fmla="*/ 0 w 4217693"/>
                  <a:gd name="connsiteY3" fmla="*/ 3161279 h 3214287"/>
                  <a:gd name="connsiteX4" fmla="*/ 357809 w 4217693"/>
                  <a:gd name="connsiteY4" fmla="*/ 914399 h 3214287"/>
                  <a:gd name="connsiteX0" fmla="*/ 357809 w 4217693"/>
                  <a:gd name="connsiteY0" fmla="*/ 914399 h 3214287"/>
                  <a:gd name="connsiteX1" fmla="*/ 4217693 w 4217693"/>
                  <a:gd name="connsiteY1" fmla="*/ 0 h 3214287"/>
                  <a:gd name="connsiteX2" fmla="*/ 4032163 w 4217693"/>
                  <a:gd name="connsiteY2" fmla="*/ 3214287 h 3214287"/>
                  <a:gd name="connsiteX3" fmla="*/ 0 w 4217693"/>
                  <a:gd name="connsiteY3" fmla="*/ 3161279 h 3214287"/>
                  <a:gd name="connsiteX4" fmla="*/ 357809 w 4217693"/>
                  <a:gd name="connsiteY4" fmla="*/ 914399 h 3214287"/>
                  <a:gd name="connsiteX0" fmla="*/ 318053 w 4217693"/>
                  <a:gd name="connsiteY0" fmla="*/ 954156 h 3214287"/>
                  <a:gd name="connsiteX1" fmla="*/ 4217693 w 4217693"/>
                  <a:gd name="connsiteY1" fmla="*/ 0 h 3214287"/>
                  <a:gd name="connsiteX2" fmla="*/ 4032163 w 4217693"/>
                  <a:gd name="connsiteY2" fmla="*/ 3214287 h 3214287"/>
                  <a:gd name="connsiteX3" fmla="*/ 0 w 4217693"/>
                  <a:gd name="connsiteY3" fmla="*/ 3161279 h 3214287"/>
                  <a:gd name="connsiteX4" fmla="*/ 318053 w 4217693"/>
                  <a:gd name="connsiteY4" fmla="*/ 954156 h 3214287"/>
                  <a:gd name="connsiteX0" fmla="*/ 318053 w 4246487"/>
                  <a:gd name="connsiteY0" fmla="*/ 954156 h 3214287"/>
                  <a:gd name="connsiteX1" fmla="*/ 4246487 w 4246487"/>
                  <a:gd name="connsiteY1" fmla="*/ 0 h 3214287"/>
                  <a:gd name="connsiteX2" fmla="*/ 4032163 w 4246487"/>
                  <a:gd name="connsiteY2" fmla="*/ 3214287 h 3214287"/>
                  <a:gd name="connsiteX3" fmla="*/ 0 w 4246487"/>
                  <a:gd name="connsiteY3" fmla="*/ 3161279 h 3214287"/>
                  <a:gd name="connsiteX4" fmla="*/ 318053 w 4246487"/>
                  <a:gd name="connsiteY4" fmla="*/ 954156 h 3214287"/>
                  <a:gd name="connsiteX0" fmla="*/ 318053 w 4246487"/>
                  <a:gd name="connsiteY0" fmla="*/ 954156 h 3161279"/>
                  <a:gd name="connsiteX1" fmla="*/ 4246487 w 4246487"/>
                  <a:gd name="connsiteY1" fmla="*/ 0 h 3161279"/>
                  <a:gd name="connsiteX2" fmla="*/ 4089749 w 4246487"/>
                  <a:gd name="connsiteY2" fmla="*/ 2884257 h 3161279"/>
                  <a:gd name="connsiteX3" fmla="*/ 0 w 4246487"/>
                  <a:gd name="connsiteY3" fmla="*/ 3161279 h 3161279"/>
                  <a:gd name="connsiteX4" fmla="*/ 318053 w 4246487"/>
                  <a:gd name="connsiteY4" fmla="*/ 954156 h 3161279"/>
                  <a:gd name="connsiteX0" fmla="*/ 375639 w 4304073"/>
                  <a:gd name="connsiteY0" fmla="*/ 954156 h 2884257"/>
                  <a:gd name="connsiteX1" fmla="*/ 4304073 w 4304073"/>
                  <a:gd name="connsiteY1" fmla="*/ 0 h 2884257"/>
                  <a:gd name="connsiteX2" fmla="*/ 4147335 w 4304073"/>
                  <a:gd name="connsiteY2" fmla="*/ 2884257 h 2884257"/>
                  <a:gd name="connsiteX3" fmla="*/ 0 w 4304073"/>
                  <a:gd name="connsiteY3" fmla="*/ 2818047 h 2884257"/>
                  <a:gd name="connsiteX4" fmla="*/ 375639 w 4304073"/>
                  <a:gd name="connsiteY4" fmla="*/ 954156 h 2884257"/>
                  <a:gd name="connsiteX0" fmla="*/ 332450 w 4304073"/>
                  <a:gd name="connsiteY0" fmla="*/ 848546 h 2884257"/>
                  <a:gd name="connsiteX1" fmla="*/ 4304073 w 4304073"/>
                  <a:gd name="connsiteY1" fmla="*/ 0 h 2884257"/>
                  <a:gd name="connsiteX2" fmla="*/ 4147335 w 4304073"/>
                  <a:gd name="connsiteY2" fmla="*/ 2884257 h 2884257"/>
                  <a:gd name="connsiteX3" fmla="*/ 0 w 4304073"/>
                  <a:gd name="connsiteY3" fmla="*/ 2818047 h 2884257"/>
                  <a:gd name="connsiteX4" fmla="*/ 332450 w 4304073"/>
                  <a:gd name="connsiteY4" fmla="*/ 848546 h 28842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04073" h="2884257">
                    <a:moveTo>
                      <a:pt x="332450" y="848546"/>
                    </a:moveTo>
                    <a:lnTo>
                      <a:pt x="4304073" y="0"/>
                    </a:lnTo>
                    <a:lnTo>
                      <a:pt x="4147335" y="2884257"/>
                    </a:lnTo>
                    <a:lnTo>
                      <a:pt x="0" y="2818047"/>
                    </a:lnTo>
                    <a:lnTo>
                      <a:pt x="332450" y="848546"/>
                    </a:lnTo>
                    <a:close/>
                  </a:path>
                </a:pathLst>
              </a:custGeom>
              <a:blipFill>
                <a:blip r:embed="rId7"/>
                <a:stretch>
                  <a:fillRect r="-136"/>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pic>
          <p:nvPicPr>
            <p:cNvPr id="1144" name="図 1143">
              <a:extLst>
                <a:ext uri="{FF2B5EF4-FFF2-40B4-BE49-F238E27FC236}">
                  <a16:creationId xmlns:a16="http://schemas.microsoft.com/office/drawing/2014/main" id="{C7D07476-32BA-81A7-4AA6-A59C1D51C2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9752" y="742003"/>
              <a:ext cx="2481469" cy="698303"/>
            </a:xfrm>
            <a:prstGeom prst="rect">
              <a:avLst/>
            </a:prstGeom>
          </p:spPr>
        </p:pic>
        <p:sp>
          <p:nvSpPr>
            <p:cNvPr id="1153" name="テキスト ボックス 1152">
              <a:extLst>
                <a:ext uri="{FF2B5EF4-FFF2-40B4-BE49-F238E27FC236}">
                  <a16:creationId xmlns:a16="http://schemas.microsoft.com/office/drawing/2014/main" id="{F2A46AA2-34A0-AD59-AF2F-0AA59842F17A}"/>
                </a:ext>
              </a:extLst>
            </p:cNvPr>
            <p:cNvSpPr txBox="1"/>
            <p:nvPr/>
          </p:nvSpPr>
          <p:spPr>
            <a:xfrm>
              <a:off x="446953" y="1687973"/>
              <a:ext cx="2641600" cy="523220"/>
            </a:xfrm>
            <a:prstGeom prst="rect">
              <a:avLst/>
            </a:prstGeom>
            <a:noFill/>
          </p:spPr>
          <p:txBody>
            <a:bodyPr wrap="square" rtlCol="0">
              <a:spAutoFit/>
            </a:bodyPr>
            <a:lstStyle/>
            <a:p>
              <a:r>
                <a:rPr kumimoji="1" lang="ja-JP" altLang="en-US" sz="1400" dirty="0">
                  <a:latin typeface="ヒラギノ角ゴ8" panose="020B0800000000000000" pitchFamily="50" charset="-128"/>
                  <a:ea typeface="ヒラギノ角ゴ8" panose="020B0800000000000000" pitchFamily="50" charset="-128"/>
                </a:rPr>
                <a:t>ソフトウェアの快適な動作に</a:t>
              </a:r>
              <a:endParaRPr kumimoji="1" lang="en-US" altLang="ja-JP" sz="1400" dirty="0">
                <a:latin typeface="ヒラギノ角ゴ8" panose="020B0800000000000000" pitchFamily="50" charset="-128"/>
                <a:ea typeface="ヒラギノ角ゴ8" panose="020B0800000000000000" pitchFamily="50" charset="-128"/>
              </a:endParaRPr>
            </a:p>
            <a:p>
              <a:r>
                <a:rPr kumimoji="1" lang="ja-JP" altLang="en-US" sz="1400" dirty="0">
                  <a:latin typeface="ヒラギノ角ゴ8" panose="020B0800000000000000" pitchFamily="50" charset="-128"/>
                  <a:ea typeface="ヒラギノ角ゴ8" panose="020B0800000000000000" pitchFamily="50" charset="-128"/>
                </a:rPr>
                <a:t>お勧めのワークステーション</a:t>
              </a:r>
            </a:p>
          </p:txBody>
        </p:sp>
      </p:grpSp>
      <p:pic>
        <p:nvPicPr>
          <p:cNvPr id="1154" name="図 1153">
            <a:extLst>
              <a:ext uri="{FF2B5EF4-FFF2-40B4-BE49-F238E27FC236}">
                <a16:creationId xmlns:a16="http://schemas.microsoft.com/office/drawing/2014/main" id="{976600B0-18F0-A57B-6519-4664971F51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8813" y="8777374"/>
            <a:ext cx="1906803" cy="536588"/>
          </a:xfrm>
          <a:prstGeom prst="rect">
            <a:avLst/>
          </a:prstGeom>
        </p:spPr>
      </p:pic>
      <p:pic>
        <p:nvPicPr>
          <p:cNvPr id="1156" name="図 1155">
            <a:extLst>
              <a:ext uri="{FF2B5EF4-FFF2-40B4-BE49-F238E27FC236}">
                <a16:creationId xmlns:a16="http://schemas.microsoft.com/office/drawing/2014/main" id="{75A7BD75-40AF-BEE1-6BB3-C377642364C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5581" y="5543512"/>
            <a:ext cx="1800000" cy="1080000"/>
          </a:xfrm>
          <a:prstGeom prst="rect">
            <a:avLst/>
          </a:prstGeom>
        </p:spPr>
      </p:pic>
      <p:pic>
        <p:nvPicPr>
          <p:cNvPr id="1158" name="図 1157">
            <a:extLst>
              <a:ext uri="{FF2B5EF4-FFF2-40B4-BE49-F238E27FC236}">
                <a16:creationId xmlns:a16="http://schemas.microsoft.com/office/drawing/2014/main" id="{7E3A749A-5A07-27F7-94F7-483F5B7B1C0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941852" y="5543512"/>
            <a:ext cx="1800000" cy="1080000"/>
          </a:xfrm>
          <a:prstGeom prst="rect">
            <a:avLst/>
          </a:prstGeom>
        </p:spPr>
      </p:pic>
      <p:pic>
        <p:nvPicPr>
          <p:cNvPr id="1160" name="図 1159">
            <a:extLst>
              <a:ext uri="{FF2B5EF4-FFF2-40B4-BE49-F238E27FC236}">
                <a16:creationId xmlns:a16="http://schemas.microsoft.com/office/drawing/2014/main" id="{8AB65B6A-8AA2-9605-34BB-9C756084ED5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788123" y="5543512"/>
            <a:ext cx="1800000" cy="1080000"/>
          </a:xfrm>
          <a:prstGeom prst="rect">
            <a:avLst/>
          </a:prstGeom>
        </p:spPr>
      </p:pic>
      <p:pic>
        <p:nvPicPr>
          <p:cNvPr id="1162" name="図 1161">
            <a:extLst>
              <a:ext uri="{FF2B5EF4-FFF2-40B4-BE49-F238E27FC236}">
                <a16:creationId xmlns:a16="http://schemas.microsoft.com/office/drawing/2014/main" id="{3553E747-81B3-5D60-3CBE-0FA3E0D52483}"/>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5581" y="7197455"/>
            <a:ext cx="1800000" cy="1080000"/>
          </a:xfrm>
          <a:prstGeom prst="rect">
            <a:avLst/>
          </a:prstGeom>
        </p:spPr>
      </p:pic>
      <p:pic>
        <p:nvPicPr>
          <p:cNvPr id="1164" name="図 1163">
            <a:extLst>
              <a:ext uri="{FF2B5EF4-FFF2-40B4-BE49-F238E27FC236}">
                <a16:creationId xmlns:a16="http://schemas.microsoft.com/office/drawing/2014/main" id="{D2839A37-43AE-FF97-3C69-35EB8A7189C9}"/>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634394" y="5543512"/>
            <a:ext cx="1800000" cy="1080000"/>
          </a:xfrm>
          <a:prstGeom prst="rect">
            <a:avLst/>
          </a:prstGeom>
        </p:spPr>
      </p:pic>
      <p:pic>
        <p:nvPicPr>
          <p:cNvPr id="1166" name="図 1165">
            <a:extLst>
              <a:ext uri="{FF2B5EF4-FFF2-40B4-BE49-F238E27FC236}">
                <a16:creationId xmlns:a16="http://schemas.microsoft.com/office/drawing/2014/main" id="{EFA61841-D5F2-F55F-7DD3-FF41CE6BDE7C}"/>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3788123" y="7197455"/>
            <a:ext cx="1800000" cy="1080000"/>
          </a:xfrm>
          <a:prstGeom prst="rect">
            <a:avLst/>
          </a:prstGeom>
        </p:spPr>
      </p:pic>
      <p:pic>
        <p:nvPicPr>
          <p:cNvPr id="1168" name="図 1167">
            <a:extLst>
              <a:ext uri="{FF2B5EF4-FFF2-40B4-BE49-F238E27FC236}">
                <a16:creationId xmlns:a16="http://schemas.microsoft.com/office/drawing/2014/main" id="{61A36050-4126-EB56-0A38-E59BE9F2294E}"/>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941852" y="7197455"/>
            <a:ext cx="1800000" cy="1080000"/>
          </a:xfrm>
          <a:prstGeom prst="rect">
            <a:avLst/>
          </a:prstGeom>
        </p:spPr>
      </p:pic>
      <p:pic>
        <p:nvPicPr>
          <p:cNvPr id="1170" name="図 1169">
            <a:extLst>
              <a:ext uri="{FF2B5EF4-FFF2-40B4-BE49-F238E27FC236}">
                <a16:creationId xmlns:a16="http://schemas.microsoft.com/office/drawing/2014/main" id="{EFE41734-1AB1-B362-3BC5-8D60379A0161}"/>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5634394" y="7197455"/>
            <a:ext cx="1800000" cy="1080000"/>
          </a:xfrm>
          <a:prstGeom prst="rect">
            <a:avLst/>
          </a:prstGeom>
        </p:spPr>
      </p:pic>
      <p:sp>
        <p:nvSpPr>
          <p:cNvPr id="1171" name="テキスト ボックス 1170">
            <a:extLst>
              <a:ext uri="{FF2B5EF4-FFF2-40B4-BE49-F238E27FC236}">
                <a16:creationId xmlns:a16="http://schemas.microsoft.com/office/drawing/2014/main" id="{681A0086-5C4A-A76B-309E-35426367D9E6}"/>
              </a:ext>
            </a:extLst>
          </p:cNvPr>
          <p:cNvSpPr txBox="1"/>
          <p:nvPr/>
        </p:nvSpPr>
        <p:spPr>
          <a:xfrm>
            <a:off x="2393349" y="4729722"/>
            <a:ext cx="4890593" cy="338554"/>
          </a:xfrm>
          <a:prstGeom prst="rect">
            <a:avLst/>
          </a:prstGeom>
          <a:noFill/>
        </p:spPr>
        <p:txBody>
          <a:bodyPr wrap="square" rtlCol="0">
            <a:spAutoFit/>
          </a:bodyPr>
          <a:lstStyle/>
          <a:p>
            <a:r>
              <a:rPr kumimoji="1" lang="ja-JP" altLang="en-US" sz="1600" b="1" dirty="0">
                <a:solidFill>
                  <a:srgbClr val="002060"/>
                </a:solidFill>
              </a:rPr>
              <a:t>最少の手間で鍛造解析を行うための機能を実装</a:t>
            </a:r>
          </a:p>
        </p:txBody>
      </p:sp>
      <p:grpSp>
        <p:nvGrpSpPr>
          <p:cNvPr id="2" name="グループ化 1">
            <a:extLst>
              <a:ext uri="{FF2B5EF4-FFF2-40B4-BE49-F238E27FC236}">
                <a16:creationId xmlns:a16="http://schemas.microsoft.com/office/drawing/2014/main" id="{D5B20C68-919D-9960-A927-A76D12D3030B}"/>
              </a:ext>
            </a:extLst>
          </p:cNvPr>
          <p:cNvGrpSpPr/>
          <p:nvPr/>
        </p:nvGrpSpPr>
        <p:grpSpPr>
          <a:xfrm>
            <a:off x="383419" y="9570026"/>
            <a:ext cx="6929750" cy="767636"/>
            <a:chOff x="515626" y="9840102"/>
            <a:chExt cx="6929750" cy="767636"/>
          </a:xfrm>
        </p:grpSpPr>
        <p:pic>
          <p:nvPicPr>
            <p:cNvPr id="3" name="図 1451">
              <a:extLst>
                <a:ext uri="{FF2B5EF4-FFF2-40B4-BE49-F238E27FC236}">
                  <a16:creationId xmlns:a16="http://schemas.microsoft.com/office/drawing/2014/main" id="{8B53EE9D-4BFF-77BB-78E1-C8BACC7FDF64}"/>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83362" y="10099964"/>
              <a:ext cx="689386" cy="204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reeform 51">
              <a:extLst>
                <a:ext uri="{FF2B5EF4-FFF2-40B4-BE49-F238E27FC236}">
                  <a16:creationId xmlns:a16="http://schemas.microsoft.com/office/drawing/2014/main" id="{FDF1E1F9-1232-515D-CF68-086844CB6F15}"/>
                </a:ext>
              </a:extLst>
            </p:cNvPr>
            <p:cNvSpPr>
              <a:spLocks noChangeAspect="1"/>
            </p:cNvSpPr>
            <p:nvPr/>
          </p:nvSpPr>
          <p:spPr>
            <a:xfrm>
              <a:off x="6810927" y="9840102"/>
              <a:ext cx="432000" cy="432000"/>
            </a:xfrm>
            <a:custGeom>
              <a:avLst/>
              <a:gdLst/>
              <a:ahLst/>
              <a:cxnLst/>
              <a:rect l="l" t="t" r="r" b="b"/>
              <a:pathLst>
                <a:path w="519213" h="519213">
                  <a:moveTo>
                    <a:pt x="0" y="0"/>
                  </a:moveTo>
                  <a:lnTo>
                    <a:pt x="519213" y="0"/>
                  </a:lnTo>
                  <a:lnTo>
                    <a:pt x="519213" y="519212"/>
                  </a:lnTo>
                  <a:lnTo>
                    <a:pt x="0" y="519212"/>
                  </a:lnTo>
                  <a:lnTo>
                    <a:pt x="0" y="0"/>
                  </a:lnTo>
                  <a:close/>
                </a:path>
              </a:pathLst>
            </a:custGeom>
            <a:blipFill>
              <a:blip r:embed="rId17"/>
              <a:stretch>
                <a:fillRect/>
              </a:stretch>
            </a:blipFill>
          </p:spPr>
        </p:sp>
        <p:sp>
          <p:nvSpPr>
            <p:cNvPr id="5" name="テキスト ボックス 4">
              <a:extLst>
                <a:ext uri="{FF2B5EF4-FFF2-40B4-BE49-F238E27FC236}">
                  <a16:creationId xmlns:a16="http://schemas.microsoft.com/office/drawing/2014/main" id="{48CF04B7-6CB1-5A6C-455F-2A3C6E0C9D9C}"/>
                </a:ext>
              </a:extLst>
            </p:cNvPr>
            <p:cNvSpPr txBox="1"/>
            <p:nvPr/>
          </p:nvSpPr>
          <p:spPr>
            <a:xfrm>
              <a:off x="1379803" y="10073724"/>
              <a:ext cx="5020997" cy="253916"/>
            </a:xfrm>
            <a:prstGeom prst="rect">
              <a:avLst/>
            </a:prstGeom>
            <a:noFill/>
          </p:spPr>
          <p:txBody>
            <a:bodyPr wrap="square" rtlCol="0">
              <a:spAutoFit/>
            </a:bodyPr>
            <a:lstStyle/>
            <a:p>
              <a:r>
                <a:rPr kumimoji="1" lang="ja-JP" altLang="en-US" sz="1050" dirty="0">
                  <a:latin typeface="A-OTF 新ゴ Pro M" panose="020B0500000000000000" pitchFamily="50" charset="-128"/>
                  <a:ea typeface="A-OTF 新ゴ Pro M" panose="020B0500000000000000" pitchFamily="50" charset="-128"/>
                </a:rPr>
                <a:t>アプライド株式会社  広域システム営業部　  </a:t>
              </a:r>
              <a:r>
                <a:rPr kumimoji="1" lang="en-US" altLang="ja-JP" sz="900" dirty="0">
                  <a:latin typeface="A-OTF 新ゴ Pro M" panose="020B0500000000000000" pitchFamily="50" charset="-128"/>
                  <a:ea typeface="A-OTF 新ゴ Pro M" panose="020B0500000000000000" pitchFamily="50" charset="-128"/>
                </a:rPr>
                <a:t>mail : hpc-pro@applied-net.co.jp</a:t>
              </a:r>
            </a:p>
          </p:txBody>
        </p:sp>
        <p:sp>
          <p:nvSpPr>
            <p:cNvPr id="6" name="テキスト ボックス 5">
              <a:extLst>
                <a:ext uri="{FF2B5EF4-FFF2-40B4-BE49-F238E27FC236}">
                  <a16:creationId xmlns:a16="http://schemas.microsoft.com/office/drawing/2014/main" id="{98A08999-EC50-CE05-1633-278D51AC9FC1}"/>
                </a:ext>
              </a:extLst>
            </p:cNvPr>
            <p:cNvSpPr txBox="1"/>
            <p:nvPr/>
          </p:nvSpPr>
          <p:spPr>
            <a:xfrm>
              <a:off x="515626" y="10299961"/>
              <a:ext cx="3681081" cy="307777"/>
            </a:xfrm>
            <a:prstGeom prst="rect">
              <a:avLst/>
            </a:prstGeom>
            <a:noFill/>
          </p:spPr>
          <p:txBody>
            <a:bodyPr wrap="square" rtlCol="0">
              <a:spAutoFit/>
            </a:bodyPr>
            <a:lstStyle/>
            <a:p>
              <a:r>
                <a:rPr lang="zh-TW" altLang="en-US" sz="700" kern="10" dirty="0">
                  <a:latin typeface="A-OTF 新ゴ Pro M" panose="020B0500000000000000" pitchFamily="50" charset="-128"/>
                  <a:ea typeface="A-OTF 新ゴ Pro M" panose="020B0500000000000000" pitchFamily="50" charset="-128"/>
                </a:rPr>
                <a:t>■関東営業</a:t>
              </a:r>
              <a:r>
                <a:rPr lang="ja-JP" altLang="en-US" sz="700" kern="10" dirty="0">
                  <a:latin typeface="A-OTF 新ゴ Pro M" panose="020B0500000000000000" pitchFamily="50" charset="-128"/>
                  <a:ea typeface="A-OTF 新ゴ Pro M" panose="020B0500000000000000" pitchFamily="50" charset="-128"/>
                </a:rPr>
                <a:t>部</a:t>
              </a:r>
              <a:r>
                <a:rPr lang="zh-TW" altLang="en-US" sz="700" kern="10" dirty="0">
                  <a:latin typeface="A-OTF 新ゴ Pro M" panose="020B0500000000000000" pitchFamily="50" charset="-128"/>
                  <a:ea typeface="A-OTF 新ゴ Pro M" panose="020B0500000000000000" pitchFamily="50" charset="-128"/>
                </a:rPr>
                <a:t>  東京都千代田区神田須田町</a:t>
              </a:r>
              <a:r>
                <a:rPr lang="en-US" altLang="zh-TW" sz="700" kern="10" dirty="0">
                  <a:latin typeface="A-OTF 新ゴ Pro M" panose="020B0500000000000000" pitchFamily="50" charset="-128"/>
                  <a:ea typeface="A-OTF 新ゴ Pro M" panose="020B0500000000000000" pitchFamily="50" charset="-128"/>
                </a:rPr>
                <a:t>1-2-7 8F</a:t>
              </a:r>
              <a:r>
                <a:rPr lang="ja-JP" altLang="en-US" sz="700" kern="10" dirty="0">
                  <a:latin typeface="A-OTF 新ゴ Pro M" panose="020B0500000000000000" pitchFamily="50" charset="-128"/>
                  <a:ea typeface="A-OTF 新ゴ Pro M" panose="020B0500000000000000" pitchFamily="50" charset="-128"/>
                </a:rPr>
                <a:t>    ☎ </a:t>
              </a:r>
              <a:r>
                <a:rPr lang="en-US" altLang="zh-TW" sz="700" kern="10" dirty="0">
                  <a:latin typeface="A-OTF 新ゴ Pro M" panose="020B0500000000000000" pitchFamily="50" charset="-128"/>
                  <a:ea typeface="A-OTF 新ゴ Pro M" panose="020B0500000000000000" pitchFamily="50" charset="-128"/>
                </a:rPr>
                <a:t>TEL</a:t>
              </a:r>
              <a:r>
                <a:rPr lang="zh-TW" altLang="en-US" sz="700" kern="10" dirty="0">
                  <a:latin typeface="A-OTF 新ゴ Pro M" panose="020B0500000000000000" pitchFamily="50" charset="-128"/>
                  <a:ea typeface="A-OTF 新ゴ Pro M" panose="020B0500000000000000" pitchFamily="50" charset="-128"/>
                </a:rPr>
                <a:t>：</a:t>
              </a:r>
              <a:r>
                <a:rPr lang="en-US" altLang="zh-TW" sz="700" kern="10" dirty="0">
                  <a:latin typeface="A-OTF 新ゴ Pro M" panose="020B0500000000000000" pitchFamily="50" charset="-128"/>
                  <a:ea typeface="A-OTF 新ゴ Pro M" panose="020B0500000000000000" pitchFamily="50" charset="-128"/>
                </a:rPr>
                <a:t>03-5280-9255</a:t>
              </a:r>
            </a:p>
            <a:p>
              <a:r>
                <a:rPr lang="en-US" altLang="zh-TW" sz="700" kern="10" dirty="0">
                  <a:latin typeface="A-OTF 新ゴ Pro M" panose="020B0500000000000000" pitchFamily="50" charset="-128"/>
                  <a:ea typeface="A-OTF 新ゴ Pro M" panose="020B0500000000000000" pitchFamily="50" charset="-128"/>
                </a:rPr>
                <a:t>■</a:t>
              </a:r>
              <a:r>
                <a:rPr lang="zh-TW" altLang="en-US" sz="700" kern="10" dirty="0">
                  <a:latin typeface="A-OTF 新ゴ Pro M" panose="020B0500000000000000" pitchFamily="50" charset="-128"/>
                  <a:ea typeface="A-OTF 新ゴ Pro M" panose="020B0500000000000000" pitchFamily="50" charset="-128"/>
                </a:rPr>
                <a:t>東海営業部  名古屋市西区上名古屋</a:t>
              </a:r>
              <a:r>
                <a:rPr lang="en-US" altLang="zh-TW" sz="700" kern="10" dirty="0">
                  <a:latin typeface="A-OTF 新ゴ Pro M" panose="020B0500000000000000" pitchFamily="50" charset="-128"/>
                  <a:ea typeface="A-OTF 新ゴ Pro M" panose="020B0500000000000000" pitchFamily="50" charset="-128"/>
                </a:rPr>
                <a:t>3-25-28 5F</a:t>
              </a:r>
              <a:r>
                <a:rPr lang="ja-JP" altLang="en-US" sz="700" kern="10" dirty="0">
                  <a:latin typeface="A-OTF 新ゴ Pro M" panose="020B0500000000000000" pitchFamily="50" charset="-128"/>
                  <a:ea typeface="A-OTF 新ゴ Pro M" panose="020B0500000000000000" pitchFamily="50" charset="-128"/>
                </a:rPr>
                <a:t>  </a:t>
              </a:r>
              <a:r>
                <a:rPr lang="en-US" altLang="zh-TW" sz="700" kern="10" dirty="0">
                  <a:latin typeface="A-OTF 新ゴ Pro M" panose="020B0500000000000000" pitchFamily="50" charset="-128"/>
                  <a:ea typeface="A-OTF 新ゴ Pro M" panose="020B0500000000000000" pitchFamily="50" charset="-128"/>
                </a:rPr>
                <a:t>   </a:t>
              </a:r>
              <a:r>
                <a:rPr lang="ja-JP" altLang="en-US" sz="700" kern="10" dirty="0">
                  <a:latin typeface="A-OTF 新ゴ Pro M" panose="020B0500000000000000" pitchFamily="50" charset="-128"/>
                  <a:ea typeface="A-OTF 新ゴ Pro M" panose="020B0500000000000000" pitchFamily="50" charset="-128"/>
                </a:rPr>
                <a:t>☎ </a:t>
              </a:r>
              <a:r>
                <a:rPr lang="en-US" altLang="zh-TW" sz="700" kern="10" dirty="0">
                  <a:latin typeface="A-OTF 新ゴ Pro M" panose="020B0500000000000000" pitchFamily="50" charset="-128"/>
                  <a:ea typeface="A-OTF 新ゴ Pro M" panose="020B0500000000000000" pitchFamily="50" charset="-128"/>
                </a:rPr>
                <a:t>TEL</a:t>
              </a:r>
              <a:r>
                <a:rPr lang="zh-TW" altLang="en-US" sz="700" kern="10" dirty="0">
                  <a:latin typeface="A-OTF 新ゴ Pro M" panose="020B0500000000000000" pitchFamily="50" charset="-128"/>
                  <a:ea typeface="A-OTF 新ゴ Pro M" panose="020B0500000000000000" pitchFamily="50" charset="-128"/>
                </a:rPr>
                <a:t>：</a:t>
              </a:r>
              <a:r>
                <a:rPr lang="en-US" altLang="zh-TW" sz="700" kern="10" dirty="0">
                  <a:latin typeface="A-OTF 新ゴ Pro M" panose="020B0500000000000000" pitchFamily="50" charset="-128"/>
                  <a:ea typeface="A-OTF 新ゴ Pro M" panose="020B0500000000000000" pitchFamily="50" charset="-128"/>
                </a:rPr>
                <a:t>052-325-2782</a:t>
              </a:r>
            </a:p>
          </p:txBody>
        </p:sp>
        <p:sp>
          <p:nvSpPr>
            <p:cNvPr id="7" name="テキスト ボックス 6">
              <a:extLst>
                <a:ext uri="{FF2B5EF4-FFF2-40B4-BE49-F238E27FC236}">
                  <a16:creationId xmlns:a16="http://schemas.microsoft.com/office/drawing/2014/main" id="{A51D3C10-F16E-156C-263E-BEF5130E3E57}"/>
                </a:ext>
              </a:extLst>
            </p:cNvPr>
            <p:cNvSpPr txBox="1"/>
            <p:nvPr/>
          </p:nvSpPr>
          <p:spPr>
            <a:xfrm>
              <a:off x="4033276" y="10299961"/>
              <a:ext cx="3412100" cy="307777"/>
            </a:xfrm>
            <a:prstGeom prst="rect">
              <a:avLst/>
            </a:prstGeom>
            <a:noFill/>
          </p:spPr>
          <p:txBody>
            <a:bodyPr wrap="square" rtlCol="0">
              <a:spAutoFit/>
            </a:bodyPr>
            <a:lstStyle/>
            <a:p>
              <a:r>
                <a:rPr lang="zh-TW" altLang="en-US" sz="700" kern="10" dirty="0">
                  <a:latin typeface="A-OTF 新ゴ Pro M" panose="020B0500000000000000" pitchFamily="50" charset="-128"/>
                  <a:ea typeface="A-OTF 新ゴ Pro M" panose="020B0500000000000000" pitchFamily="50" charset="-128"/>
                </a:rPr>
                <a:t>■関西営業部   大阪市淀川区西中島</a:t>
              </a:r>
              <a:r>
                <a:rPr lang="en-US" altLang="zh-TW" sz="700" kern="10" dirty="0">
                  <a:latin typeface="A-OTF 新ゴ Pro M" panose="020B0500000000000000" pitchFamily="50" charset="-128"/>
                  <a:ea typeface="A-OTF 新ゴ Pro M" panose="020B0500000000000000" pitchFamily="50" charset="-128"/>
                </a:rPr>
                <a:t>2-14-6 5F</a:t>
              </a:r>
              <a:r>
                <a:rPr lang="zh-TW" altLang="en-US" sz="700" kern="10" dirty="0">
                  <a:latin typeface="A-OTF 新ゴ Pro M" panose="020B0500000000000000" pitchFamily="50" charset="-128"/>
                  <a:ea typeface="A-OTF 新ゴ Pro M" panose="020B0500000000000000" pitchFamily="50" charset="-128"/>
                </a:rPr>
                <a:t>　</a:t>
              </a:r>
              <a:r>
                <a:rPr lang="ja-JP" altLang="en-US" sz="700" kern="10" dirty="0">
                  <a:latin typeface="A-OTF 新ゴ Pro M" panose="020B0500000000000000" pitchFamily="50" charset="-128"/>
                  <a:ea typeface="A-OTF 新ゴ Pro M" panose="020B0500000000000000" pitchFamily="50" charset="-128"/>
                </a:rPr>
                <a:t>☎ </a:t>
              </a:r>
              <a:r>
                <a:rPr lang="en-US" altLang="zh-TW" sz="700" kern="10" dirty="0">
                  <a:latin typeface="A-OTF 新ゴ Pro M" panose="020B0500000000000000" pitchFamily="50" charset="-128"/>
                  <a:ea typeface="A-OTF 新ゴ Pro M" panose="020B0500000000000000" pitchFamily="50" charset="-128"/>
                </a:rPr>
                <a:t>TEL</a:t>
              </a:r>
              <a:r>
                <a:rPr lang="ja-JP" altLang="en-US" sz="700" kern="10" dirty="0">
                  <a:latin typeface="A-OTF 新ゴ Pro M" panose="020B0500000000000000" pitchFamily="50" charset="-128"/>
                  <a:ea typeface="A-OTF 新ゴ Pro M" panose="020B0500000000000000" pitchFamily="50" charset="-128"/>
                </a:rPr>
                <a:t>：</a:t>
              </a:r>
              <a:r>
                <a:rPr lang="en-US" altLang="zh-TW" sz="700" kern="10" dirty="0">
                  <a:latin typeface="A-OTF 新ゴ Pro M" panose="020B0500000000000000" pitchFamily="50" charset="-128"/>
                  <a:ea typeface="A-OTF 新ゴ Pro M" panose="020B0500000000000000" pitchFamily="50" charset="-128"/>
                </a:rPr>
                <a:t>06-6838-4123</a:t>
              </a:r>
            </a:p>
            <a:p>
              <a:r>
                <a:rPr lang="en-US" altLang="zh-TW" sz="700" kern="10" dirty="0">
                  <a:latin typeface="A-OTF 新ゴ Pro M" panose="020B0500000000000000" pitchFamily="50" charset="-128"/>
                  <a:ea typeface="A-OTF 新ゴ Pro M" panose="020B0500000000000000" pitchFamily="50" charset="-128"/>
                </a:rPr>
                <a:t>■</a:t>
              </a:r>
              <a:r>
                <a:rPr lang="zh-TW" altLang="en-US" sz="700" kern="10" dirty="0">
                  <a:latin typeface="A-OTF 新ゴ Pro M" panose="020B0500000000000000" pitchFamily="50" charset="-128"/>
                  <a:ea typeface="A-OTF 新ゴ Pro M" panose="020B0500000000000000" pitchFamily="50" charset="-128"/>
                </a:rPr>
                <a:t>九州営業部   福岡市博多区上牟田</a:t>
              </a:r>
              <a:r>
                <a:rPr lang="en-US" altLang="zh-TW" sz="700" kern="10" dirty="0">
                  <a:latin typeface="A-OTF 新ゴ Pro M" panose="020B0500000000000000" pitchFamily="50" charset="-128"/>
                  <a:ea typeface="A-OTF 新ゴ Pro M" panose="020B0500000000000000" pitchFamily="50" charset="-128"/>
                </a:rPr>
                <a:t>1-6-23  </a:t>
              </a:r>
              <a:r>
                <a:rPr lang="ja-JP" altLang="en-US" sz="700" kern="10" dirty="0">
                  <a:latin typeface="A-OTF 新ゴ Pro M" panose="020B0500000000000000" pitchFamily="50" charset="-128"/>
                  <a:ea typeface="A-OTF 新ゴ Pro M" panose="020B0500000000000000" pitchFamily="50" charset="-128"/>
                </a:rPr>
                <a:t>　   ☎ </a:t>
              </a:r>
              <a:r>
                <a:rPr lang="en-US" altLang="zh-TW" sz="700" kern="10" dirty="0">
                  <a:latin typeface="A-OTF 新ゴ Pro M" panose="020B0500000000000000" pitchFamily="50" charset="-128"/>
                  <a:ea typeface="A-OTF 新ゴ Pro M" panose="020B0500000000000000" pitchFamily="50" charset="-128"/>
                </a:rPr>
                <a:t>TEL</a:t>
              </a:r>
              <a:r>
                <a:rPr lang="ja-JP" altLang="en-US" sz="700" kern="10" dirty="0">
                  <a:latin typeface="A-OTF 新ゴ Pro M" panose="020B0500000000000000" pitchFamily="50" charset="-128"/>
                  <a:ea typeface="A-OTF 新ゴ Pro M" panose="020B0500000000000000" pitchFamily="50" charset="-128"/>
                </a:rPr>
                <a:t>：</a:t>
              </a:r>
              <a:r>
                <a:rPr lang="en-US" altLang="zh-TW" sz="700" kern="10" dirty="0">
                  <a:latin typeface="A-OTF 新ゴ Pro M" panose="020B0500000000000000" pitchFamily="50" charset="-128"/>
                  <a:ea typeface="A-OTF 新ゴ Pro M" panose="020B0500000000000000" pitchFamily="50" charset="-128"/>
                </a:rPr>
                <a:t>092-481-7812</a:t>
              </a:r>
            </a:p>
          </p:txBody>
        </p:sp>
      </p:grpSp>
      <p:cxnSp>
        <p:nvCxnSpPr>
          <p:cNvPr id="8" name="直線コネクタ 7">
            <a:extLst>
              <a:ext uri="{FF2B5EF4-FFF2-40B4-BE49-F238E27FC236}">
                <a16:creationId xmlns:a16="http://schemas.microsoft.com/office/drawing/2014/main" id="{332C67A6-6262-CBE9-A04B-A1B184956247}"/>
              </a:ext>
            </a:extLst>
          </p:cNvPr>
          <p:cNvCxnSpPr>
            <a:cxnSpLocks/>
          </p:cNvCxnSpPr>
          <p:nvPr/>
        </p:nvCxnSpPr>
        <p:spPr>
          <a:xfrm>
            <a:off x="383245" y="9640392"/>
            <a:ext cx="6147728"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0" name="正方形/長方形 9">
            <a:extLst>
              <a:ext uri="{FF2B5EF4-FFF2-40B4-BE49-F238E27FC236}">
                <a16:creationId xmlns:a16="http://schemas.microsoft.com/office/drawing/2014/main" id="{DFD053C0-DC7E-B2D8-EFA6-08B70A62C172}"/>
              </a:ext>
            </a:extLst>
          </p:cNvPr>
          <p:cNvSpPr/>
          <p:nvPr/>
        </p:nvSpPr>
        <p:spPr>
          <a:xfrm>
            <a:off x="0" y="10470493"/>
            <a:ext cx="7559675" cy="221320"/>
          </a:xfrm>
          <a:prstGeom prst="rect">
            <a:avLst/>
          </a:prstGeom>
          <a:gradFill flip="none" rotWithShape="1">
            <a:gsLst>
              <a:gs pos="0">
                <a:schemeClr val="accent3">
                  <a:lumMod val="40000"/>
                  <a:lumOff val="60000"/>
                </a:schemeClr>
              </a:gs>
              <a:gs pos="46000">
                <a:schemeClr val="accent3">
                  <a:lumMod val="95000"/>
                  <a:lumOff val="5000"/>
                </a:schemeClr>
              </a:gs>
              <a:gs pos="100000">
                <a:schemeClr val="accent3">
                  <a:lumMod val="60000"/>
                </a:schemeClr>
              </a:gs>
            </a:gsLst>
            <a:path path="circle">
              <a:fillToRect l="50000" t="130000" r="50000" b="-3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Freeform 49">
            <a:extLst>
              <a:ext uri="{FF2B5EF4-FFF2-40B4-BE49-F238E27FC236}">
                <a16:creationId xmlns:a16="http://schemas.microsoft.com/office/drawing/2014/main" id="{2AFC0F60-0626-5E63-ACDD-13832637A22D}"/>
              </a:ext>
            </a:extLst>
          </p:cNvPr>
          <p:cNvSpPr/>
          <p:nvPr/>
        </p:nvSpPr>
        <p:spPr>
          <a:xfrm>
            <a:off x="316236" y="241908"/>
            <a:ext cx="1892300" cy="365361"/>
          </a:xfrm>
          <a:custGeom>
            <a:avLst/>
            <a:gdLst/>
            <a:ahLst/>
            <a:cxnLst/>
            <a:rect l="l" t="t" r="r" b="b"/>
            <a:pathLst>
              <a:path w="1553155" h="298899">
                <a:moveTo>
                  <a:pt x="0" y="0"/>
                </a:moveTo>
                <a:lnTo>
                  <a:pt x="1553155" y="0"/>
                </a:lnTo>
                <a:lnTo>
                  <a:pt x="1553155" y="298899"/>
                </a:lnTo>
                <a:lnTo>
                  <a:pt x="0" y="298899"/>
                </a:lnTo>
                <a:lnTo>
                  <a:pt x="0" y="0"/>
                </a:lnTo>
                <a:close/>
              </a:path>
            </a:pathLst>
          </a:custGeom>
          <a:blipFill>
            <a:blip r:embed="rId18"/>
            <a:stretch>
              <a:fillRect/>
            </a:stretch>
          </a:blipFill>
        </p:spPr>
      </p:sp>
    </p:spTree>
    <p:extLst>
      <p:ext uri="{BB962C8B-B14F-4D97-AF65-F5344CB8AC3E}">
        <p14:creationId xmlns:p14="http://schemas.microsoft.com/office/powerpoint/2010/main" val="15503606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C6B094-1191-C400-E061-FE71C7AD850A}"/>
            </a:ext>
          </a:extLst>
        </p:cNvPr>
        <p:cNvGrpSpPr/>
        <p:nvPr/>
      </p:nvGrpSpPr>
      <p:grpSpPr>
        <a:xfrm>
          <a:off x="0" y="0"/>
          <a:ext cx="0" cy="0"/>
          <a:chOff x="0" y="0"/>
          <a:chExt cx="0" cy="0"/>
        </a:xfrm>
      </p:grpSpPr>
      <p:cxnSp>
        <p:nvCxnSpPr>
          <p:cNvPr id="59" name="直線コネクタ 58">
            <a:extLst>
              <a:ext uri="{FF2B5EF4-FFF2-40B4-BE49-F238E27FC236}">
                <a16:creationId xmlns:a16="http://schemas.microsoft.com/office/drawing/2014/main" id="{F5CBD780-4E66-ACE4-9276-6719F43E18D1}"/>
              </a:ext>
            </a:extLst>
          </p:cNvPr>
          <p:cNvCxnSpPr/>
          <p:nvPr/>
        </p:nvCxnSpPr>
        <p:spPr>
          <a:xfrm>
            <a:off x="442183" y="9389620"/>
            <a:ext cx="65246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直線コネクタ 59">
            <a:extLst>
              <a:ext uri="{FF2B5EF4-FFF2-40B4-BE49-F238E27FC236}">
                <a16:creationId xmlns:a16="http://schemas.microsoft.com/office/drawing/2014/main" id="{6089F2EC-689C-8189-A9ED-FBAD4AD8A350}"/>
              </a:ext>
            </a:extLst>
          </p:cNvPr>
          <p:cNvCxnSpPr/>
          <p:nvPr/>
        </p:nvCxnSpPr>
        <p:spPr>
          <a:xfrm>
            <a:off x="442183" y="8551088"/>
            <a:ext cx="65246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1" name="テキスト ボックス 60">
            <a:extLst>
              <a:ext uri="{FF2B5EF4-FFF2-40B4-BE49-F238E27FC236}">
                <a16:creationId xmlns:a16="http://schemas.microsoft.com/office/drawing/2014/main" id="{1125260D-9453-59A2-8626-D4C802BBD046}"/>
              </a:ext>
            </a:extLst>
          </p:cNvPr>
          <p:cNvSpPr txBox="1"/>
          <p:nvPr/>
        </p:nvSpPr>
        <p:spPr>
          <a:xfrm>
            <a:off x="437906" y="5893758"/>
            <a:ext cx="6751170" cy="1985159"/>
          </a:xfrm>
          <a:prstGeom prst="rect">
            <a:avLst/>
          </a:prstGeom>
          <a:solidFill>
            <a:schemeClr val="accent3">
              <a:lumMod val="20000"/>
              <a:lumOff val="80000"/>
            </a:schemeClr>
          </a:solidFill>
        </p:spPr>
        <p:txBody>
          <a:bodyPr wrap="square">
            <a:spAutoFit/>
          </a:bodyPr>
          <a:lstStyle/>
          <a:p>
            <a:endParaRPr kumimoji="1" lang="en-US" altLang="ja-JP" sz="7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AFDEX</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推奨モデル スペック</a:t>
            </a:r>
            <a:endPar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OS</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Windows 11</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Pro</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64bit</a:t>
            </a:r>
          </a:p>
          <a:p>
            <a:r>
              <a:rPr kumimoji="1" lang="ja-JP" altLang="en-US" sz="1200" b="1" dirty="0">
                <a:solidFill>
                  <a:srgbClr val="1C1C1C"/>
                </a:solidFill>
                <a:latin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cs typeface="Segoe UI" panose="020B0502040204020203" pitchFamily="34" charset="0"/>
              </a:rPr>
              <a:t>CPU</a:t>
            </a:r>
            <a:r>
              <a:rPr kumimoji="1" lang="ja-JP" altLang="en-US" sz="1200" b="1" dirty="0">
                <a:solidFill>
                  <a:srgbClr val="1C1C1C"/>
                </a:solidFill>
                <a:latin typeface="游ゴシック" panose="020B0400000000000000" pitchFamily="50" charset="-128"/>
                <a:cs typeface="Segoe UI" panose="020B0502040204020203" pitchFamily="34" charset="0"/>
              </a:rPr>
              <a:t>：</a:t>
            </a:r>
            <a:r>
              <a:rPr kumimoji="1" lang="en-US" altLang="ja-JP" sz="1200" b="1" dirty="0">
                <a:solidFill>
                  <a:srgbClr val="1C1C1C"/>
                </a:solidFill>
                <a:latin typeface="游ゴシック" panose="020B0400000000000000" pitchFamily="50" charset="-128"/>
                <a:cs typeface="Segoe UI" panose="020B0502040204020203" pitchFamily="34" charset="0"/>
              </a:rPr>
              <a:t>intel Core Ultra 7 270K Plus</a:t>
            </a:r>
            <a:r>
              <a:rPr kumimoji="1" lang="ja-JP" altLang="en-US" sz="1200" b="1" dirty="0">
                <a:solidFill>
                  <a:srgbClr val="1C1C1C"/>
                </a:solidFill>
                <a:latin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cs typeface="Segoe UI" panose="020B0502040204020203" pitchFamily="34" charset="0"/>
              </a:rPr>
              <a:t> </a:t>
            </a:r>
          </a:p>
          <a:p>
            <a:r>
              <a:rPr kumimoji="1" lang="en-US" altLang="ja-JP" sz="1200" b="1" dirty="0">
                <a:solidFill>
                  <a:srgbClr val="1C1C1C"/>
                </a:solidFill>
                <a:latin typeface="游ゴシック" panose="020B0400000000000000" pitchFamily="50" charset="-128"/>
                <a:cs typeface="Segoe UI" panose="020B0502040204020203" pitchFamily="34" charset="0"/>
              </a:rPr>
              <a:t>                24C(P8+E16) 24T/3.7-5.5GHz/L2:36MB/L3:40MB </a:t>
            </a:r>
            <a:endParaRPr lang="en-US" altLang="ja-JP" sz="1200" b="1" dirty="0">
              <a:solidFill>
                <a:srgbClr val="1C1C1C"/>
              </a:solidFill>
              <a:latin typeface="游ゴシック" panose="020B0400000000000000" pitchFamily="50" charset="-128"/>
              <a:cs typeface="Segoe UI" panose="020B0502040204020203" pitchFamily="34" charset="0"/>
            </a:endParaRPr>
          </a:p>
          <a:p>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メモリ：</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32GB(16GB×2)</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DDR5</a:t>
            </a:r>
            <a:r>
              <a:rPr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-5600</a:t>
            </a:r>
            <a:r>
              <a:rPr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PC5-44800</a:t>
            </a:r>
            <a:r>
              <a:rPr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endPar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SSD</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1TB (M.2 NVMe)</a:t>
            </a:r>
            <a:endParaRPr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GPU</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1200" b="1" dirty="0">
                <a:solidFill>
                  <a:srgbClr val="1C1C1C"/>
                </a:solidFill>
                <a:latin typeface="游ゴシック" panose="020B0400000000000000" pitchFamily="50" charset="-128"/>
                <a:cs typeface="Segoe UI" panose="020B0502040204020203" pitchFamily="34" charset="0"/>
              </a:rPr>
              <a:t>NVIDIA RTX PRO 2000 Blackwell  16GB-GDDR7</a:t>
            </a:r>
          </a:p>
          <a:p>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電源：</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650W 80PLUS</a:t>
            </a:r>
            <a:r>
              <a:rPr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GOLD</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認証 </a:t>
            </a:r>
            <a:endPar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保証：</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1</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年間センドバックハードウェア保証</a:t>
            </a:r>
            <a:endPar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endParaRPr kumimoji="1" lang="en-US" altLang="ja-JP" sz="800" b="1" dirty="0">
              <a:solidFill>
                <a:srgbClr val="1C1C1C"/>
              </a:solidFill>
              <a:latin typeface="游ゴシック" panose="020B0400000000000000" pitchFamily="50" charset="-128"/>
              <a:cs typeface="Segoe UI" panose="020B0502040204020203" pitchFamily="34" charset="0"/>
            </a:endParaRPr>
          </a:p>
        </p:txBody>
      </p:sp>
      <p:sp>
        <p:nvSpPr>
          <p:cNvPr id="67" name="テキスト ボックス 66">
            <a:extLst>
              <a:ext uri="{FF2B5EF4-FFF2-40B4-BE49-F238E27FC236}">
                <a16:creationId xmlns:a16="http://schemas.microsoft.com/office/drawing/2014/main" id="{7212B02F-C776-F385-8FF7-AAEB106B6141}"/>
              </a:ext>
            </a:extLst>
          </p:cNvPr>
          <p:cNvSpPr txBox="1"/>
          <p:nvPr/>
        </p:nvSpPr>
        <p:spPr>
          <a:xfrm>
            <a:off x="464410" y="8655800"/>
            <a:ext cx="3268289" cy="646331"/>
          </a:xfrm>
          <a:prstGeom prst="rect">
            <a:avLst/>
          </a:prstGeom>
          <a:noFill/>
        </p:spPr>
        <p:txBody>
          <a:bodyPr wrap="square">
            <a:spAutoFit/>
          </a:bodyPr>
          <a:lstStyle/>
          <a:p>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アプライドオリジナル</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BTO</a:t>
            </a:r>
          </a:p>
          <a:p>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cs typeface="Segoe UI" panose="020B0502040204020203" pitchFamily="34" charset="0"/>
              </a:rPr>
              <a:t> AFDEX  </a:t>
            </a:r>
            <a:r>
              <a:rPr kumimoji="1" lang="ja-JP" altLang="en-US" sz="1200" b="1" dirty="0">
                <a:solidFill>
                  <a:srgbClr val="1C1C1C"/>
                </a:solidFill>
                <a:latin typeface="游ゴシック" panose="020B0400000000000000" pitchFamily="50" charset="-128"/>
                <a:cs typeface="Segoe UI" panose="020B0502040204020203" pitchFamily="34" charset="0"/>
              </a:rPr>
              <a:t>推奨</a:t>
            </a:r>
            <a:r>
              <a:rPr kumimoji="1" lang="en-US" altLang="ja-JP" sz="1200" b="1" dirty="0">
                <a:solidFill>
                  <a:srgbClr val="1C1C1C"/>
                </a:solidFill>
                <a:latin typeface="游ゴシック" panose="020B0400000000000000" pitchFamily="50" charset="-128"/>
                <a:cs typeface="Segoe UI" panose="020B0502040204020203" pitchFamily="34" charset="0"/>
              </a:rPr>
              <a:t>PC</a:t>
            </a:r>
            <a:r>
              <a:rPr kumimoji="1" lang="ja-JP" altLang="en-US" sz="1200" b="1" dirty="0">
                <a:solidFill>
                  <a:srgbClr val="1C1C1C"/>
                </a:solidFill>
                <a:latin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cs typeface="Segoe UI" panose="020B0502040204020203" pitchFamily="34" charset="0"/>
              </a:rPr>
              <a:t>  </a:t>
            </a:r>
            <a:r>
              <a:rPr kumimoji="1" lang="ja-JP" altLang="en-US" sz="1200" b="1" dirty="0">
                <a:solidFill>
                  <a:srgbClr val="1C1C1C"/>
                </a:solidFill>
                <a:latin typeface="游ゴシック" panose="020B0400000000000000" pitchFamily="50" charset="-128"/>
                <a:cs typeface="Segoe UI" panose="020B0502040204020203" pitchFamily="34" charset="0"/>
              </a:rPr>
              <a:t>設計者</a:t>
            </a:r>
            <a:r>
              <a:rPr kumimoji="1" lang="en-US" altLang="ja-JP" sz="1200" b="1" dirty="0">
                <a:solidFill>
                  <a:srgbClr val="1C1C1C"/>
                </a:solidFill>
                <a:latin typeface="游ゴシック" panose="020B0400000000000000" pitchFamily="50" charset="-128"/>
                <a:cs typeface="Segoe UI" panose="020B0502040204020203" pitchFamily="34" charset="0"/>
              </a:rPr>
              <a:t>CAE</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向け</a:t>
            </a:r>
            <a:endPar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Be-</a:t>
            </a:r>
            <a:r>
              <a:rPr kumimoji="1" lang="en-US" altLang="ja-JP" sz="1200" b="1" dirty="0" err="1">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Clia</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Type-TU2-7  </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カスタマイズモデル</a:t>
            </a:r>
            <a:endParaRPr lang="ja-JP" altLang="en-US" sz="3200" b="1" dirty="0">
              <a:latin typeface="游ゴシック" panose="020B0400000000000000" pitchFamily="50" charset="-128"/>
              <a:ea typeface="游ゴシック" panose="020B0400000000000000" pitchFamily="50" charset="-128"/>
            </a:endParaRPr>
          </a:p>
        </p:txBody>
      </p:sp>
      <p:sp>
        <p:nvSpPr>
          <p:cNvPr id="70" name="テキスト ボックス 69">
            <a:extLst>
              <a:ext uri="{FF2B5EF4-FFF2-40B4-BE49-F238E27FC236}">
                <a16:creationId xmlns:a16="http://schemas.microsoft.com/office/drawing/2014/main" id="{FBA371B8-A3F3-C758-4F02-3A5A8B451C11}"/>
              </a:ext>
            </a:extLst>
          </p:cNvPr>
          <p:cNvSpPr txBox="1"/>
          <p:nvPr/>
        </p:nvSpPr>
        <p:spPr>
          <a:xfrm>
            <a:off x="437906" y="8050579"/>
            <a:ext cx="6524625" cy="461665"/>
          </a:xfrm>
          <a:prstGeom prst="rect">
            <a:avLst/>
          </a:prstGeom>
          <a:noFill/>
        </p:spPr>
        <p:txBody>
          <a:bodyPr wrap="square">
            <a:spAutoFit/>
          </a:bodyPr>
          <a:lstStyle/>
          <a:p>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上記仕様からカスタマイズも承ります。メモリ・ストレージの増設やグラフィックボード・</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OS</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の変更、また冷却性や耐久性が高い部品へのアップグレードも可能です。</a:t>
            </a:r>
            <a:endParaRPr lang="ja-JP" altLang="en-US" sz="3200" b="1" dirty="0">
              <a:latin typeface="游ゴシック" panose="020B0400000000000000" pitchFamily="50" charset="-128"/>
              <a:ea typeface="游ゴシック" panose="020B0400000000000000" pitchFamily="50" charset="-128"/>
            </a:endParaRPr>
          </a:p>
        </p:txBody>
      </p:sp>
      <p:pic>
        <p:nvPicPr>
          <p:cNvPr id="10" name="図 9">
            <a:extLst>
              <a:ext uri="{FF2B5EF4-FFF2-40B4-BE49-F238E27FC236}">
                <a16:creationId xmlns:a16="http://schemas.microsoft.com/office/drawing/2014/main" id="{B240DC77-6964-EF7A-FE69-077C9FCA6479}"/>
              </a:ext>
            </a:extLst>
          </p:cNvPr>
          <p:cNvPicPr>
            <a:picLocks noChangeAspect="1"/>
          </p:cNvPicPr>
          <p:nvPr/>
        </p:nvPicPr>
        <p:blipFill>
          <a:blip r:embed="rId2"/>
          <a:stretch>
            <a:fillRect/>
          </a:stretch>
        </p:blipFill>
        <p:spPr>
          <a:xfrm>
            <a:off x="4537046" y="2748735"/>
            <a:ext cx="2890109" cy="2890109"/>
          </a:xfrm>
          <a:prstGeom prst="rect">
            <a:avLst/>
          </a:prstGeom>
        </p:spPr>
      </p:pic>
      <p:grpSp>
        <p:nvGrpSpPr>
          <p:cNvPr id="81" name="グループ化 80">
            <a:extLst>
              <a:ext uri="{FF2B5EF4-FFF2-40B4-BE49-F238E27FC236}">
                <a16:creationId xmlns:a16="http://schemas.microsoft.com/office/drawing/2014/main" id="{1E3028D3-9C9C-7086-40B1-CAD956602C1D}"/>
              </a:ext>
            </a:extLst>
          </p:cNvPr>
          <p:cNvGrpSpPr/>
          <p:nvPr/>
        </p:nvGrpSpPr>
        <p:grpSpPr>
          <a:xfrm>
            <a:off x="395288" y="3171407"/>
            <a:ext cx="3991267" cy="2529978"/>
            <a:chOff x="395288" y="3211163"/>
            <a:chExt cx="3991267" cy="2529978"/>
          </a:xfrm>
        </p:grpSpPr>
        <p:sp>
          <p:nvSpPr>
            <p:cNvPr id="82" name="正方形/長方形 81">
              <a:extLst>
                <a:ext uri="{FF2B5EF4-FFF2-40B4-BE49-F238E27FC236}">
                  <a16:creationId xmlns:a16="http://schemas.microsoft.com/office/drawing/2014/main" id="{A3BF84D9-2B23-12BA-88B0-CF82139D7373}"/>
                </a:ext>
              </a:extLst>
            </p:cNvPr>
            <p:cNvSpPr/>
            <p:nvPr/>
          </p:nvSpPr>
          <p:spPr>
            <a:xfrm>
              <a:off x="437905" y="4636288"/>
              <a:ext cx="3840749" cy="1104853"/>
            </a:xfrm>
            <a:prstGeom prst="rect">
              <a:avLst/>
            </a:prstGeom>
            <a:solidFill>
              <a:schemeClr val="bg1"/>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73" name="直線コネクタ 72">
              <a:extLst>
                <a:ext uri="{FF2B5EF4-FFF2-40B4-BE49-F238E27FC236}">
                  <a16:creationId xmlns:a16="http://schemas.microsoft.com/office/drawing/2014/main" id="{3751AA4A-BAAC-2EF2-DEDB-F1B5B9A01DDC}"/>
                </a:ext>
              </a:extLst>
            </p:cNvPr>
            <p:cNvCxnSpPr>
              <a:cxnSpLocks/>
            </p:cNvCxnSpPr>
            <p:nvPr/>
          </p:nvCxnSpPr>
          <p:spPr>
            <a:xfrm>
              <a:off x="395288" y="3245701"/>
              <a:ext cx="394788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74" name="楕円 73">
              <a:extLst>
                <a:ext uri="{FF2B5EF4-FFF2-40B4-BE49-F238E27FC236}">
                  <a16:creationId xmlns:a16="http://schemas.microsoft.com/office/drawing/2014/main" id="{8D2E3676-CA39-E635-C998-345606CA5838}"/>
                </a:ext>
              </a:extLst>
            </p:cNvPr>
            <p:cNvSpPr/>
            <p:nvPr/>
          </p:nvSpPr>
          <p:spPr>
            <a:xfrm>
              <a:off x="4317479" y="3211163"/>
              <a:ext cx="69076" cy="69076"/>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9" name="正方形/長方形 78">
              <a:extLst>
                <a:ext uri="{FF2B5EF4-FFF2-40B4-BE49-F238E27FC236}">
                  <a16:creationId xmlns:a16="http://schemas.microsoft.com/office/drawing/2014/main" id="{04BA822C-7CB7-4D59-A86B-139CBED3AA9F}"/>
                </a:ext>
              </a:extLst>
            </p:cNvPr>
            <p:cNvSpPr/>
            <p:nvPr/>
          </p:nvSpPr>
          <p:spPr>
            <a:xfrm>
              <a:off x="437905" y="3373059"/>
              <a:ext cx="3840749" cy="1104853"/>
            </a:xfrm>
            <a:prstGeom prst="rect">
              <a:avLst/>
            </a:prstGeom>
            <a:solidFill>
              <a:schemeClr val="bg1"/>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8" name="テキスト ボックス 97">
              <a:extLst>
                <a:ext uri="{FF2B5EF4-FFF2-40B4-BE49-F238E27FC236}">
                  <a16:creationId xmlns:a16="http://schemas.microsoft.com/office/drawing/2014/main" id="{C1B2D29C-1A57-8DC9-2224-DA19F158B417}"/>
                </a:ext>
              </a:extLst>
            </p:cNvPr>
            <p:cNvSpPr txBox="1"/>
            <p:nvPr/>
          </p:nvSpPr>
          <p:spPr>
            <a:xfrm>
              <a:off x="1925404" y="3475467"/>
              <a:ext cx="2353250" cy="307777"/>
            </a:xfrm>
            <a:prstGeom prst="rect">
              <a:avLst/>
            </a:prstGeom>
            <a:noFill/>
          </p:spPr>
          <p:txBody>
            <a:bodyPr wrap="square">
              <a:spAutoFit/>
            </a:bodyPr>
            <a:lstStyle/>
            <a:p>
              <a:r>
                <a:rPr kumimoji="1" lang="ja-JP" altLang="en-US" sz="14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最新の</a:t>
              </a:r>
              <a:r>
                <a:rPr kumimoji="1" lang="en-US" altLang="ja-JP" sz="14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Core Ultra7</a:t>
              </a:r>
              <a:r>
                <a:rPr kumimoji="1" lang="ja-JP" altLang="en-US" sz="14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搭載</a:t>
              </a:r>
              <a:endParaRPr lang="ja-JP" altLang="en-US" sz="3600" b="1" dirty="0">
                <a:latin typeface="游ゴシック" panose="020B0400000000000000" pitchFamily="50" charset="-128"/>
                <a:ea typeface="游ゴシック" panose="020B0400000000000000" pitchFamily="50" charset="-128"/>
              </a:endParaRPr>
            </a:p>
          </p:txBody>
        </p:sp>
        <p:sp>
          <p:nvSpPr>
            <p:cNvPr id="99" name="テキスト ボックス 98">
              <a:extLst>
                <a:ext uri="{FF2B5EF4-FFF2-40B4-BE49-F238E27FC236}">
                  <a16:creationId xmlns:a16="http://schemas.microsoft.com/office/drawing/2014/main" id="{5343B7AB-EBF0-DC95-7259-1FF9EB925E96}"/>
                </a:ext>
              </a:extLst>
            </p:cNvPr>
            <p:cNvSpPr txBox="1"/>
            <p:nvPr/>
          </p:nvSpPr>
          <p:spPr>
            <a:xfrm>
              <a:off x="1925404" y="3776081"/>
              <a:ext cx="2353250" cy="553998"/>
            </a:xfrm>
            <a:prstGeom prst="rect">
              <a:avLst/>
            </a:prstGeom>
            <a:noFill/>
          </p:spPr>
          <p:txBody>
            <a:bodyPr wrap="square">
              <a:spAutoFit/>
            </a:bodyPr>
            <a:lstStyle/>
            <a:p>
              <a:r>
                <a:rPr kumimoji="1" lang="en-US" altLang="ja-JP" sz="10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AI</a:t>
              </a:r>
              <a:r>
                <a:rPr kumimoji="1" lang="ja-JP" altLang="en-US" sz="10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の処理を行う専用プロセッサー</a:t>
              </a:r>
              <a:endParaRPr kumimoji="1" lang="en-US" altLang="ja-JP" sz="10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en-US" altLang="ja-JP" sz="10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”NPU”</a:t>
              </a:r>
              <a:r>
                <a:rPr kumimoji="1" lang="ja-JP" altLang="en-US" sz="10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を搭載したハイエンドクラス</a:t>
              </a:r>
              <a:endParaRPr kumimoji="1" lang="en-US" altLang="ja-JP" sz="10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ja-JP" altLang="en-US" sz="10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の</a:t>
              </a:r>
              <a:r>
                <a:rPr kumimoji="1" lang="en-US" altLang="ja-JP" sz="10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CPU</a:t>
              </a:r>
              <a:r>
                <a:rPr kumimoji="1" lang="ja-JP" altLang="en-US" sz="10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を採用</a:t>
              </a:r>
              <a:r>
                <a:rPr kumimoji="1" lang="en-US" altLang="ja-JP" sz="10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endParaRPr lang="ja-JP" altLang="en-US" sz="2000" dirty="0">
                <a:latin typeface="游ゴシック" panose="020B0400000000000000" pitchFamily="50" charset="-128"/>
                <a:ea typeface="游ゴシック" panose="020B0400000000000000" pitchFamily="50" charset="-128"/>
              </a:endParaRPr>
            </a:p>
          </p:txBody>
        </p:sp>
        <p:pic>
          <p:nvPicPr>
            <p:cNvPr id="8" name="図 7">
              <a:extLst>
                <a:ext uri="{FF2B5EF4-FFF2-40B4-BE49-F238E27FC236}">
                  <a16:creationId xmlns:a16="http://schemas.microsoft.com/office/drawing/2014/main" id="{9AD29CFC-5E59-51EE-7D14-8EBE3897BCE8}"/>
                </a:ext>
              </a:extLst>
            </p:cNvPr>
            <p:cNvPicPr>
              <a:picLocks noChangeAspect="1"/>
            </p:cNvPicPr>
            <p:nvPr/>
          </p:nvPicPr>
          <p:blipFill>
            <a:blip r:embed="rId3">
              <a:extLst>
                <a:ext uri="{28A0092B-C50C-407E-A947-70E740481C1C}">
                  <a14:useLocalDpi xmlns:a14="http://schemas.microsoft.com/office/drawing/2010/main" val="0"/>
                </a:ext>
              </a:extLst>
            </a:blip>
            <a:srcRect l="12944" r="2865"/>
            <a:stretch/>
          </p:blipFill>
          <p:spPr>
            <a:xfrm>
              <a:off x="520100" y="3458051"/>
              <a:ext cx="1411203" cy="942848"/>
            </a:xfrm>
            <a:prstGeom prst="rect">
              <a:avLst/>
            </a:prstGeom>
          </p:spPr>
        </p:pic>
        <p:pic>
          <p:nvPicPr>
            <p:cNvPr id="80" name="図 79">
              <a:extLst>
                <a:ext uri="{FF2B5EF4-FFF2-40B4-BE49-F238E27FC236}">
                  <a16:creationId xmlns:a16="http://schemas.microsoft.com/office/drawing/2014/main" id="{1C706E1F-E32A-14B8-3607-0C3AC618695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7275" y="4705932"/>
              <a:ext cx="1260707" cy="866736"/>
            </a:xfrm>
            <a:prstGeom prst="rect">
              <a:avLst/>
            </a:prstGeom>
          </p:spPr>
        </p:pic>
      </p:grpSp>
      <p:grpSp>
        <p:nvGrpSpPr>
          <p:cNvPr id="83" name="グループ化 82">
            <a:extLst>
              <a:ext uri="{FF2B5EF4-FFF2-40B4-BE49-F238E27FC236}">
                <a16:creationId xmlns:a16="http://schemas.microsoft.com/office/drawing/2014/main" id="{12131E14-02AA-3D8C-103D-48AE0BB47B8A}"/>
              </a:ext>
            </a:extLst>
          </p:cNvPr>
          <p:cNvGrpSpPr/>
          <p:nvPr/>
        </p:nvGrpSpPr>
        <p:grpSpPr>
          <a:xfrm>
            <a:off x="0" y="0"/>
            <a:ext cx="7559675" cy="2502841"/>
            <a:chOff x="0" y="0"/>
            <a:chExt cx="7559675" cy="2502841"/>
          </a:xfrm>
        </p:grpSpPr>
        <p:sp>
          <p:nvSpPr>
            <p:cNvPr id="84" name="正方形/長方形 83">
              <a:extLst>
                <a:ext uri="{FF2B5EF4-FFF2-40B4-BE49-F238E27FC236}">
                  <a16:creationId xmlns:a16="http://schemas.microsoft.com/office/drawing/2014/main" id="{173AABB0-6376-C95E-372D-EFB5170EDF1C}"/>
                </a:ext>
              </a:extLst>
            </p:cNvPr>
            <p:cNvSpPr/>
            <p:nvPr/>
          </p:nvSpPr>
          <p:spPr>
            <a:xfrm>
              <a:off x="0" y="2148176"/>
              <a:ext cx="7559675" cy="354665"/>
            </a:xfrm>
            <a:prstGeom prst="rect">
              <a:avLst/>
            </a:prstGeom>
            <a:gradFill flip="none" rotWithShape="1">
              <a:gsLst>
                <a:gs pos="0">
                  <a:schemeClr val="accent3">
                    <a:lumMod val="40000"/>
                    <a:lumOff val="60000"/>
                  </a:schemeClr>
                </a:gs>
                <a:gs pos="46000">
                  <a:schemeClr val="accent3">
                    <a:lumMod val="95000"/>
                    <a:lumOff val="5000"/>
                  </a:schemeClr>
                </a:gs>
                <a:gs pos="100000">
                  <a:schemeClr val="accent3">
                    <a:lumMod val="60000"/>
                  </a:schemeClr>
                </a:gs>
              </a:gsLst>
              <a:path path="circle">
                <a:fillToRect l="50000" t="130000" r="50000" b="-3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86" name="図 85">
              <a:extLst>
                <a:ext uri="{FF2B5EF4-FFF2-40B4-BE49-F238E27FC236}">
                  <a16:creationId xmlns:a16="http://schemas.microsoft.com/office/drawing/2014/main" id="{43408793-C417-D03B-0C94-1EAE7AEE9B24}"/>
                </a:ext>
              </a:extLst>
            </p:cNvPr>
            <p:cNvPicPr>
              <a:picLocks noChangeAspect="1"/>
            </p:cNvPicPr>
            <p:nvPr/>
          </p:nvPicPr>
          <p:blipFill>
            <a:blip r:embed="rId5">
              <a:extLst>
                <a:ext uri="{28A0092B-C50C-407E-A947-70E740481C1C}">
                  <a14:useLocalDpi xmlns:a14="http://schemas.microsoft.com/office/drawing/2010/main" val="0"/>
                </a:ext>
              </a:extLst>
            </a:blip>
            <a:srcRect t="55631"/>
            <a:stretch>
              <a:fillRect/>
            </a:stretch>
          </p:blipFill>
          <p:spPr>
            <a:xfrm>
              <a:off x="0" y="0"/>
              <a:ext cx="7559675" cy="2371816"/>
            </a:xfrm>
            <a:prstGeom prst="rect">
              <a:avLst/>
            </a:prstGeom>
            <a:solidFill>
              <a:schemeClr val="bg1"/>
            </a:solidFill>
          </p:spPr>
        </p:pic>
        <p:cxnSp>
          <p:nvCxnSpPr>
            <p:cNvPr id="87" name="直線コネクタ 86">
              <a:extLst>
                <a:ext uri="{FF2B5EF4-FFF2-40B4-BE49-F238E27FC236}">
                  <a16:creationId xmlns:a16="http://schemas.microsoft.com/office/drawing/2014/main" id="{6EF335D0-DACF-AC8D-A369-6A34721D6385}"/>
                </a:ext>
              </a:extLst>
            </p:cNvPr>
            <p:cNvCxnSpPr/>
            <p:nvPr/>
          </p:nvCxnSpPr>
          <p:spPr>
            <a:xfrm>
              <a:off x="272939" y="1575745"/>
              <a:ext cx="2641600" cy="0"/>
            </a:xfrm>
            <a:prstGeom prst="line">
              <a:avLst/>
            </a:prstGeom>
            <a:ln w="12700">
              <a:solidFill>
                <a:schemeClr val="bg1"/>
              </a:solidFill>
            </a:ln>
            <a:effectLst>
              <a:glow rad="101600">
                <a:schemeClr val="tx1">
                  <a:alpha val="60000"/>
                </a:schemeClr>
              </a:glow>
            </a:effectLst>
          </p:spPr>
          <p:style>
            <a:lnRef idx="1">
              <a:schemeClr val="accent1"/>
            </a:lnRef>
            <a:fillRef idx="0">
              <a:schemeClr val="accent1"/>
            </a:fillRef>
            <a:effectRef idx="0">
              <a:schemeClr val="accent1"/>
            </a:effectRef>
            <a:fontRef idx="minor">
              <a:schemeClr val="tx1"/>
            </a:fontRef>
          </p:style>
        </p:cxnSp>
        <p:sp>
          <p:nvSpPr>
            <p:cNvPr id="88" name="テキスト ボックス 87">
              <a:extLst>
                <a:ext uri="{FF2B5EF4-FFF2-40B4-BE49-F238E27FC236}">
                  <a16:creationId xmlns:a16="http://schemas.microsoft.com/office/drawing/2014/main" id="{DC96DF88-57BE-B438-D805-341C4DE30BB2}"/>
                </a:ext>
              </a:extLst>
            </p:cNvPr>
            <p:cNvSpPr txBox="1"/>
            <p:nvPr/>
          </p:nvSpPr>
          <p:spPr>
            <a:xfrm>
              <a:off x="139790" y="1674495"/>
              <a:ext cx="266299" cy="461665"/>
            </a:xfrm>
            <a:prstGeom prst="rect">
              <a:avLst/>
            </a:prstGeom>
            <a:noFill/>
            <a:ln>
              <a:noFill/>
            </a:ln>
          </p:spPr>
          <p:txBody>
            <a:bodyPr wrap="square" rtlCol="0">
              <a:spAutoFit/>
            </a:bodyPr>
            <a:lstStyle/>
            <a:p>
              <a:r>
                <a:rPr kumimoji="1" lang="en-US" altLang="ja-JP" sz="2400" dirty="0">
                  <a:solidFill>
                    <a:schemeClr val="bg1"/>
                  </a:solidFill>
                  <a:effectLst>
                    <a:glow rad="101600">
                      <a:schemeClr val="tx1">
                        <a:alpha val="60000"/>
                      </a:schemeClr>
                    </a:glow>
                  </a:effectLst>
                  <a:latin typeface="Yu Gothic UI" panose="020B0500000000000000" pitchFamily="50" charset="-128"/>
                  <a:ea typeface="Yu Gothic UI" panose="020B0500000000000000" pitchFamily="50" charset="-128"/>
                  <a:cs typeface="Segoe UI" panose="020B0502040204020203" pitchFamily="34" charset="0"/>
                </a:rPr>
                <a:t>×</a:t>
              </a:r>
              <a:endParaRPr lang="en-US" altLang="ja-JP" sz="2400" dirty="0">
                <a:solidFill>
                  <a:schemeClr val="bg1"/>
                </a:solidFill>
                <a:effectLst>
                  <a:glow rad="101600">
                    <a:schemeClr val="tx1">
                      <a:alpha val="60000"/>
                    </a:schemeClr>
                  </a:glow>
                </a:effectLst>
                <a:latin typeface="Yu Gothic UI" panose="020B0500000000000000" pitchFamily="50" charset="-128"/>
                <a:ea typeface="Yu Gothic UI" panose="020B0500000000000000" pitchFamily="50" charset="-128"/>
                <a:cs typeface="Segoe UI" panose="020B0502040204020203" pitchFamily="34" charset="0"/>
              </a:endParaRPr>
            </a:p>
          </p:txBody>
        </p:sp>
        <p:pic>
          <p:nvPicPr>
            <p:cNvPr id="89" name="図 88">
              <a:extLst>
                <a:ext uri="{FF2B5EF4-FFF2-40B4-BE49-F238E27FC236}">
                  <a16:creationId xmlns:a16="http://schemas.microsoft.com/office/drawing/2014/main" id="{472C6FC7-EC85-5BD1-C118-345E12CD6200}"/>
                </a:ext>
              </a:extLst>
            </p:cNvPr>
            <p:cNvPicPr>
              <a:picLocks noChangeAspect="1"/>
            </p:cNvPicPr>
            <p:nvPr/>
          </p:nvPicPr>
          <p:blipFill>
            <a:blip r:embed="rId2"/>
            <a:stretch>
              <a:fillRect/>
            </a:stretch>
          </p:blipFill>
          <p:spPr>
            <a:xfrm>
              <a:off x="5738372" y="558986"/>
              <a:ext cx="1608042" cy="1608042"/>
            </a:xfrm>
            <a:prstGeom prst="rect">
              <a:avLst/>
            </a:prstGeom>
          </p:spPr>
        </p:pic>
        <p:grpSp>
          <p:nvGrpSpPr>
            <p:cNvPr id="90" name="グループ化 89">
              <a:extLst>
                <a:ext uri="{FF2B5EF4-FFF2-40B4-BE49-F238E27FC236}">
                  <a16:creationId xmlns:a16="http://schemas.microsoft.com/office/drawing/2014/main" id="{E7C93CCA-7449-EA49-50D1-807B28DF3F07}"/>
                </a:ext>
              </a:extLst>
            </p:cNvPr>
            <p:cNvGrpSpPr>
              <a:grpSpLocks noChangeAspect="1"/>
            </p:cNvGrpSpPr>
            <p:nvPr/>
          </p:nvGrpSpPr>
          <p:grpSpPr>
            <a:xfrm>
              <a:off x="3878649" y="361881"/>
              <a:ext cx="1919994" cy="1778551"/>
              <a:chOff x="7996586" y="4982290"/>
              <a:chExt cx="4375529" cy="4053191"/>
            </a:xfrm>
          </p:grpSpPr>
          <p:pic>
            <p:nvPicPr>
              <p:cNvPr id="94" name="図 93">
                <a:extLst>
                  <a:ext uri="{FF2B5EF4-FFF2-40B4-BE49-F238E27FC236}">
                    <a16:creationId xmlns:a16="http://schemas.microsoft.com/office/drawing/2014/main" id="{25E67028-A9BC-0035-D324-EAC7C68681F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96586" y="4982290"/>
                <a:ext cx="4375529" cy="4053191"/>
              </a:xfrm>
              <a:prstGeom prst="rect">
                <a:avLst/>
              </a:prstGeom>
            </p:spPr>
          </p:pic>
          <p:sp>
            <p:nvSpPr>
              <p:cNvPr id="95" name="正方形/長方形 1073">
                <a:extLst>
                  <a:ext uri="{FF2B5EF4-FFF2-40B4-BE49-F238E27FC236}">
                    <a16:creationId xmlns:a16="http://schemas.microsoft.com/office/drawing/2014/main" id="{AD50D308-AB2B-FA9A-C309-21B13BACD531}"/>
                  </a:ext>
                </a:extLst>
              </p:cNvPr>
              <p:cNvSpPr/>
              <p:nvPr/>
            </p:nvSpPr>
            <p:spPr>
              <a:xfrm>
                <a:off x="8274850" y="5351279"/>
                <a:ext cx="3961922" cy="2895389"/>
              </a:xfrm>
              <a:custGeom>
                <a:avLst/>
                <a:gdLst>
                  <a:gd name="connsiteX0" fmla="*/ 0 w 4257449"/>
                  <a:gd name="connsiteY0" fmla="*/ 0 h 2379401"/>
                  <a:gd name="connsiteX1" fmla="*/ 4257449 w 4257449"/>
                  <a:gd name="connsiteY1" fmla="*/ 0 h 2379401"/>
                  <a:gd name="connsiteX2" fmla="*/ 4257449 w 4257449"/>
                  <a:gd name="connsiteY2" fmla="*/ 2379401 h 2379401"/>
                  <a:gd name="connsiteX3" fmla="*/ 0 w 4257449"/>
                  <a:gd name="connsiteY3" fmla="*/ 2379401 h 2379401"/>
                  <a:gd name="connsiteX4" fmla="*/ 0 w 4257449"/>
                  <a:gd name="connsiteY4" fmla="*/ 0 h 2379401"/>
                  <a:gd name="connsiteX0" fmla="*/ 0 w 4257449"/>
                  <a:gd name="connsiteY0" fmla="*/ 781878 h 3161279"/>
                  <a:gd name="connsiteX1" fmla="*/ 4164684 w 4257449"/>
                  <a:gd name="connsiteY1" fmla="*/ 0 h 3161279"/>
                  <a:gd name="connsiteX2" fmla="*/ 4257449 w 4257449"/>
                  <a:gd name="connsiteY2" fmla="*/ 3161279 h 3161279"/>
                  <a:gd name="connsiteX3" fmla="*/ 0 w 4257449"/>
                  <a:gd name="connsiteY3" fmla="*/ 3161279 h 3161279"/>
                  <a:gd name="connsiteX4" fmla="*/ 0 w 4257449"/>
                  <a:gd name="connsiteY4" fmla="*/ 781878 h 3161279"/>
                  <a:gd name="connsiteX0" fmla="*/ 0 w 4164684"/>
                  <a:gd name="connsiteY0" fmla="*/ 781878 h 3201035"/>
                  <a:gd name="connsiteX1" fmla="*/ 4164684 w 4164684"/>
                  <a:gd name="connsiteY1" fmla="*/ 0 h 3201035"/>
                  <a:gd name="connsiteX2" fmla="*/ 4005658 w 4164684"/>
                  <a:gd name="connsiteY2" fmla="*/ 3201035 h 3201035"/>
                  <a:gd name="connsiteX3" fmla="*/ 0 w 4164684"/>
                  <a:gd name="connsiteY3" fmla="*/ 3161279 h 3201035"/>
                  <a:gd name="connsiteX4" fmla="*/ 0 w 4164684"/>
                  <a:gd name="connsiteY4" fmla="*/ 781878 h 3201035"/>
                  <a:gd name="connsiteX0" fmla="*/ 53009 w 4217693"/>
                  <a:gd name="connsiteY0" fmla="*/ 781878 h 3201035"/>
                  <a:gd name="connsiteX1" fmla="*/ 4217693 w 4217693"/>
                  <a:gd name="connsiteY1" fmla="*/ 0 h 3201035"/>
                  <a:gd name="connsiteX2" fmla="*/ 4058667 w 4217693"/>
                  <a:gd name="connsiteY2" fmla="*/ 3201035 h 3201035"/>
                  <a:gd name="connsiteX3" fmla="*/ 0 w 4217693"/>
                  <a:gd name="connsiteY3" fmla="*/ 3161279 h 3201035"/>
                  <a:gd name="connsiteX4" fmla="*/ 53009 w 4217693"/>
                  <a:gd name="connsiteY4" fmla="*/ 781878 h 3201035"/>
                  <a:gd name="connsiteX0" fmla="*/ 437322 w 4217693"/>
                  <a:gd name="connsiteY0" fmla="*/ 808382 h 3201035"/>
                  <a:gd name="connsiteX1" fmla="*/ 4217693 w 4217693"/>
                  <a:gd name="connsiteY1" fmla="*/ 0 h 3201035"/>
                  <a:gd name="connsiteX2" fmla="*/ 4058667 w 4217693"/>
                  <a:gd name="connsiteY2" fmla="*/ 3201035 h 3201035"/>
                  <a:gd name="connsiteX3" fmla="*/ 0 w 4217693"/>
                  <a:gd name="connsiteY3" fmla="*/ 3161279 h 3201035"/>
                  <a:gd name="connsiteX4" fmla="*/ 437322 w 4217693"/>
                  <a:gd name="connsiteY4" fmla="*/ 808382 h 3201035"/>
                  <a:gd name="connsiteX0" fmla="*/ 357809 w 4217693"/>
                  <a:gd name="connsiteY0" fmla="*/ 914399 h 3201035"/>
                  <a:gd name="connsiteX1" fmla="*/ 4217693 w 4217693"/>
                  <a:gd name="connsiteY1" fmla="*/ 0 h 3201035"/>
                  <a:gd name="connsiteX2" fmla="*/ 4058667 w 4217693"/>
                  <a:gd name="connsiteY2" fmla="*/ 3201035 h 3201035"/>
                  <a:gd name="connsiteX3" fmla="*/ 0 w 4217693"/>
                  <a:gd name="connsiteY3" fmla="*/ 3161279 h 3201035"/>
                  <a:gd name="connsiteX4" fmla="*/ 357809 w 4217693"/>
                  <a:gd name="connsiteY4" fmla="*/ 914399 h 3201035"/>
                  <a:gd name="connsiteX0" fmla="*/ 357809 w 4217693"/>
                  <a:gd name="connsiteY0" fmla="*/ 914399 h 3187783"/>
                  <a:gd name="connsiteX1" fmla="*/ 4217693 w 4217693"/>
                  <a:gd name="connsiteY1" fmla="*/ 0 h 3187783"/>
                  <a:gd name="connsiteX2" fmla="*/ 4045415 w 4217693"/>
                  <a:gd name="connsiteY2" fmla="*/ 3187783 h 3187783"/>
                  <a:gd name="connsiteX3" fmla="*/ 0 w 4217693"/>
                  <a:gd name="connsiteY3" fmla="*/ 3161279 h 3187783"/>
                  <a:gd name="connsiteX4" fmla="*/ 357809 w 4217693"/>
                  <a:gd name="connsiteY4" fmla="*/ 914399 h 3187783"/>
                  <a:gd name="connsiteX0" fmla="*/ 357809 w 4217693"/>
                  <a:gd name="connsiteY0" fmla="*/ 914399 h 3214287"/>
                  <a:gd name="connsiteX1" fmla="*/ 4217693 w 4217693"/>
                  <a:gd name="connsiteY1" fmla="*/ 0 h 3214287"/>
                  <a:gd name="connsiteX2" fmla="*/ 3992406 w 4217693"/>
                  <a:gd name="connsiteY2" fmla="*/ 3214287 h 3214287"/>
                  <a:gd name="connsiteX3" fmla="*/ 0 w 4217693"/>
                  <a:gd name="connsiteY3" fmla="*/ 3161279 h 3214287"/>
                  <a:gd name="connsiteX4" fmla="*/ 357809 w 4217693"/>
                  <a:gd name="connsiteY4" fmla="*/ 914399 h 3214287"/>
                  <a:gd name="connsiteX0" fmla="*/ 357809 w 4217693"/>
                  <a:gd name="connsiteY0" fmla="*/ 914399 h 3214287"/>
                  <a:gd name="connsiteX1" fmla="*/ 4217693 w 4217693"/>
                  <a:gd name="connsiteY1" fmla="*/ 0 h 3214287"/>
                  <a:gd name="connsiteX2" fmla="*/ 4032163 w 4217693"/>
                  <a:gd name="connsiteY2" fmla="*/ 3214287 h 3214287"/>
                  <a:gd name="connsiteX3" fmla="*/ 0 w 4217693"/>
                  <a:gd name="connsiteY3" fmla="*/ 3161279 h 3214287"/>
                  <a:gd name="connsiteX4" fmla="*/ 357809 w 4217693"/>
                  <a:gd name="connsiteY4" fmla="*/ 914399 h 3214287"/>
                  <a:gd name="connsiteX0" fmla="*/ 318053 w 4217693"/>
                  <a:gd name="connsiteY0" fmla="*/ 954156 h 3214287"/>
                  <a:gd name="connsiteX1" fmla="*/ 4217693 w 4217693"/>
                  <a:gd name="connsiteY1" fmla="*/ 0 h 3214287"/>
                  <a:gd name="connsiteX2" fmla="*/ 4032163 w 4217693"/>
                  <a:gd name="connsiteY2" fmla="*/ 3214287 h 3214287"/>
                  <a:gd name="connsiteX3" fmla="*/ 0 w 4217693"/>
                  <a:gd name="connsiteY3" fmla="*/ 3161279 h 3214287"/>
                  <a:gd name="connsiteX4" fmla="*/ 318053 w 4217693"/>
                  <a:gd name="connsiteY4" fmla="*/ 954156 h 3214287"/>
                  <a:gd name="connsiteX0" fmla="*/ 318053 w 4246487"/>
                  <a:gd name="connsiteY0" fmla="*/ 954156 h 3214287"/>
                  <a:gd name="connsiteX1" fmla="*/ 4246487 w 4246487"/>
                  <a:gd name="connsiteY1" fmla="*/ 0 h 3214287"/>
                  <a:gd name="connsiteX2" fmla="*/ 4032163 w 4246487"/>
                  <a:gd name="connsiteY2" fmla="*/ 3214287 h 3214287"/>
                  <a:gd name="connsiteX3" fmla="*/ 0 w 4246487"/>
                  <a:gd name="connsiteY3" fmla="*/ 3161279 h 3214287"/>
                  <a:gd name="connsiteX4" fmla="*/ 318053 w 4246487"/>
                  <a:gd name="connsiteY4" fmla="*/ 954156 h 3214287"/>
                  <a:gd name="connsiteX0" fmla="*/ 318053 w 4246487"/>
                  <a:gd name="connsiteY0" fmla="*/ 954156 h 3161279"/>
                  <a:gd name="connsiteX1" fmla="*/ 4246487 w 4246487"/>
                  <a:gd name="connsiteY1" fmla="*/ 0 h 3161279"/>
                  <a:gd name="connsiteX2" fmla="*/ 4089749 w 4246487"/>
                  <a:gd name="connsiteY2" fmla="*/ 2884257 h 3161279"/>
                  <a:gd name="connsiteX3" fmla="*/ 0 w 4246487"/>
                  <a:gd name="connsiteY3" fmla="*/ 3161279 h 3161279"/>
                  <a:gd name="connsiteX4" fmla="*/ 318053 w 4246487"/>
                  <a:gd name="connsiteY4" fmla="*/ 954156 h 3161279"/>
                  <a:gd name="connsiteX0" fmla="*/ 375639 w 4304073"/>
                  <a:gd name="connsiteY0" fmla="*/ 954156 h 2884257"/>
                  <a:gd name="connsiteX1" fmla="*/ 4304073 w 4304073"/>
                  <a:gd name="connsiteY1" fmla="*/ 0 h 2884257"/>
                  <a:gd name="connsiteX2" fmla="*/ 4147335 w 4304073"/>
                  <a:gd name="connsiteY2" fmla="*/ 2884257 h 2884257"/>
                  <a:gd name="connsiteX3" fmla="*/ 0 w 4304073"/>
                  <a:gd name="connsiteY3" fmla="*/ 2818047 h 2884257"/>
                  <a:gd name="connsiteX4" fmla="*/ 375639 w 4304073"/>
                  <a:gd name="connsiteY4" fmla="*/ 954156 h 2884257"/>
                  <a:gd name="connsiteX0" fmla="*/ 332450 w 4304073"/>
                  <a:gd name="connsiteY0" fmla="*/ 848546 h 2884257"/>
                  <a:gd name="connsiteX1" fmla="*/ 4304073 w 4304073"/>
                  <a:gd name="connsiteY1" fmla="*/ 0 h 2884257"/>
                  <a:gd name="connsiteX2" fmla="*/ 4147335 w 4304073"/>
                  <a:gd name="connsiteY2" fmla="*/ 2884257 h 2884257"/>
                  <a:gd name="connsiteX3" fmla="*/ 0 w 4304073"/>
                  <a:gd name="connsiteY3" fmla="*/ 2818047 h 2884257"/>
                  <a:gd name="connsiteX4" fmla="*/ 332450 w 4304073"/>
                  <a:gd name="connsiteY4" fmla="*/ 848546 h 28842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04073" h="2884257">
                    <a:moveTo>
                      <a:pt x="332450" y="848546"/>
                    </a:moveTo>
                    <a:lnTo>
                      <a:pt x="4304073" y="0"/>
                    </a:lnTo>
                    <a:lnTo>
                      <a:pt x="4147335" y="2884257"/>
                    </a:lnTo>
                    <a:lnTo>
                      <a:pt x="0" y="2818047"/>
                    </a:lnTo>
                    <a:lnTo>
                      <a:pt x="332450" y="848546"/>
                    </a:lnTo>
                    <a:close/>
                  </a:path>
                </a:pathLst>
              </a:custGeom>
              <a:blipFill>
                <a:blip r:embed="rId7"/>
                <a:stretch>
                  <a:fillRect r="-136"/>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pic>
          <p:nvPicPr>
            <p:cNvPr id="91" name="図 90">
              <a:extLst>
                <a:ext uri="{FF2B5EF4-FFF2-40B4-BE49-F238E27FC236}">
                  <a16:creationId xmlns:a16="http://schemas.microsoft.com/office/drawing/2014/main" id="{192CD2F3-A5F8-C55F-0996-0A63D3362FD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39752" y="742003"/>
              <a:ext cx="2481469" cy="698303"/>
            </a:xfrm>
            <a:prstGeom prst="rect">
              <a:avLst/>
            </a:prstGeom>
          </p:spPr>
        </p:pic>
        <p:sp>
          <p:nvSpPr>
            <p:cNvPr id="93" name="テキスト ボックス 92">
              <a:extLst>
                <a:ext uri="{FF2B5EF4-FFF2-40B4-BE49-F238E27FC236}">
                  <a16:creationId xmlns:a16="http://schemas.microsoft.com/office/drawing/2014/main" id="{976A3B60-B64E-F82E-3E0A-A85DB4DB1A92}"/>
                </a:ext>
              </a:extLst>
            </p:cNvPr>
            <p:cNvSpPr txBox="1"/>
            <p:nvPr/>
          </p:nvSpPr>
          <p:spPr>
            <a:xfrm>
              <a:off x="446953" y="1687973"/>
              <a:ext cx="2641600" cy="523220"/>
            </a:xfrm>
            <a:prstGeom prst="rect">
              <a:avLst/>
            </a:prstGeom>
            <a:noFill/>
          </p:spPr>
          <p:txBody>
            <a:bodyPr wrap="square" rtlCol="0">
              <a:spAutoFit/>
            </a:bodyPr>
            <a:lstStyle/>
            <a:p>
              <a:r>
                <a:rPr kumimoji="1" lang="ja-JP" altLang="en-US" sz="1400" dirty="0">
                  <a:latin typeface="ヒラギノ角ゴ8" panose="020B0800000000000000" pitchFamily="50" charset="-128"/>
                  <a:ea typeface="ヒラギノ角ゴ8" panose="020B0800000000000000" pitchFamily="50" charset="-128"/>
                </a:rPr>
                <a:t>ソフトウェアの快適な動作に</a:t>
              </a:r>
              <a:endParaRPr kumimoji="1" lang="en-US" altLang="ja-JP" sz="1400" dirty="0">
                <a:latin typeface="ヒラギノ角ゴ8" panose="020B0800000000000000" pitchFamily="50" charset="-128"/>
                <a:ea typeface="ヒラギノ角ゴ8" panose="020B0800000000000000" pitchFamily="50" charset="-128"/>
              </a:endParaRPr>
            </a:p>
            <a:p>
              <a:r>
                <a:rPr kumimoji="1" lang="ja-JP" altLang="en-US" sz="1400" dirty="0">
                  <a:latin typeface="ヒラギノ角ゴ8" panose="020B0800000000000000" pitchFamily="50" charset="-128"/>
                  <a:ea typeface="ヒラギノ角ゴ8" panose="020B0800000000000000" pitchFamily="50" charset="-128"/>
                </a:rPr>
                <a:t>お勧めのワークステーション</a:t>
              </a:r>
            </a:p>
          </p:txBody>
        </p:sp>
      </p:grpSp>
      <p:sp>
        <p:nvSpPr>
          <p:cNvPr id="9" name="正方形/長方形 8">
            <a:extLst>
              <a:ext uri="{FF2B5EF4-FFF2-40B4-BE49-F238E27FC236}">
                <a16:creationId xmlns:a16="http://schemas.microsoft.com/office/drawing/2014/main" id="{BE1116E1-FC0E-57D6-3F03-1A580DDA52CD}"/>
              </a:ext>
            </a:extLst>
          </p:cNvPr>
          <p:cNvSpPr/>
          <p:nvPr/>
        </p:nvSpPr>
        <p:spPr>
          <a:xfrm>
            <a:off x="0" y="10470493"/>
            <a:ext cx="7559675" cy="221320"/>
          </a:xfrm>
          <a:prstGeom prst="rect">
            <a:avLst/>
          </a:prstGeom>
          <a:gradFill flip="none" rotWithShape="1">
            <a:gsLst>
              <a:gs pos="0">
                <a:schemeClr val="accent3">
                  <a:lumMod val="40000"/>
                  <a:lumOff val="60000"/>
                </a:schemeClr>
              </a:gs>
              <a:gs pos="46000">
                <a:schemeClr val="accent3">
                  <a:lumMod val="95000"/>
                  <a:lumOff val="5000"/>
                </a:schemeClr>
              </a:gs>
              <a:gs pos="100000">
                <a:schemeClr val="accent3">
                  <a:lumMod val="60000"/>
                </a:schemeClr>
              </a:gs>
            </a:gsLst>
            <a:path path="circle">
              <a:fillToRect l="50000" t="130000" r="50000" b="-3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テキスト ボックス 11">
            <a:extLst>
              <a:ext uri="{FF2B5EF4-FFF2-40B4-BE49-F238E27FC236}">
                <a16:creationId xmlns:a16="http://schemas.microsoft.com/office/drawing/2014/main" id="{083CA296-C3BC-2DA8-9970-A1CD51DE262E}"/>
              </a:ext>
            </a:extLst>
          </p:cNvPr>
          <p:cNvSpPr txBox="1"/>
          <p:nvPr/>
        </p:nvSpPr>
        <p:spPr>
          <a:xfrm>
            <a:off x="1925404" y="4711211"/>
            <a:ext cx="2353250" cy="307777"/>
          </a:xfrm>
          <a:prstGeom prst="rect">
            <a:avLst/>
          </a:prstGeom>
          <a:noFill/>
        </p:spPr>
        <p:txBody>
          <a:bodyPr wrap="square">
            <a:spAutoFit/>
          </a:bodyPr>
          <a:lstStyle/>
          <a:p>
            <a:r>
              <a:rPr kumimoji="1" lang="en-US" altLang="ja-JP" sz="14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NVIDIARTXPRO2000</a:t>
            </a:r>
            <a:r>
              <a:rPr kumimoji="1" lang="ja-JP" altLang="en-US" sz="14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搭載</a:t>
            </a:r>
            <a:endParaRPr lang="ja-JP" altLang="en-US" sz="3600" b="1" dirty="0">
              <a:latin typeface="游ゴシック" panose="020B0400000000000000" pitchFamily="50" charset="-128"/>
              <a:ea typeface="游ゴシック" panose="020B0400000000000000" pitchFamily="50" charset="-128"/>
            </a:endParaRPr>
          </a:p>
        </p:txBody>
      </p:sp>
      <p:sp>
        <p:nvSpPr>
          <p:cNvPr id="14" name="テキスト ボックス 13">
            <a:extLst>
              <a:ext uri="{FF2B5EF4-FFF2-40B4-BE49-F238E27FC236}">
                <a16:creationId xmlns:a16="http://schemas.microsoft.com/office/drawing/2014/main" id="{FBD91499-962D-F4D6-56B5-73E57B5B0033}"/>
              </a:ext>
            </a:extLst>
          </p:cNvPr>
          <p:cNvSpPr txBox="1"/>
          <p:nvPr/>
        </p:nvSpPr>
        <p:spPr>
          <a:xfrm>
            <a:off x="1925404" y="5011825"/>
            <a:ext cx="2353250" cy="646331"/>
          </a:xfrm>
          <a:prstGeom prst="rect">
            <a:avLst/>
          </a:prstGeom>
          <a:noFill/>
        </p:spPr>
        <p:txBody>
          <a:bodyPr wrap="square">
            <a:spAutoFit/>
          </a:bodyPr>
          <a:lstStyle/>
          <a:p>
            <a:r>
              <a:rPr lang="ja-JP" altLang="en-US" sz="900" dirty="0">
                <a:latin typeface="游ゴシック" panose="020B0400000000000000" pitchFamily="50" charset="-128"/>
                <a:ea typeface="游ゴシック" panose="020B0400000000000000" pitchFamily="50" charset="-128"/>
              </a:rPr>
              <a:t>最先端の</a:t>
            </a:r>
            <a:r>
              <a:rPr lang="en-US" altLang="ja-JP" sz="900" dirty="0">
                <a:latin typeface="游ゴシック" panose="020B0400000000000000" pitchFamily="50" charset="-128"/>
                <a:ea typeface="游ゴシック" panose="020B0400000000000000" pitchFamily="50" charset="-128"/>
              </a:rPr>
              <a:t>Blackwell</a:t>
            </a:r>
            <a:r>
              <a:rPr lang="ja-JP" altLang="en-US" sz="900" dirty="0">
                <a:latin typeface="游ゴシック" panose="020B0400000000000000" pitchFamily="50" charset="-128"/>
                <a:ea typeface="游ゴシック" panose="020B0400000000000000" pitchFamily="50" charset="-128"/>
              </a:rPr>
              <a:t>アーキテクチャ</a:t>
            </a:r>
            <a:r>
              <a:rPr lang="en-US" altLang="ja-JP" sz="900" dirty="0">
                <a:latin typeface="游ゴシック" panose="020B0400000000000000" pitchFamily="50" charset="-128"/>
                <a:ea typeface="游ゴシック" panose="020B0400000000000000" pitchFamily="50" charset="-128"/>
              </a:rPr>
              <a:t>!</a:t>
            </a:r>
          </a:p>
          <a:p>
            <a:r>
              <a:rPr lang="ja-JP" altLang="en-US" sz="900" dirty="0">
                <a:latin typeface="游ゴシック" panose="020B0400000000000000" pitchFamily="50" charset="-128"/>
                <a:ea typeface="游ゴシック" panose="020B0400000000000000" pitchFamily="50" charset="-128"/>
              </a:rPr>
              <a:t>高速なパフォーマンス、高度な機能、最大 </a:t>
            </a:r>
            <a:r>
              <a:rPr lang="en-US" altLang="ja-JP" sz="900" dirty="0">
                <a:latin typeface="游ゴシック" panose="020B0400000000000000" pitchFamily="50" charset="-128"/>
                <a:ea typeface="游ゴシック" panose="020B0400000000000000" pitchFamily="50" charset="-128"/>
              </a:rPr>
              <a:t>16GB </a:t>
            </a:r>
            <a:r>
              <a:rPr lang="ja-JP" altLang="en-US" sz="900" dirty="0">
                <a:latin typeface="游ゴシック" panose="020B0400000000000000" pitchFamily="50" charset="-128"/>
                <a:ea typeface="游ゴシック" panose="020B0400000000000000" pitchFamily="50" charset="-128"/>
              </a:rPr>
              <a:t> </a:t>
            </a:r>
            <a:r>
              <a:rPr lang="en-US" altLang="ja-JP" sz="900" dirty="0">
                <a:latin typeface="游ゴシック" panose="020B0400000000000000" pitchFamily="50" charset="-128"/>
                <a:ea typeface="游ゴシック" panose="020B0400000000000000" pitchFamily="50" charset="-128"/>
              </a:rPr>
              <a:t>GPU</a:t>
            </a:r>
            <a:r>
              <a:rPr lang="ja-JP" altLang="en-US" sz="900" dirty="0">
                <a:latin typeface="游ゴシック" panose="020B0400000000000000" pitchFamily="50" charset="-128"/>
                <a:ea typeface="游ゴシック" panose="020B0400000000000000" pitchFamily="50" charset="-128"/>
              </a:rPr>
              <a:t>メモリ！ コンパクトで電力効率に優れたフォーム ファクター</a:t>
            </a:r>
          </a:p>
        </p:txBody>
      </p:sp>
      <p:sp>
        <p:nvSpPr>
          <p:cNvPr id="16" name="テキスト ボックス 15">
            <a:extLst>
              <a:ext uri="{FF2B5EF4-FFF2-40B4-BE49-F238E27FC236}">
                <a16:creationId xmlns:a16="http://schemas.microsoft.com/office/drawing/2014/main" id="{BCD1AEE2-80A8-5508-1BEE-7568AEDE5F5F}"/>
              </a:ext>
            </a:extLst>
          </p:cNvPr>
          <p:cNvSpPr txBox="1"/>
          <p:nvPr/>
        </p:nvSpPr>
        <p:spPr>
          <a:xfrm>
            <a:off x="437905" y="2555640"/>
            <a:ext cx="4114800" cy="646331"/>
          </a:xfrm>
          <a:prstGeom prst="rect">
            <a:avLst/>
          </a:prstGeom>
          <a:noFill/>
        </p:spPr>
        <p:txBody>
          <a:bodyPr wrap="square" rtlCol="0">
            <a:spAutoFit/>
          </a:bodyPr>
          <a:lstStyle/>
          <a:p>
            <a:r>
              <a:rPr lang="ja-JP" altLang="en-US" dirty="0">
                <a:latin typeface="A-OTF 新ゴ Pro M" panose="020B0500000000000000" pitchFamily="50" charset="-128"/>
                <a:ea typeface="A-OTF 新ゴ Pro M" panose="020B0500000000000000" pitchFamily="50" charset="-128"/>
              </a:rPr>
              <a:t>高性能</a:t>
            </a:r>
            <a:r>
              <a:rPr lang="en-US" altLang="ja-JP" dirty="0">
                <a:latin typeface="A-OTF 新ゴ Pro M" panose="020B0500000000000000" pitchFamily="50" charset="-128"/>
                <a:ea typeface="A-OTF 新ゴ Pro M" panose="020B0500000000000000" pitchFamily="50" charset="-128"/>
              </a:rPr>
              <a:t>CPU</a:t>
            </a:r>
            <a:r>
              <a:rPr lang="ja-JP" altLang="en-US" dirty="0">
                <a:latin typeface="A-OTF 新ゴ Pro M" panose="020B0500000000000000" pitchFamily="50" charset="-128"/>
                <a:ea typeface="A-OTF 新ゴ Pro M" panose="020B0500000000000000" pitchFamily="50" charset="-128"/>
              </a:rPr>
              <a:t> コア重視の構成が</a:t>
            </a:r>
            <a:endParaRPr lang="en-US" altLang="ja-JP" dirty="0">
              <a:latin typeface="A-OTF 新ゴ Pro M" panose="020B0500000000000000" pitchFamily="50" charset="-128"/>
              <a:ea typeface="A-OTF 新ゴ Pro M" panose="020B0500000000000000" pitchFamily="50" charset="-128"/>
            </a:endParaRPr>
          </a:p>
          <a:p>
            <a:r>
              <a:rPr lang="ja-JP" altLang="en-US" dirty="0">
                <a:latin typeface="A-OTF 新ゴ Pro M" panose="020B0500000000000000" pitchFamily="50" charset="-128"/>
                <a:ea typeface="A-OTF 新ゴ Pro M" panose="020B0500000000000000" pitchFamily="50" charset="-128"/>
              </a:rPr>
              <a:t>設計者</a:t>
            </a:r>
            <a:r>
              <a:rPr lang="en-US" altLang="ja-JP" dirty="0">
                <a:latin typeface="A-OTF 新ゴ Pro M" panose="020B0500000000000000" pitchFamily="50" charset="-128"/>
                <a:ea typeface="A-OTF 新ゴ Pro M" panose="020B0500000000000000" pitchFamily="50" charset="-128"/>
              </a:rPr>
              <a:t>CAE/3D-CAD</a:t>
            </a:r>
            <a:r>
              <a:rPr lang="ja-JP" altLang="en-US" dirty="0">
                <a:latin typeface="A-OTF 新ゴ Pro M" panose="020B0500000000000000" pitchFamily="50" charset="-128"/>
                <a:ea typeface="A-OTF 新ゴ Pro M" panose="020B0500000000000000" pitchFamily="50" charset="-128"/>
              </a:rPr>
              <a:t>の連携に最適</a:t>
            </a:r>
            <a:endParaRPr lang="en-US" altLang="ja-JP" dirty="0">
              <a:latin typeface="A-OTF 新ゴ Pro M" panose="020B0500000000000000" pitchFamily="50" charset="-128"/>
              <a:ea typeface="A-OTF 新ゴ Pro M" panose="020B0500000000000000" pitchFamily="50" charset="-128"/>
            </a:endParaRPr>
          </a:p>
        </p:txBody>
      </p:sp>
      <p:pic>
        <p:nvPicPr>
          <p:cNvPr id="18" name="図 17">
            <a:extLst>
              <a:ext uri="{FF2B5EF4-FFF2-40B4-BE49-F238E27FC236}">
                <a16:creationId xmlns:a16="http://schemas.microsoft.com/office/drawing/2014/main" id="{75AAE4A3-FF43-2DB5-74D2-B1A881B4D33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543493" y="6087373"/>
            <a:ext cx="1392697" cy="1392697"/>
          </a:xfrm>
          <a:prstGeom prst="rect">
            <a:avLst/>
          </a:prstGeom>
        </p:spPr>
      </p:pic>
      <p:grpSp>
        <p:nvGrpSpPr>
          <p:cNvPr id="19" name="グループ化 18">
            <a:extLst>
              <a:ext uri="{FF2B5EF4-FFF2-40B4-BE49-F238E27FC236}">
                <a16:creationId xmlns:a16="http://schemas.microsoft.com/office/drawing/2014/main" id="{31DFA750-4DBE-698A-8644-CC17597B8EDA}"/>
              </a:ext>
            </a:extLst>
          </p:cNvPr>
          <p:cNvGrpSpPr/>
          <p:nvPr/>
        </p:nvGrpSpPr>
        <p:grpSpPr>
          <a:xfrm>
            <a:off x="3777044" y="8702275"/>
            <a:ext cx="3185487" cy="650974"/>
            <a:chOff x="3687309" y="8410692"/>
            <a:chExt cx="3185487" cy="650974"/>
          </a:xfrm>
        </p:grpSpPr>
        <p:grpSp>
          <p:nvGrpSpPr>
            <p:cNvPr id="20" name="グループ化 19">
              <a:extLst>
                <a:ext uri="{FF2B5EF4-FFF2-40B4-BE49-F238E27FC236}">
                  <a16:creationId xmlns:a16="http://schemas.microsoft.com/office/drawing/2014/main" id="{8F3EDF6B-B874-C144-D95A-F880EE9C8759}"/>
                </a:ext>
              </a:extLst>
            </p:cNvPr>
            <p:cNvGrpSpPr/>
            <p:nvPr/>
          </p:nvGrpSpPr>
          <p:grpSpPr>
            <a:xfrm>
              <a:off x="3750052" y="8800056"/>
              <a:ext cx="3060000" cy="261610"/>
              <a:chOff x="4066003" y="9209063"/>
              <a:chExt cx="3060000" cy="261610"/>
            </a:xfrm>
          </p:grpSpPr>
          <p:sp>
            <p:nvSpPr>
              <p:cNvPr id="57" name="Rectangle 43">
                <a:extLst>
                  <a:ext uri="{FF2B5EF4-FFF2-40B4-BE49-F238E27FC236}">
                    <a16:creationId xmlns:a16="http://schemas.microsoft.com/office/drawing/2014/main" id="{FB148811-4FB2-F307-C825-113B2B6DD03E}"/>
                  </a:ext>
                </a:extLst>
              </p:cNvPr>
              <p:cNvSpPr>
                <a:spLocks noChangeArrowheads="1"/>
              </p:cNvSpPr>
              <p:nvPr/>
            </p:nvSpPr>
            <p:spPr bwMode="auto">
              <a:xfrm>
                <a:off x="4066003" y="9215455"/>
                <a:ext cx="3060000" cy="217704"/>
              </a:xfrm>
              <a:prstGeom prst="rect">
                <a:avLst/>
              </a:prstGeom>
              <a:solidFill>
                <a:srgbClr val="FFFFFF"/>
              </a:solidFill>
              <a:ln w="9525">
                <a:solidFill>
                  <a:srgbClr val="272727"/>
                </a:solidFill>
                <a:miter lim="800000"/>
                <a:headEnd/>
                <a:tailEnd/>
              </a:ln>
            </p:spPr>
            <p:txBody>
              <a:bodyPr vert="horz" wrap="square" lIns="74295" tIns="8890" rIns="74295" bIns="8890" numCol="1" anchor="t" anchorCtr="0" compatLnSpc="1">
                <a:prstTxWarp prst="textNoShape">
                  <a:avLst/>
                </a:prstTxWarp>
              </a:bodyPr>
              <a:lstStyle/>
              <a:p>
                <a:endParaRPr lang="ja-JP" altLang="en-US"/>
              </a:p>
            </p:txBody>
          </p:sp>
          <p:sp>
            <p:nvSpPr>
              <p:cNvPr id="58" name="テキスト ボックス 57">
                <a:extLst>
                  <a:ext uri="{FF2B5EF4-FFF2-40B4-BE49-F238E27FC236}">
                    <a16:creationId xmlns:a16="http://schemas.microsoft.com/office/drawing/2014/main" id="{C5727312-0E4E-2077-FFDB-C5C4BC6A3296}"/>
                  </a:ext>
                </a:extLst>
              </p:cNvPr>
              <p:cNvSpPr txBox="1"/>
              <p:nvPr/>
            </p:nvSpPr>
            <p:spPr>
              <a:xfrm>
                <a:off x="4265664" y="9209063"/>
                <a:ext cx="2660679" cy="261610"/>
              </a:xfrm>
              <a:prstGeom prst="rect">
                <a:avLst/>
              </a:prstGeom>
              <a:noFill/>
              <a:ln>
                <a:noFill/>
              </a:ln>
            </p:spPr>
            <p:txBody>
              <a:bodyPr wrap="square" rtlCol="0">
                <a:spAutoFit/>
              </a:bodyPr>
              <a:lstStyle/>
              <a:p>
                <a:pPr algn="ctr"/>
                <a:r>
                  <a:rPr kumimoji="1" lang="ja-JP" altLang="en-US" sz="1050" dirty="0">
                    <a:latin typeface="A-OTF 新ゴ Pro M" panose="020B0500000000000000" pitchFamily="50" charset="-128"/>
                    <a:ea typeface="A-OTF 新ゴ Pro M" panose="020B0500000000000000" pitchFamily="50" charset="-128"/>
                    <a:cs typeface="Segoe UI" panose="020B0502040204020203" pitchFamily="34" charset="0"/>
                  </a:rPr>
                  <a:t>カスタマイズのご要望も承ります</a:t>
                </a:r>
                <a:endParaRPr kumimoji="1" lang="en-US" altLang="ja-JP" sz="1050" dirty="0">
                  <a:latin typeface="A-OTF 新ゴ Pro M" panose="020B0500000000000000" pitchFamily="50" charset="-128"/>
                  <a:ea typeface="A-OTF 新ゴ Pro M" panose="020B0500000000000000" pitchFamily="50" charset="-128"/>
                  <a:cs typeface="Segoe UI" panose="020B0502040204020203" pitchFamily="34" charset="0"/>
                </a:endParaRPr>
              </a:p>
            </p:txBody>
          </p:sp>
        </p:grpSp>
        <p:sp>
          <p:nvSpPr>
            <p:cNvPr id="21" name="テキスト ボックス 20">
              <a:extLst>
                <a:ext uri="{FF2B5EF4-FFF2-40B4-BE49-F238E27FC236}">
                  <a16:creationId xmlns:a16="http://schemas.microsoft.com/office/drawing/2014/main" id="{2873368B-60D9-2C42-3615-3DCA383E22EE}"/>
                </a:ext>
              </a:extLst>
            </p:cNvPr>
            <p:cNvSpPr txBox="1"/>
            <p:nvPr/>
          </p:nvSpPr>
          <p:spPr>
            <a:xfrm>
              <a:off x="3687309" y="8410692"/>
              <a:ext cx="3185487" cy="369332"/>
            </a:xfrm>
            <a:prstGeom prst="rect">
              <a:avLst/>
            </a:prstGeom>
            <a:noFill/>
          </p:spPr>
          <p:txBody>
            <a:bodyPr wrap="none" rtlCol="0">
              <a:spAutoFit/>
            </a:bodyPr>
            <a:lstStyle/>
            <a:p>
              <a:r>
                <a:rPr kumimoji="1" lang="ja-JP" altLang="en-US" b="1" dirty="0">
                  <a:latin typeface="A-OTF 新ゴ Pro M" panose="020B0500000000000000" pitchFamily="50" charset="-128"/>
                  <a:ea typeface="A-OTF 新ゴ Pro M" panose="020B0500000000000000" pitchFamily="50" charset="-128"/>
                </a:rPr>
                <a:t>価格はお問い合わせください</a:t>
              </a:r>
            </a:p>
          </p:txBody>
        </p:sp>
      </p:grpSp>
      <p:grpSp>
        <p:nvGrpSpPr>
          <p:cNvPr id="62" name="グループ化 61">
            <a:extLst>
              <a:ext uri="{FF2B5EF4-FFF2-40B4-BE49-F238E27FC236}">
                <a16:creationId xmlns:a16="http://schemas.microsoft.com/office/drawing/2014/main" id="{F7638BCF-6790-EA90-6FF0-9741AB2A3BE7}"/>
              </a:ext>
            </a:extLst>
          </p:cNvPr>
          <p:cNvGrpSpPr/>
          <p:nvPr/>
        </p:nvGrpSpPr>
        <p:grpSpPr>
          <a:xfrm>
            <a:off x="370580" y="9412887"/>
            <a:ext cx="6929750" cy="902106"/>
            <a:chOff x="515626" y="9705632"/>
            <a:chExt cx="6929750" cy="902106"/>
          </a:xfrm>
        </p:grpSpPr>
        <p:pic>
          <p:nvPicPr>
            <p:cNvPr id="63" name="図 1451">
              <a:extLst>
                <a:ext uri="{FF2B5EF4-FFF2-40B4-BE49-F238E27FC236}">
                  <a16:creationId xmlns:a16="http://schemas.microsoft.com/office/drawing/2014/main" id="{761D5A90-3E48-6C13-F6CB-C704E82197DA}"/>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10256" y="10099964"/>
              <a:ext cx="689386" cy="204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 name="Freeform 51">
              <a:extLst>
                <a:ext uri="{FF2B5EF4-FFF2-40B4-BE49-F238E27FC236}">
                  <a16:creationId xmlns:a16="http://schemas.microsoft.com/office/drawing/2014/main" id="{3DC48A06-1B2D-67AF-C2E4-4A76069B3C89}"/>
                </a:ext>
              </a:extLst>
            </p:cNvPr>
            <p:cNvSpPr>
              <a:spLocks noChangeAspect="1"/>
            </p:cNvSpPr>
            <p:nvPr/>
          </p:nvSpPr>
          <p:spPr>
            <a:xfrm>
              <a:off x="6698640" y="9705632"/>
              <a:ext cx="576000" cy="576000"/>
            </a:xfrm>
            <a:custGeom>
              <a:avLst/>
              <a:gdLst/>
              <a:ahLst/>
              <a:cxnLst/>
              <a:rect l="l" t="t" r="r" b="b"/>
              <a:pathLst>
                <a:path w="519213" h="519213">
                  <a:moveTo>
                    <a:pt x="0" y="0"/>
                  </a:moveTo>
                  <a:lnTo>
                    <a:pt x="519213" y="0"/>
                  </a:lnTo>
                  <a:lnTo>
                    <a:pt x="519213" y="519212"/>
                  </a:lnTo>
                  <a:lnTo>
                    <a:pt x="0" y="519212"/>
                  </a:lnTo>
                  <a:lnTo>
                    <a:pt x="0" y="0"/>
                  </a:lnTo>
                  <a:close/>
                </a:path>
              </a:pathLst>
            </a:custGeom>
            <a:blipFill>
              <a:blip r:embed="rId11"/>
              <a:stretch>
                <a:fillRect/>
              </a:stretch>
            </a:blipFill>
          </p:spPr>
        </p:sp>
        <p:sp>
          <p:nvSpPr>
            <p:cNvPr id="65" name="テキスト ボックス 64">
              <a:extLst>
                <a:ext uri="{FF2B5EF4-FFF2-40B4-BE49-F238E27FC236}">
                  <a16:creationId xmlns:a16="http://schemas.microsoft.com/office/drawing/2014/main" id="{16BC187C-8C7B-33F8-2E2C-E5655743E1ED}"/>
                </a:ext>
              </a:extLst>
            </p:cNvPr>
            <p:cNvSpPr txBox="1"/>
            <p:nvPr/>
          </p:nvSpPr>
          <p:spPr>
            <a:xfrm>
              <a:off x="1379803" y="10073724"/>
              <a:ext cx="5020997" cy="253916"/>
            </a:xfrm>
            <a:prstGeom prst="rect">
              <a:avLst/>
            </a:prstGeom>
            <a:noFill/>
          </p:spPr>
          <p:txBody>
            <a:bodyPr wrap="square" rtlCol="0">
              <a:spAutoFit/>
            </a:bodyPr>
            <a:lstStyle/>
            <a:p>
              <a:r>
                <a:rPr kumimoji="1" lang="ja-JP" altLang="en-US" sz="1050" dirty="0">
                  <a:latin typeface="A-OTF 新ゴ Pro M" panose="020B0500000000000000" pitchFamily="50" charset="-128"/>
                  <a:ea typeface="A-OTF 新ゴ Pro M" panose="020B0500000000000000" pitchFamily="50" charset="-128"/>
                </a:rPr>
                <a:t>アプライド株式会社  広域システム営業部　  </a:t>
              </a:r>
              <a:r>
                <a:rPr kumimoji="1" lang="en-US" altLang="ja-JP" sz="900" dirty="0">
                  <a:latin typeface="A-OTF 新ゴ Pro M" panose="020B0500000000000000" pitchFamily="50" charset="-128"/>
                  <a:ea typeface="A-OTF 新ゴ Pro M" panose="020B0500000000000000" pitchFamily="50" charset="-128"/>
                </a:rPr>
                <a:t>mail : hpc-pro@applied-net.co.jp</a:t>
              </a:r>
            </a:p>
          </p:txBody>
        </p:sp>
        <p:sp>
          <p:nvSpPr>
            <p:cNvPr id="66" name="テキスト ボックス 65">
              <a:extLst>
                <a:ext uri="{FF2B5EF4-FFF2-40B4-BE49-F238E27FC236}">
                  <a16:creationId xmlns:a16="http://schemas.microsoft.com/office/drawing/2014/main" id="{C2867710-5260-22C7-B093-3E7796BCE813}"/>
                </a:ext>
              </a:extLst>
            </p:cNvPr>
            <p:cNvSpPr txBox="1"/>
            <p:nvPr/>
          </p:nvSpPr>
          <p:spPr>
            <a:xfrm>
              <a:off x="515626" y="10299961"/>
              <a:ext cx="3681081" cy="307777"/>
            </a:xfrm>
            <a:prstGeom prst="rect">
              <a:avLst/>
            </a:prstGeom>
            <a:noFill/>
          </p:spPr>
          <p:txBody>
            <a:bodyPr wrap="square" rtlCol="0">
              <a:spAutoFit/>
            </a:bodyPr>
            <a:lstStyle/>
            <a:p>
              <a:r>
                <a:rPr lang="zh-TW" altLang="en-US" sz="700" kern="10" dirty="0">
                  <a:latin typeface="A-OTF 新ゴ Pro M" panose="020B0500000000000000" pitchFamily="50" charset="-128"/>
                  <a:ea typeface="A-OTF 新ゴ Pro M" panose="020B0500000000000000" pitchFamily="50" charset="-128"/>
                </a:rPr>
                <a:t>■関東営業</a:t>
              </a:r>
              <a:r>
                <a:rPr lang="ja-JP" altLang="en-US" sz="700" kern="10" dirty="0">
                  <a:latin typeface="A-OTF 新ゴ Pro M" panose="020B0500000000000000" pitchFamily="50" charset="-128"/>
                  <a:ea typeface="A-OTF 新ゴ Pro M" panose="020B0500000000000000" pitchFamily="50" charset="-128"/>
                </a:rPr>
                <a:t>部</a:t>
              </a:r>
              <a:r>
                <a:rPr lang="zh-TW" altLang="en-US" sz="700" kern="10" dirty="0">
                  <a:latin typeface="A-OTF 新ゴ Pro M" panose="020B0500000000000000" pitchFamily="50" charset="-128"/>
                  <a:ea typeface="A-OTF 新ゴ Pro M" panose="020B0500000000000000" pitchFamily="50" charset="-128"/>
                </a:rPr>
                <a:t>  東京都千代田区神田須田町</a:t>
              </a:r>
              <a:r>
                <a:rPr lang="en-US" altLang="zh-TW" sz="700" kern="10" dirty="0">
                  <a:latin typeface="A-OTF 新ゴ Pro M" panose="020B0500000000000000" pitchFamily="50" charset="-128"/>
                  <a:ea typeface="A-OTF 新ゴ Pro M" panose="020B0500000000000000" pitchFamily="50" charset="-128"/>
                </a:rPr>
                <a:t>1-2-7 8F</a:t>
              </a:r>
              <a:r>
                <a:rPr lang="ja-JP" altLang="en-US" sz="700" kern="10" dirty="0">
                  <a:latin typeface="A-OTF 新ゴ Pro M" panose="020B0500000000000000" pitchFamily="50" charset="-128"/>
                  <a:ea typeface="A-OTF 新ゴ Pro M" panose="020B0500000000000000" pitchFamily="50" charset="-128"/>
                </a:rPr>
                <a:t>    ☎ </a:t>
              </a:r>
              <a:r>
                <a:rPr lang="en-US" altLang="zh-TW" sz="700" kern="10" dirty="0">
                  <a:latin typeface="A-OTF 新ゴ Pro M" panose="020B0500000000000000" pitchFamily="50" charset="-128"/>
                  <a:ea typeface="A-OTF 新ゴ Pro M" panose="020B0500000000000000" pitchFamily="50" charset="-128"/>
                </a:rPr>
                <a:t>TEL</a:t>
              </a:r>
              <a:r>
                <a:rPr lang="zh-TW" altLang="en-US" sz="700" kern="10" dirty="0">
                  <a:latin typeface="A-OTF 新ゴ Pro M" panose="020B0500000000000000" pitchFamily="50" charset="-128"/>
                  <a:ea typeface="A-OTF 新ゴ Pro M" panose="020B0500000000000000" pitchFamily="50" charset="-128"/>
                </a:rPr>
                <a:t>：</a:t>
              </a:r>
              <a:r>
                <a:rPr lang="en-US" altLang="zh-TW" sz="700" kern="10" dirty="0">
                  <a:latin typeface="A-OTF 新ゴ Pro M" panose="020B0500000000000000" pitchFamily="50" charset="-128"/>
                  <a:ea typeface="A-OTF 新ゴ Pro M" panose="020B0500000000000000" pitchFamily="50" charset="-128"/>
                </a:rPr>
                <a:t>03-5280-9255</a:t>
              </a:r>
            </a:p>
            <a:p>
              <a:r>
                <a:rPr lang="en-US" altLang="zh-TW" sz="700" kern="10" dirty="0">
                  <a:latin typeface="A-OTF 新ゴ Pro M" panose="020B0500000000000000" pitchFamily="50" charset="-128"/>
                  <a:ea typeface="A-OTF 新ゴ Pro M" panose="020B0500000000000000" pitchFamily="50" charset="-128"/>
                </a:rPr>
                <a:t>■</a:t>
              </a:r>
              <a:r>
                <a:rPr lang="zh-TW" altLang="en-US" sz="700" kern="10" dirty="0">
                  <a:latin typeface="A-OTF 新ゴ Pro M" panose="020B0500000000000000" pitchFamily="50" charset="-128"/>
                  <a:ea typeface="A-OTF 新ゴ Pro M" panose="020B0500000000000000" pitchFamily="50" charset="-128"/>
                </a:rPr>
                <a:t>東海営業部  名古屋市西区上名古屋</a:t>
              </a:r>
              <a:r>
                <a:rPr lang="en-US" altLang="zh-TW" sz="700" kern="10" dirty="0">
                  <a:latin typeface="A-OTF 新ゴ Pro M" panose="020B0500000000000000" pitchFamily="50" charset="-128"/>
                  <a:ea typeface="A-OTF 新ゴ Pro M" panose="020B0500000000000000" pitchFamily="50" charset="-128"/>
                </a:rPr>
                <a:t>3-25-28 5F</a:t>
              </a:r>
              <a:r>
                <a:rPr lang="ja-JP" altLang="en-US" sz="700" kern="10" dirty="0">
                  <a:latin typeface="A-OTF 新ゴ Pro M" panose="020B0500000000000000" pitchFamily="50" charset="-128"/>
                  <a:ea typeface="A-OTF 新ゴ Pro M" panose="020B0500000000000000" pitchFamily="50" charset="-128"/>
                </a:rPr>
                <a:t>  </a:t>
              </a:r>
              <a:r>
                <a:rPr lang="en-US" altLang="zh-TW" sz="700" kern="10" dirty="0">
                  <a:latin typeface="A-OTF 新ゴ Pro M" panose="020B0500000000000000" pitchFamily="50" charset="-128"/>
                  <a:ea typeface="A-OTF 新ゴ Pro M" panose="020B0500000000000000" pitchFamily="50" charset="-128"/>
                </a:rPr>
                <a:t>   </a:t>
              </a:r>
              <a:r>
                <a:rPr lang="ja-JP" altLang="en-US" sz="700" kern="10" dirty="0">
                  <a:latin typeface="A-OTF 新ゴ Pro M" panose="020B0500000000000000" pitchFamily="50" charset="-128"/>
                  <a:ea typeface="A-OTF 新ゴ Pro M" panose="020B0500000000000000" pitchFamily="50" charset="-128"/>
                </a:rPr>
                <a:t>☎ </a:t>
              </a:r>
              <a:r>
                <a:rPr lang="en-US" altLang="zh-TW" sz="700" kern="10" dirty="0">
                  <a:latin typeface="A-OTF 新ゴ Pro M" panose="020B0500000000000000" pitchFamily="50" charset="-128"/>
                  <a:ea typeface="A-OTF 新ゴ Pro M" panose="020B0500000000000000" pitchFamily="50" charset="-128"/>
                </a:rPr>
                <a:t>TEL</a:t>
              </a:r>
              <a:r>
                <a:rPr lang="zh-TW" altLang="en-US" sz="700" kern="10" dirty="0">
                  <a:latin typeface="A-OTF 新ゴ Pro M" panose="020B0500000000000000" pitchFamily="50" charset="-128"/>
                  <a:ea typeface="A-OTF 新ゴ Pro M" panose="020B0500000000000000" pitchFamily="50" charset="-128"/>
                </a:rPr>
                <a:t>：</a:t>
              </a:r>
              <a:r>
                <a:rPr lang="en-US" altLang="zh-TW" sz="700" kern="10" dirty="0">
                  <a:latin typeface="A-OTF 新ゴ Pro M" panose="020B0500000000000000" pitchFamily="50" charset="-128"/>
                  <a:ea typeface="A-OTF 新ゴ Pro M" panose="020B0500000000000000" pitchFamily="50" charset="-128"/>
                </a:rPr>
                <a:t>052-325-2782</a:t>
              </a:r>
            </a:p>
          </p:txBody>
        </p:sp>
        <p:sp>
          <p:nvSpPr>
            <p:cNvPr id="68" name="テキスト ボックス 67">
              <a:extLst>
                <a:ext uri="{FF2B5EF4-FFF2-40B4-BE49-F238E27FC236}">
                  <a16:creationId xmlns:a16="http://schemas.microsoft.com/office/drawing/2014/main" id="{6A7CAFF6-3AF4-1CFD-8D2E-5291D17237E1}"/>
                </a:ext>
              </a:extLst>
            </p:cNvPr>
            <p:cNvSpPr txBox="1"/>
            <p:nvPr/>
          </p:nvSpPr>
          <p:spPr>
            <a:xfrm>
              <a:off x="4033276" y="10299961"/>
              <a:ext cx="3412100" cy="307777"/>
            </a:xfrm>
            <a:prstGeom prst="rect">
              <a:avLst/>
            </a:prstGeom>
            <a:noFill/>
          </p:spPr>
          <p:txBody>
            <a:bodyPr wrap="square" rtlCol="0">
              <a:spAutoFit/>
            </a:bodyPr>
            <a:lstStyle/>
            <a:p>
              <a:r>
                <a:rPr lang="zh-TW" altLang="en-US" sz="700" kern="10" dirty="0">
                  <a:latin typeface="A-OTF 新ゴ Pro M" panose="020B0500000000000000" pitchFamily="50" charset="-128"/>
                  <a:ea typeface="A-OTF 新ゴ Pro M" panose="020B0500000000000000" pitchFamily="50" charset="-128"/>
                </a:rPr>
                <a:t>■関西営業部   大阪市淀川区西中島</a:t>
              </a:r>
              <a:r>
                <a:rPr lang="en-US" altLang="zh-TW" sz="700" kern="10" dirty="0">
                  <a:latin typeface="A-OTF 新ゴ Pro M" panose="020B0500000000000000" pitchFamily="50" charset="-128"/>
                  <a:ea typeface="A-OTF 新ゴ Pro M" panose="020B0500000000000000" pitchFamily="50" charset="-128"/>
                </a:rPr>
                <a:t>2-14-6 5F</a:t>
              </a:r>
              <a:r>
                <a:rPr lang="zh-TW" altLang="en-US" sz="700" kern="10" dirty="0">
                  <a:latin typeface="A-OTF 新ゴ Pro M" panose="020B0500000000000000" pitchFamily="50" charset="-128"/>
                  <a:ea typeface="A-OTF 新ゴ Pro M" panose="020B0500000000000000" pitchFamily="50" charset="-128"/>
                </a:rPr>
                <a:t>　</a:t>
              </a:r>
              <a:r>
                <a:rPr lang="ja-JP" altLang="en-US" sz="700" kern="10" dirty="0">
                  <a:latin typeface="A-OTF 新ゴ Pro M" panose="020B0500000000000000" pitchFamily="50" charset="-128"/>
                  <a:ea typeface="A-OTF 新ゴ Pro M" panose="020B0500000000000000" pitchFamily="50" charset="-128"/>
                </a:rPr>
                <a:t>☎ </a:t>
              </a:r>
              <a:r>
                <a:rPr lang="en-US" altLang="zh-TW" sz="700" kern="10" dirty="0">
                  <a:latin typeface="A-OTF 新ゴ Pro M" panose="020B0500000000000000" pitchFamily="50" charset="-128"/>
                  <a:ea typeface="A-OTF 新ゴ Pro M" panose="020B0500000000000000" pitchFamily="50" charset="-128"/>
                </a:rPr>
                <a:t>TEL</a:t>
              </a:r>
              <a:r>
                <a:rPr lang="ja-JP" altLang="en-US" sz="700" kern="10" dirty="0">
                  <a:latin typeface="A-OTF 新ゴ Pro M" panose="020B0500000000000000" pitchFamily="50" charset="-128"/>
                  <a:ea typeface="A-OTF 新ゴ Pro M" panose="020B0500000000000000" pitchFamily="50" charset="-128"/>
                </a:rPr>
                <a:t>：</a:t>
              </a:r>
              <a:r>
                <a:rPr lang="en-US" altLang="zh-TW" sz="700" kern="10" dirty="0">
                  <a:latin typeface="A-OTF 新ゴ Pro M" panose="020B0500000000000000" pitchFamily="50" charset="-128"/>
                  <a:ea typeface="A-OTF 新ゴ Pro M" panose="020B0500000000000000" pitchFamily="50" charset="-128"/>
                </a:rPr>
                <a:t>06-6838-4123</a:t>
              </a:r>
            </a:p>
            <a:p>
              <a:r>
                <a:rPr lang="en-US" altLang="zh-TW" sz="700" kern="10" dirty="0">
                  <a:latin typeface="A-OTF 新ゴ Pro M" panose="020B0500000000000000" pitchFamily="50" charset="-128"/>
                  <a:ea typeface="A-OTF 新ゴ Pro M" panose="020B0500000000000000" pitchFamily="50" charset="-128"/>
                </a:rPr>
                <a:t>■</a:t>
              </a:r>
              <a:r>
                <a:rPr lang="zh-TW" altLang="en-US" sz="700" kern="10" dirty="0">
                  <a:latin typeface="A-OTF 新ゴ Pro M" panose="020B0500000000000000" pitchFamily="50" charset="-128"/>
                  <a:ea typeface="A-OTF 新ゴ Pro M" panose="020B0500000000000000" pitchFamily="50" charset="-128"/>
                </a:rPr>
                <a:t>九州営業部   福岡市博多区上牟田</a:t>
              </a:r>
              <a:r>
                <a:rPr lang="en-US" altLang="zh-TW" sz="700" kern="10" dirty="0">
                  <a:latin typeface="A-OTF 新ゴ Pro M" panose="020B0500000000000000" pitchFamily="50" charset="-128"/>
                  <a:ea typeface="A-OTF 新ゴ Pro M" panose="020B0500000000000000" pitchFamily="50" charset="-128"/>
                </a:rPr>
                <a:t>1-6-23  </a:t>
              </a:r>
              <a:r>
                <a:rPr lang="ja-JP" altLang="en-US" sz="700" kern="10" dirty="0">
                  <a:latin typeface="A-OTF 新ゴ Pro M" panose="020B0500000000000000" pitchFamily="50" charset="-128"/>
                  <a:ea typeface="A-OTF 新ゴ Pro M" panose="020B0500000000000000" pitchFamily="50" charset="-128"/>
                </a:rPr>
                <a:t>　   ☎ </a:t>
              </a:r>
              <a:r>
                <a:rPr lang="en-US" altLang="zh-TW" sz="700" kern="10" dirty="0">
                  <a:latin typeface="A-OTF 新ゴ Pro M" panose="020B0500000000000000" pitchFamily="50" charset="-128"/>
                  <a:ea typeface="A-OTF 新ゴ Pro M" panose="020B0500000000000000" pitchFamily="50" charset="-128"/>
                </a:rPr>
                <a:t>TEL</a:t>
              </a:r>
              <a:r>
                <a:rPr lang="ja-JP" altLang="en-US" sz="700" kern="10" dirty="0">
                  <a:latin typeface="A-OTF 新ゴ Pro M" panose="020B0500000000000000" pitchFamily="50" charset="-128"/>
                  <a:ea typeface="A-OTF 新ゴ Pro M" panose="020B0500000000000000" pitchFamily="50" charset="-128"/>
                </a:rPr>
                <a:t>：</a:t>
              </a:r>
              <a:r>
                <a:rPr lang="en-US" altLang="zh-TW" sz="700" kern="10" dirty="0">
                  <a:latin typeface="A-OTF 新ゴ Pro M" panose="020B0500000000000000" pitchFamily="50" charset="-128"/>
                  <a:ea typeface="A-OTF 新ゴ Pro M" panose="020B0500000000000000" pitchFamily="50" charset="-128"/>
                </a:rPr>
                <a:t>092-481-7812</a:t>
              </a:r>
            </a:p>
          </p:txBody>
        </p:sp>
      </p:grpSp>
      <p:sp>
        <p:nvSpPr>
          <p:cNvPr id="71" name="Freeform 49">
            <a:extLst>
              <a:ext uri="{FF2B5EF4-FFF2-40B4-BE49-F238E27FC236}">
                <a16:creationId xmlns:a16="http://schemas.microsoft.com/office/drawing/2014/main" id="{1DDD6AAC-9330-D8E1-38EE-F246FEC12A2F}"/>
              </a:ext>
            </a:extLst>
          </p:cNvPr>
          <p:cNvSpPr/>
          <p:nvPr/>
        </p:nvSpPr>
        <p:spPr>
          <a:xfrm>
            <a:off x="316236" y="241908"/>
            <a:ext cx="1892300" cy="365361"/>
          </a:xfrm>
          <a:custGeom>
            <a:avLst/>
            <a:gdLst/>
            <a:ahLst/>
            <a:cxnLst/>
            <a:rect l="l" t="t" r="r" b="b"/>
            <a:pathLst>
              <a:path w="1553155" h="298899">
                <a:moveTo>
                  <a:pt x="0" y="0"/>
                </a:moveTo>
                <a:lnTo>
                  <a:pt x="1553155" y="0"/>
                </a:lnTo>
                <a:lnTo>
                  <a:pt x="1553155" y="298899"/>
                </a:lnTo>
                <a:lnTo>
                  <a:pt x="0" y="298899"/>
                </a:lnTo>
                <a:lnTo>
                  <a:pt x="0" y="0"/>
                </a:lnTo>
                <a:close/>
              </a:path>
            </a:pathLst>
          </a:custGeom>
          <a:blipFill>
            <a:blip r:embed="rId12"/>
            <a:stretch>
              <a:fillRect/>
            </a:stretch>
          </a:blipFill>
        </p:spPr>
      </p:sp>
    </p:spTree>
    <p:extLst>
      <p:ext uri="{BB962C8B-B14F-4D97-AF65-F5344CB8AC3E}">
        <p14:creationId xmlns:p14="http://schemas.microsoft.com/office/powerpoint/2010/main" val="1984213889"/>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002060"/>
        </a:solidFill>
        <a:ln>
          <a:noFill/>
        </a:ln>
      </a:spPr>
      <a:bodyPr rtlCol="0" anchor="ctr"/>
      <a:lstStyle>
        <a:defPPr algn="ctr">
          <a:defRPr kumimoji="1"/>
        </a:defPPr>
      </a:lstStyle>
      <a:style>
        <a:lnRef idx="2">
          <a:schemeClr val="accent1">
            <a:shade val="15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1198</TotalTime>
  <Words>660</Words>
  <Application>Microsoft Office PowerPoint</Application>
  <PresentationFormat>ユーザー設定</PresentationFormat>
  <Paragraphs>58</Paragraphs>
  <Slides>2</Slides>
  <Notes>0</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2</vt:i4>
      </vt:variant>
    </vt:vector>
  </HeadingPairs>
  <TitlesOfParts>
    <vt:vector size="10" baseType="lpstr">
      <vt:lpstr>A-OTF 新ゴ Pro M</vt:lpstr>
      <vt:lpstr>Yu Gothic UI</vt:lpstr>
      <vt:lpstr>ヒラギノ角ゴ8</vt:lpstr>
      <vt:lpstr>游ゴシック</vt:lpstr>
      <vt:lpstr>Arial</vt:lpstr>
      <vt:lpstr>Calibri</vt:lpstr>
      <vt:lpstr>Calibri Light</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Mitsuyama</dc:creator>
  <cp:lastModifiedBy>圭祐 根尾</cp:lastModifiedBy>
  <cp:revision>21</cp:revision>
  <dcterms:created xsi:type="dcterms:W3CDTF">2025-02-18T01:46:40Z</dcterms:created>
  <dcterms:modified xsi:type="dcterms:W3CDTF">2026-09-05T06:26:49Z</dcterms:modified>
</cp:coreProperties>
</file>