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57" autoAdjust="0"/>
    <p:restoredTop sz="94660"/>
  </p:normalViewPr>
  <p:slideViewPr>
    <p:cSldViewPr snapToGrid="0">
      <p:cViewPr>
        <p:scale>
          <a:sx n="100" d="100"/>
          <a:sy n="100" d="100"/>
        </p:scale>
        <p:origin x="17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18" Type="http://schemas.openxmlformats.org/officeDocument/2006/relationships/image" Target="../media/image16.bin"/><Relationship Id="rId3" Type="http://schemas.microsoft.com/office/2007/relationships/hdphoto" Target="../media/hdphoto1.wdp"/><Relationship Id="rId21" Type="http://schemas.openxmlformats.org/officeDocument/2006/relationships/image" Target="../media/image19.jpeg"/><Relationship Id="rId7" Type="http://schemas.openxmlformats.org/officeDocument/2006/relationships/image" Target="../media/image5.jpg"/><Relationship Id="rId12" Type="http://schemas.openxmlformats.org/officeDocument/2006/relationships/image" Target="../media/image10.jp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bin"/><Relationship Id="rId20" Type="http://schemas.openxmlformats.org/officeDocument/2006/relationships/image" Target="../media/image18.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bin"/><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microsoft.com/office/2007/relationships/hdphoto" Target="../media/hdphoto2.wdp"/><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20.png"/><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jpeg"/><Relationship Id="rId15" Type="http://schemas.openxmlformats.org/officeDocument/2006/relationships/image" Target="../media/image32.sv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6F65D302-C55C-FDFE-5EB4-A3CF68EB08E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34158" b="20634"/>
          <a:stretch/>
        </p:blipFill>
        <p:spPr>
          <a:xfrm>
            <a:off x="0" y="0"/>
            <a:ext cx="7559675" cy="2270760"/>
          </a:xfrm>
          <a:prstGeom prst="rect">
            <a:avLst/>
          </a:prstGeom>
        </p:spPr>
      </p:pic>
      <p:grpSp>
        <p:nvGrpSpPr>
          <p:cNvPr id="19" name="グループ化 18">
            <a:extLst>
              <a:ext uri="{FF2B5EF4-FFF2-40B4-BE49-F238E27FC236}">
                <a16:creationId xmlns:a16="http://schemas.microsoft.com/office/drawing/2014/main" id="{C6AD4B17-72BB-FE97-FF7D-F7DE355418C1}"/>
              </a:ext>
            </a:extLst>
          </p:cNvPr>
          <p:cNvGrpSpPr/>
          <p:nvPr/>
        </p:nvGrpSpPr>
        <p:grpSpPr>
          <a:xfrm>
            <a:off x="446988" y="273050"/>
            <a:ext cx="3062613" cy="1859762"/>
            <a:chOff x="526157" y="387351"/>
            <a:chExt cx="2682181" cy="1628746"/>
          </a:xfrm>
        </p:grpSpPr>
        <p:pic>
          <p:nvPicPr>
            <p:cNvPr id="7" name="図 6">
              <a:extLst>
                <a:ext uri="{FF2B5EF4-FFF2-40B4-BE49-F238E27FC236}">
                  <a16:creationId xmlns:a16="http://schemas.microsoft.com/office/drawing/2014/main" id="{A73837FD-7FD1-25D4-F9A5-2B4151E04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157" y="387351"/>
              <a:ext cx="1228711" cy="747035"/>
            </a:xfrm>
            <a:prstGeom prst="rect">
              <a:avLst/>
            </a:prstGeom>
            <a:ln>
              <a:solidFill>
                <a:schemeClr val="bg1"/>
              </a:solidFill>
            </a:ln>
            <a:effectLst>
              <a:glow rad="25400">
                <a:schemeClr val="accent5">
                  <a:lumMod val="75000"/>
                  <a:alpha val="60000"/>
                </a:schemeClr>
              </a:glow>
            </a:effectLst>
          </p:spPr>
        </p:pic>
        <p:pic>
          <p:nvPicPr>
            <p:cNvPr id="9" name="図 8">
              <a:extLst>
                <a:ext uri="{FF2B5EF4-FFF2-40B4-BE49-F238E27FC236}">
                  <a16:creationId xmlns:a16="http://schemas.microsoft.com/office/drawing/2014/main" id="{967CCE37-D54E-0BE6-BAF5-D982CD027CFB}"/>
                </a:ext>
              </a:extLst>
            </p:cNvPr>
            <p:cNvPicPr>
              <a:picLocks noChangeAspect="1"/>
            </p:cNvPicPr>
            <p:nvPr/>
          </p:nvPicPr>
          <p:blipFill>
            <a:blip r:embed="rId5">
              <a:extLst>
                <a:ext uri="{28A0092B-C50C-407E-A947-70E740481C1C}">
                  <a14:useLocalDpi xmlns:a14="http://schemas.microsoft.com/office/drawing/2010/main" val="0"/>
                </a:ext>
              </a:extLst>
            </a:blip>
            <a:srcRect b="22911"/>
            <a:stretch/>
          </p:blipFill>
          <p:spPr>
            <a:xfrm>
              <a:off x="526157" y="1294042"/>
              <a:ext cx="1228711" cy="718382"/>
            </a:xfrm>
            <a:prstGeom prst="rect">
              <a:avLst/>
            </a:prstGeom>
            <a:ln>
              <a:solidFill>
                <a:schemeClr val="bg1"/>
              </a:solidFill>
            </a:ln>
            <a:effectLst>
              <a:glow rad="25400">
                <a:schemeClr val="accent5">
                  <a:lumMod val="75000"/>
                  <a:alpha val="60000"/>
                </a:schemeClr>
              </a:glow>
            </a:effectLst>
          </p:spPr>
        </p:pic>
        <p:pic>
          <p:nvPicPr>
            <p:cNvPr id="15" name="図 14">
              <a:extLst>
                <a:ext uri="{FF2B5EF4-FFF2-40B4-BE49-F238E27FC236}">
                  <a16:creationId xmlns:a16="http://schemas.microsoft.com/office/drawing/2014/main" id="{D5E6D9B5-FA7F-955E-305B-76AEB398AF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5784" y="1290370"/>
              <a:ext cx="1292553" cy="725727"/>
            </a:xfrm>
            <a:prstGeom prst="rect">
              <a:avLst/>
            </a:prstGeom>
            <a:ln>
              <a:solidFill>
                <a:schemeClr val="bg1"/>
              </a:solidFill>
            </a:ln>
            <a:effectLst>
              <a:glow rad="25400">
                <a:schemeClr val="accent5">
                  <a:lumMod val="75000"/>
                  <a:alpha val="60000"/>
                </a:schemeClr>
              </a:glow>
            </a:effectLst>
          </p:spPr>
        </p:pic>
        <p:pic>
          <p:nvPicPr>
            <p:cNvPr id="11" name="図 10">
              <a:extLst>
                <a:ext uri="{FF2B5EF4-FFF2-40B4-BE49-F238E27FC236}">
                  <a16:creationId xmlns:a16="http://schemas.microsoft.com/office/drawing/2014/main" id="{8A6FA1FA-CADC-0B58-A977-6C61C9C60834}"/>
                </a:ext>
              </a:extLst>
            </p:cNvPr>
            <p:cNvPicPr>
              <a:picLocks noChangeAspect="1"/>
            </p:cNvPicPr>
            <p:nvPr/>
          </p:nvPicPr>
          <p:blipFill>
            <a:blip r:embed="rId7">
              <a:extLst>
                <a:ext uri="{28A0092B-C50C-407E-A947-70E740481C1C}">
                  <a14:useLocalDpi xmlns:a14="http://schemas.microsoft.com/office/drawing/2010/main" val="0"/>
                </a:ext>
              </a:extLst>
            </a:blip>
            <a:srcRect t="13790" b="14443"/>
            <a:stretch/>
          </p:blipFill>
          <p:spPr>
            <a:xfrm>
              <a:off x="1915785" y="387351"/>
              <a:ext cx="1292553" cy="742090"/>
            </a:xfrm>
            <a:prstGeom prst="rect">
              <a:avLst/>
            </a:prstGeom>
            <a:ln>
              <a:solidFill>
                <a:schemeClr val="bg1"/>
              </a:solidFill>
            </a:ln>
            <a:effectLst>
              <a:glow rad="25400">
                <a:schemeClr val="accent5">
                  <a:lumMod val="75000"/>
                  <a:alpha val="60000"/>
                </a:schemeClr>
              </a:glow>
            </a:effectLst>
          </p:spPr>
        </p:pic>
      </p:grpSp>
      <p:sp>
        <p:nvSpPr>
          <p:cNvPr id="17" name="テキスト ボックス 16">
            <a:extLst>
              <a:ext uri="{FF2B5EF4-FFF2-40B4-BE49-F238E27FC236}">
                <a16:creationId xmlns:a16="http://schemas.microsoft.com/office/drawing/2014/main" id="{44CDB7D8-9211-3F9D-8616-9CEC1380E752}"/>
              </a:ext>
            </a:extLst>
          </p:cNvPr>
          <p:cNvSpPr txBox="1"/>
          <p:nvPr/>
        </p:nvSpPr>
        <p:spPr>
          <a:xfrm>
            <a:off x="3631148" y="737536"/>
            <a:ext cx="3407092" cy="1384995"/>
          </a:xfrm>
          <a:prstGeom prst="rect">
            <a:avLst/>
          </a:prstGeom>
          <a:noFill/>
          <a:ln>
            <a:noFill/>
          </a:ln>
        </p:spPr>
        <p:txBody>
          <a:bodyPr wrap="square" rtlCol="0">
            <a:spAutoFit/>
          </a:bodyPr>
          <a:lstStyle/>
          <a:p>
            <a:pPr algn="ctr"/>
            <a:r>
              <a:rPr kumimoji="1" lang="ja-JP" altLang="en-US"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材料科学向け</a:t>
            </a:r>
            <a:endParaRPr kumimoji="1" lang="en-US" altLang="ja-JP"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kumimoji="1" lang="en-US" altLang="ja-JP"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3</a:t>
            </a:r>
            <a:r>
              <a:rPr kumimoji="1" lang="ja-JP" altLang="en-US"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次元画像処理</a:t>
            </a:r>
            <a:endParaRPr kumimoji="1" lang="en-US" altLang="ja-JP"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kumimoji="1" lang="ja-JP" altLang="en-US"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ソフトウェア比較</a:t>
            </a:r>
            <a:endParaRPr lang="en-US" altLang="ja-JP" sz="28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22" name="正方形/長方形 21">
            <a:extLst>
              <a:ext uri="{FF2B5EF4-FFF2-40B4-BE49-F238E27FC236}">
                <a16:creationId xmlns:a16="http://schemas.microsoft.com/office/drawing/2014/main" id="{858587D4-4C34-4C29-E563-838FA3413CAB}"/>
              </a:ext>
            </a:extLst>
          </p:cNvPr>
          <p:cNvSpPr/>
          <p:nvPr/>
        </p:nvSpPr>
        <p:spPr>
          <a:xfrm>
            <a:off x="446988" y="3552830"/>
            <a:ext cx="6655853" cy="1537855"/>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24F25BA-C46A-9ED7-B505-2D9ACD2617A1}"/>
              </a:ext>
            </a:extLst>
          </p:cNvPr>
          <p:cNvSpPr/>
          <p:nvPr/>
        </p:nvSpPr>
        <p:spPr>
          <a:xfrm>
            <a:off x="446988" y="5265162"/>
            <a:ext cx="6655853" cy="1537855"/>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正方形/長方形 23">
            <a:extLst>
              <a:ext uri="{FF2B5EF4-FFF2-40B4-BE49-F238E27FC236}">
                <a16:creationId xmlns:a16="http://schemas.microsoft.com/office/drawing/2014/main" id="{74279F0A-5FCE-500D-3F1B-7098D7D8ED4F}"/>
              </a:ext>
            </a:extLst>
          </p:cNvPr>
          <p:cNvSpPr/>
          <p:nvPr/>
        </p:nvSpPr>
        <p:spPr>
          <a:xfrm>
            <a:off x="446988" y="6977494"/>
            <a:ext cx="6655853" cy="1537855"/>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919BEE95-C5FF-BE87-9424-855B2B7660B2}"/>
              </a:ext>
            </a:extLst>
          </p:cNvPr>
          <p:cNvSpPr/>
          <p:nvPr/>
        </p:nvSpPr>
        <p:spPr>
          <a:xfrm>
            <a:off x="446988" y="8677707"/>
            <a:ext cx="6655853" cy="1537855"/>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a:extLst>
              <a:ext uri="{FF2B5EF4-FFF2-40B4-BE49-F238E27FC236}">
                <a16:creationId xmlns:a16="http://schemas.microsoft.com/office/drawing/2014/main" id="{E394311B-E2A1-3973-9C94-5E40C33C9752}"/>
              </a:ext>
            </a:extLst>
          </p:cNvPr>
          <p:cNvPicPr>
            <a:picLocks noChangeAspect="1"/>
          </p:cNvPicPr>
          <p:nvPr/>
        </p:nvPicPr>
        <p:blipFill>
          <a:blip r:embed="rId8">
            <a:extLst>
              <a:ext uri="{28A0092B-C50C-407E-A947-70E740481C1C}">
                <a14:useLocalDpi xmlns:a14="http://schemas.microsoft.com/office/drawing/2010/main" val="0"/>
              </a:ext>
            </a:extLst>
          </a:blip>
          <a:srcRect l="22442" t="13091" r="23328" b="18840"/>
          <a:stretch/>
        </p:blipFill>
        <p:spPr>
          <a:xfrm>
            <a:off x="446988" y="2471070"/>
            <a:ext cx="1394418" cy="863088"/>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28" name="テキスト ボックス 27">
            <a:extLst>
              <a:ext uri="{FF2B5EF4-FFF2-40B4-BE49-F238E27FC236}">
                <a16:creationId xmlns:a16="http://schemas.microsoft.com/office/drawing/2014/main" id="{23B0B443-4DB1-302E-B1E6-5DEFB2C9E178}"/>
              </a:ext>
            </a:extLst>
          </p:cNvPr>
          <p:cNvSpPr txBox="1"/>
          <p:nvPr/>
        </p:nvSpPr>
        <p:spPr>
          <a:xfrm>
            <a:off x="1920572" y="2498125"/>
            <a:ext cx="5182269" cy="861774"/>
          </a:xfrm>
          <a:prstGeom prst="rect">
            <a:avLst/>
          </a:prstGeom>
          <a:noFill/>
          <a:ln>
            <a:noFill/>
          </a:ln>
        </p:spPr>
        <p:txBody>
          <a:bodyPr wrap="square" rtlCol="0">
            <a:spAutoFit/>
          </a:bodyPr>
          <a:lstStyle/>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これから材料科学向けの</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次元画像処理ソフトウェアの導入を検討している方に向けて、今業界で注目されているソフトウェアの比較を行います。比較の対象として、</a:t>
            </a:r>
            <a:endPar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3D Slicer</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Amira/</a:t>
            </a:r>
            <a:r>
              <a:rPr kumimoji="1" lang="en-US" altLang="ja-JP" sz="1000" b="1" dirty="0" err="1">
                <a:effectLst/>
                <a:latin typeface="游ゴシック" panose="020B0400000000000000" pitchFamily="50" charset="-128"/>
                <a:ea typeface="游ゴシック" panose="020B0400000000000000" pitchFamily="50" charset="-128"/>
                <a:cs typeface="Segoe UI" panose="020B0502040204020203" pitchFamily="34" charset="0"/>
              </a:rPr>
              <a:t>Avozo</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Dragonfly</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VGSTUDIO Max</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を取り上げます。</a:t>
            </a:r>
            <a:endPar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ここで挙げたソフトウェアでは、どれでも、</a:t>
            </a:r>
            <a:r>
              <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次元可視化、セグメンテーション、距離の測定、体積や形状の測定、動画の出力など、基本的な操作が可能です。</a:t>
            </a:r>
            <a:endPar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30" name="図 29">
            <a:extLst>
              <a:ext uri="{FF2B5EF4-FFF2-40B4-BE49-F238E27FC236}">
                <a16:creationId xmlns:a16="http://schemas.microsoft.com/office/drawing/2014/main" id="{7B3F54D7-753E-708B-2F5D-EC983BAB80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7094" y="3594115"/>
            <a:ext cx="507148" cy="551689"/>
          </a:xfrm>
          <a:prstGeom prst="rect">
            <a:avLst/>
          </a:prstGeom>
        </p:spPr>
      </p:pic>
      <p:pic>
        <p:nvPicPr>
          <p:cNvPr id="32" name="図 31">
            <a:extLst>
              <a:ext uri="{FF2B5EF4-FFF2-40B4-BE49-F238E27FC236}">
                <a16:creationId xmlns:a16="http://schemas.microsoft.com/office/drawing/2014/main" id="{08379977-F55E-C051-676B-5C52C7FA91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3297" y="3687061"/>
            <a:ext cx="1090613" cy="590749"/>
          </a:xfrm>
          <a:prstGeom prst="rect">
            <a:avLst/>
          </a:prstGeom>
        </p:spPr>
      </p:pic>
      <p:pic>
        <p:nvPicPr>
          <p:cNvPr id="35" name="図 34">
            <a:extLst>
              <a:ext uri="{FF2B5EF4-FFF2-40B4-BE49-F238E27FC236}">
                <a16:creationId xmlns:a16="http://schemas.microsoft.com/office/drawing/2014/main" id="{6194E13A-83FA-BED2-C0E9-883EA885C0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3297" y="4391384"/>
            <a:ext cx="1090613" cy="570348"/>
          </a:xfrm>
          <a:prstGeom prst="rect">
            <a:avLst/>
          </a:prstGeom>
        </p:spPr>
      </p:pic>
      <p:sp>
        <p:nvSpPr>
          <p:cNvPr id="36" name="テキスト ボックス 35">
            <a:extLst>
              <a:ext uri="{FF2B5EF4-FFF2-40B4-BE49-F238E27FC236}">
                <a16:creationId xmlns:a16="http://schemas.microsoft.com/office/drawing/2014/main" id="{B67CED34-4309-7FC9-639A-D5ECBF2C6D34}"/>
              </a:ext>
            </a:extLst>
          </p:cNvPr>
          <p:cNvSpPr txBox="1"/>
          <p:nvPr/>
        </p:nvSpPr>
        <p:spPr>
          <a:xfrm>
            <a:off x="4560639" y="3687061"/>
            <a:ext cx="2378629" cy="400110"/>
          </a:xfrm>
          <a:prstGeom prst="rect">
            <a:avLst/>
          </a:prstGeom>
          <a:noFill/>
          <a:ln>
            <a:noFill/>
          </a:ln>
        </p:spPr>
        <p:txBody>
          <a:bodyPr wrap="square" rtlCol="0">
            <a:spAutoFit/>
          </a:bodyPr>
          <a:lstStyle/>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画像分析と科学的視覚化のための無料ソフトウェアパッケージ</a:t>
            </a:r>
            <a:endPar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37" name="テキスト ボックス 36">
            <a:extLst>
              <a:ext uri="{FF2B5EF4-FFF2-40B4-BE49-F238E27FC236}">
                <a16:creationId xmlns:a16="http://schemas.microsoft.com/office/drawing/2014/main" id="{C632E1E2-490B-6419-77AC-48E9BCB03433}"/>
              </a:ext>
            </a:extLst>
          </p:cNvPr>
          <p:cNvSpPr txBox="1"/>
          <p:nvPr/>
        </p:nvSpPr>
        <p:spPr>
          <a:xfrm>
            <a:off x="2664487" y="3711124"/>
            <a:ext cx="1829682" cy="340667"/>
          </a:xfrm>
          <a:custGeom>
            <a:avLst/>
            <a:gdLst/>
            <a:ahLst/>
            <a:cxnLst/>
            <a:rect l="l" t="t" r="r" b="b"/>
            <a:pathLst>
              <a:path w="3476510" h="647289">
                <a:moveTo>
                  <a:pt x="2869788" y="258662"/>
                </a:moveTo>
                <a:cubicBezTo>
                  <a:pt x="2841594" y="258967"/>
                  <a:pt x="2820435" y="267969"/>
                  <a:pt x="2806310" y="285667"/>
                </a:cubicBezTo>
                <a:cubicBezTo>
                  <a:pt x="2792185" y="303366"/>
                  <a:pt x="2784064" y="327930"/>
                  <a:pt x="2781948" y="359360"/>
                </a:cubicBezTo>
                <a:lnTo>
                  <a:pt x="2956712" y="359360"/>
                </a:lnTo>
                <a:cubicBezTo>
                  <a:pt x="2954977" y="325927"/>
                  <a:pt x="2947010" y="300791"/>
                  <a:pt x="2932808" y="283951"/>
                </a:cubicBezTo>
                <a:cubicBezTo>
                  <a:pt x="2918607" y="267110"/>
                  <a:pt x="2897600" y="258681"/>
                  <a:pt x="2869788" y="258662"/>
                </a:cubicBezTo>
                <a:close/>
                <a:moveTo>
                  <a:pt x="2078964" y="181966"/>
                </a:moveTo>
                <a:lnTo>
                  <a:pt x="2176691" y="181966"/>
                </a:lnTo>
                <a:lnTo>
                  <a:pt x="2176691" y="639052"/>
                </a:lnTo>
                <a:lnTo>
                  <a:pt x="2078964" y="639052"/>
                </a:lnTo>
                <a:close/>
                <a:moveTo>
                  <a:pt x="3349409" y="173737"/>
                </a:moveTo>
                <a:cubicBezTo>
                  <a:pt x="3378536" y="173756"/>
                  <a:pt x="3403492" y="179425"/>
                  <a:pt x="3424275" y="190745"/>
                </a:cubicBezTo>
                <a:cubicBezTo>
                  <a:pt x="3445059" y="202065"/>
                  <a:pt x="3462470" y="218921"/>
                  <a:pt x="3476510" y="241313"/>
                </a:cubicBezTo>
                <a:lnTo>
                  <a:pt x="3398786" y="296152"/>
                </a:lnTo>
                <a:cubicBezTo>
                  <a:pt x="3391585" y="285465"/>
                  <a:pt x="3382670" y="276892"/>
                  <a:pt x="3372040" y="270435"/>
                </a:cubicBezTo>
                <a:cubicBezTo>
                  <a:pt x="3361410" y="263977"/>
                  <a:pt x="3348380" y="260662"/>
                  <a:pt x="3332950" y="260490"/>
                </a:cubicBezTo>
                <a:cubicBezTo>
                  <a:pt x="3307841" y="260641"/>
                  <a:pt x="3287648" y="269483"/>
                  <a:pt x="3272370" y="287016"/>
                </a:cubicBezTo>
                <a:cubicBezTo>
                  <a:pt x="3257092" y="304550"/>
                  <a:pt x="3249244" y="329868"/>
                  <a:pt x="3248825" y="362971"/>
                </a:cubicBezTo>
                <a:lnTo>
                  <a:pt x="3248825" y="639052"/>
                </a:lnTo>
                <a:lnTo>
                  <a:pt x="3151098" y="639052"/>
                </a:lnTo>
                <a:lnTo>
                  <a:pt x="3151098" y="181966"/>
                </a:lnTo>
                <a:lnTo>
                  <a:pt x="3246997" y="181966"/>
                </a:lnTo>
                <a:lnTo>
                  <a:pt x="3246997" y="223049"/>
                </a:lnTo>
                <a:cubicBezTo>
                  <a:pt x="3255493" y="209408"/>
                  <a:pt x="3267989" y="197879"/>
                  <a:pt x="3284486" y="188462"/>
                </a:cubicBezTo>
                <a:cubicBezTo>
                  <a:pt x="3300984" y="179045"/>
                  <a:pt x="3322624" y="174136"/>
                  <a:pt x="3349409" y="173737"/>
                </a:cubicBezTo>
                <a:close/>
                <a:moveTo>
                  <a:pt x="2869788" y="173737"/>
                </a:moveTo>
                <a:cubicBezTo>
                  <a:pt x="2932293" y="174035"/>
                  <a:pt x="2978729" y="192158"/>
                  <a:pt x="3009095" y="228106"/>
                </a:cubicBezTo>
                <a:cubicBezTo>
                  <a:pt x="3039460" y="264053"/>
                  <a:pt x="3054575" y="316034"/>
                  <a:pt x="3054438" y="384049"/>
                </a:cubicBezTo>
                <a:lnTo>
                  <a:pt x="3054438" y="434341"/>
                </a:lnTo>
                <a:lnTo>
                  <a:pt x="2781033" y="434341"/>
                </a:lnTo>
                <a:lnTo>
                  <a:pt x="2781033" y="436169"/>
                </a:lnTo>
                <a:cubicBezTo>
                  <a:pt x="2780671" y="472669"/>
                  <a:pt x="2788258" y="502768"/>
                  <a:pt x="2803794" y="526466"/>
                </a:cubicBezTo>
                <a:cubicBezTo>
                  <a:pt x="2819329" y="550165"/>
                  <a:pt x="2844988" y="562433"/>
                  <a:pt x="2880768" y="563271"/>
                </a:cubicBezTo>
                <a:cubicBezTo>
                  <a:pt x="2907170" y="563176"/>
                  <a:pt x="2927337" y="559252"/>
                  <a:pt x="2941268" y="551498"/>
                </a:cubicBezTo>
                <a:cubicBezTo>
                  <a:pt x="2955198" y="543745"/>
                  <a:pt x="2966436" y="532734"/>
                  <a:pt x="2974979" y="518465"/>
                </a:cubicBezTo>
                <a:lnTo>
                  <a:pt x="3048044" y="569663"/>
                </a:lnTo>
                <a:cubicBezTo>
                  <a:pt x="3032273" y="597267"/>
                  <a:pt x="3011071" y="617166"/>
                  <a:pt x="2984438" y="629361"/>
                </a:cubicBezTo>
                <a:cubicBezTo>
                  <a:pt x="2957805" y="641555"/>
                  <a:pt x="2924468" y="647529"/>
                  <a:pt x="2884428" y="647282"/>
                </a:cubicBezTo>
                <a:cubicBezTo>
                  <a:pt x="2818863" y="646277"/>
                  <a:pt x="2769146" y="627055"/>
                  <a:pt x="2735276" y="589617"/>
                </a:cubicBezTo>
                <a:cubicBezTo>
                  <a:pt x="2701407" y="552179"/>
                  <a:pt x="2684388" y="502554"/>
                  <a:pt x="2684221" y="440741"/>
                </a:cubicBezTo>
                <a:lnTo>
                  <a:pt x="2684221" y="378562"/>
                </a:lnTo>
                <a:cubicBezTo>
                  <a:pt x="2684465" y="311179"/>
                  <a:pt x="2700417" y="260228"/>
                  <a:pt x="2732077" y="225708"/>
                </a:cubicBezTo>
                <a:cubicBezTo>
                  <a:pt x="2763736" y="191188"/>
                  <a:pt x="2809640" y="173864"/>
                  <a:pt x="2869788" y="173737"/>
                </a:cubicBezTo>
                <a:close/>
                <a:moveTo>
                  <a:pt x="2479357" y="173737"/>
                </a:moveTo>
                <a:cubicBezTo>
                  <a:pt x="2514390" y="173794"/>
                  <a:pt x="2545594" y="180072"/>
                  <a:pt x="2572969" y="192571"/>
                </a:cubicBezTo>
                <a:cubicBezTo>
                  <a:pt x="2600344" y="205070"/>
                  <a:pt x="2622175" y="223447"/>
                  <a:pt x="2638463" y="247704"/>
                </a:cubicBezTo>
                <a:lnTo>
                  <a:pt x="2563482" y="299823"/>
                </a:lnTo>
                <a:cubicBezTo>
                  <a:pt x="2554757" y="287303"/>
                  <a:pt x="2543175" y="277355"/>
                  <a:pt x="2528735" y="269981"/>
                </a:cubicBezTo>
                <a:cubicBezTo>
                  <a:pt x="2514295" y="262606"/>
                  <a:pt x="2497226" y="258833"/>
                  <a:pt x="2477528" y="258662"/>
                </a:cubicBezTo>
                <a:cubicBezTo>
                  <a:pt x="2441905" y="258928"/>
                  <a:pt x="2415311" y="269829"/>
                  <a:pt x="2397747" y="291363"/>
                </a:cubicBezTo>
                <a:cubicBezTo>
                  <a:pt x="2380183" y="312897"/>
                  <a:pt x="2371420" y="343465"/>
                  <a:pt x="2371458" y="383066"/>
                </a:cubicBezTo>
                <a:lnTo>
                  <a:pt x="2371458" y="436121"/>
                </a:lnTo>
                <a:cubicBezTo>
                  <a:pt x="2370849" y="472635"/>
                  <a:pt x="2378468" y="502745"/>
                  <a:pt x="2394318" y="526452"/>
                </a:cubicBezTo>
                <a:cubicBezTo>
                  <a:pt x="2410168" y="550160"/>
                  <a:pt x="2437904" y="562433"/>
                  <a:pt x="2477528" y="563271"/>
                </a:cubicBezTo>
                <a:cubicBezTo>
                  <a:pt x="2496864" y="563347"/>
                  <a:pt x="2513971" y="559765"/>
                  <a:pt x="2528849" y="552523"/>
                </a:cubicBezTo>
                <a:cubicBezTo>
                  <a:pt x="2543727" y="545281"/>
                  <a:pt x="2555576" y="533923"/>
                  <a:pt x="2564396" y="518448"/>
                </a:cubicBezTo>
                <a:lnTo>
                  <a:pt x="2638463" y="569663"/>
                </a:lnTo>
                <a:cubicBezTo>
                  <a:pt x="2623394" y="596468"/>
                  <a:pt x="2602325" y="616139"/>
                  <a:pt x="2575255" y="628676"/>
                </a:cubicBezTo>
                <a:cubicBezTo>
                  <a:pt x="2548185" y="641213"/>
                  <a:pt x="2515000" y="647415"/>
                  <a:pt x="2475700" y="647282"/>
                </a:cubicBezTo>
                <a:cubicBezTo>
                  <a:pt x="2411328" y="646449"/>
                  <a:pt x="2361820" y="627568"/>
                  <a:pt x="2327177" y="590639"/>
                </a:cubicBezTo>
                <a:cubicBezTo>
                  <a:pt x="2292534" y="553710"/>
                  <a:pt x="2275024" y="503729"/>
                  <a:pt x="2274646" y="440695"/>
                </a:cubicBezTo>
                <a:lnTo>
                  <a:pt x="2274646" y="378492"/>
                </a:lnTo>
                <a:cubicBezTo>
                  <a:pt x="2275004" y="312341"/>
                  <a:pt x="2292782" y="261752"/>
                  <a:pt x="2327977" y="226726"/>
                </a:cubicBezTo>
                <a:cubicBezTo>
                  <a:pt x="2363172" y="191700"/>
                  <a:pt x="2413633" y="174037"/>
                  <a:pt x="2479357" y="173737"/>
                </a:cubicBezTo>
                <a:close/>
                <a:moveTo>
                  <a:pt x="616953" y="100470"/>
                </a:moveTo>
                <a:lnTo>
                  <a:pt x="616953" y="547726"/>
                </a:lnTo>
                <a:lnTo>
                  <a:pt x="723990" y="547726"/>
                </a:lnTo>
                <a:cubicBezTo>
                  <a:pt x="769065" y="548069"/>
                  <a:pt x="802190" y="533206"/>
                  <a:pt x="823364" y="503138"/>
                </a:cubicBezTo>
                <a:cubicBezTo>
                  <a:pt x="844539" y="473069"/>
                  <a:pt x="855021" y="425737"/>
                  <a:pt x="854811" y="361140"/>
                </a:cubicBezTo>
                <a:lnTo>
                  <a:pt x="854811" y="286140"/>
                </a:lnTo>
                <a:cubicBezTo>
                  <a:pt x="855021" y="221582"/>
                  <a:pt x="844538" y="174402"/>
                  <a:pt x="823364" y="144601"/>
                </a:cubicBezTo>
                <a:cubicBezTo>
                  <a:pt x="802190" y="114799"/>
                  <a:pt x="769065" y="100089"/>
                  <a:pt x="723990" y="100470"/>
                </a:cubicBezTo>
                <a:close/>
                <a:moveTo>
                  <a:pt x="2074392" y="8230"/>
                </a:moveTo>
                <a:lnTo>
                  <a:pt x="2181263" y="8230"/>
                </a:lnTo>
                <a:lnTo>
                  <a:pt x="2181263" y="107900"/>
                </a:lnTo>
                <a:lnTo>
                  <a:pt x="2074392" y="107900"/>
                </a:lnTo>
                <a:close/>
                <a:moveTo>
                  <a:pt x="1808073" y="8230"/>
                </a:moveTo>
                <a:lnTo>
                  <a:pt x="1905800" y="8230"/>
                </a:lnTo>
                <a:lnTo>
                  <a:pt x="1905800" y="472746"/>
                </a:lnTo>
                <a:cubicBezTo>
                  <a:pt x="1904923" y="497701"/>
                  <a:pt x="1908962" y="517284"/>
                  <a:pt x="1917916" y="531496"/>
                </a:cubicBezTo>
                <a:cubicBezTo>
                  <a:pt x="1926869" y="545707"/>
                  <a:pt x="1945995" y="552946"/>
                  <a:pt x="1975294" y="553213"/>
                </a:cubicBezTo>
                <a:lnTo>
                  <a:pt x="1975294" y="639052"/>
                </a:lnTo>
                <a:cubicBezTo>
                  <a:pt x="1916345" y="639643"/>
                  <a:pt x="1873623" y="628872"/>
                  <a:pt x="1847128" y="606738"/>
                </a:cubicBezTo>
                <a:cubicBezTo>
                  <a:pt x="1820633" y="584605"/>
                  <a:pt x="1807615" y="547560"/>
                  <a:pt x="1808073" y="495606"/>
                </a:cubicBezTo>
                <a:close/>
                <a:moveTo>
                  <a:pt x="510997" y="8230"/>
                </a:moveTo>
                <a:lnTo>
                  <a:pt x="723990" y="8230"/>
                </a:lnTo>
                <a:cubicBezTo>
                  <a:pt x="795886" y="7178"/>
                  <a:pt x="853072" y="28233"/>
                  <a:pt x="895547" y="71394"/>
                </a:cubicBezTo>
                <a:cubicBezTo>
                  <a:pt x="938023" y="114556"/>
                  <a:pt x="959763" y="186138"/>
                  <a:pt x="960768" y="286140"/>
                </a:cubicBezTo>
                <a:lnTo>
                  <a:pt x="960768" y="361140"/>
                </a:lnTo>
                <a:cubicBezTo>
                  <a:pt x="959763" y="461144"/>
                  <a:pt x="938023" y="532726"/>
                  <a:pt x="895547" y="575888"/>
                </a:cubicBezTo>
                <a:cubicBezTo>
                  <a:pt x="853072" y="619050"/>
                  <a:pt x="795886" y="640104"/>
                  <a:pt x="723990" y="639052"/>
                </a:cubicBezTo>
                <a:lnTo>
                  <a:pt x="510997" y="639052"/>
                </a:lnTo>
                <a:close/>
                <a:moveTo>
                  <a:pt x="1494450" y="1"/>
                </a:moveTo>
                <a:cubicBezTo>
                  <a:pt x="1544671" y="-38"/>
                  <a:pt x="1587614" y="8487"/>
                  <a:pt x="1623281" y="25574"/>
                </a:cubicBezTo>
                <a:cubicBezTo>
                  <a:pt x="1658948" y="42662"/>
                  <a:pt x="1687921" y="68543"/>
                  <a:pt x="1710203" y="103218"/>
                </a:cubicBezTo>
                <a:lnTo>
                  <a:pt x="1629823" y="160839"/>
                </a:lnTo>
                <a:cubicBezTo>
                  <a:pt x="1615008" y="139174"/>
                  <a:pt x="1597329" y="122367"/>
                  <a:pt x="1576786" y="110420"/>
                </a:cubicBezTo>
                <a:cubicBezTo>
                  <a:pt x="1556242" y="98472"/>
                  <a:pt x="1528491" y="92412"/>
                  <a:pt x="1493536" y="92241"/>
                </a:cubicBezTo>
                <a:cubicBezTo>
                  <a:pt x="1460809" y="92355"/>
                  <a:pt x="1435459" y="99444"/>
                  <a:pt x="1417486" y="113506"/>
                </a:cubicBezTo>
                <a:cubicBezTo>
                  <a:pt x="1399512" y="127569"/>
                  <a:pt x="1390402" y="147920"/>
                  <a:pt x="1390154" y="174558"/>
                </a:cubicBezTo>
                <a:cubicBezTo>
                  <a:pt x="1390307" y="204074"/>
                  <a:pt x="1401895" y="226444"/>
                  <a:pt x="1424919" y="241669"/>
                </a:cubicBezTo>
                <a:cubicBezTo>
                  <a:pt x="1447944" y="256893"/>
                  <a:pt x="1481489" y="268974"/>
                  <a:pt x="1525556" y="277911"/>
                </a:cubicBezTo>
                <a:cubicBezTo>
                  <a:pt x="1589199" y="290677"/>
                  <a:pt x="1637231" y="311333"/>
                  <a:pt x="1669653" y="339876"/>
                </a:cubicBezTo>
                <a:cubicBezTo>
                  <a:pt x="1702075" y="368420"/>
                  <a:pt x="1718331" y="410569"/>
                  <a:pt x="1718424" y="466323"/>
                </a:cubicBezTo>
                <a:cubicBezTo>
                  <a:pt x="1718583" y="498212"/>
                  <a:pt x="1711262" y="527806"/>
                  <a:pt x="1696462" y="555104"/>
                </a:cubicBezTo>
                <a:cubicBezTo>
                  <a:pt x="1681661" y="582402"/>
                  <a:pt x="1658428" y="604467"/>
                  <a:pt x="1626761" y="621299"/>
                </a:cubicBezTo>
                <a:cubicBezTo>
                  <a:pt x="1595093" y="638131"/>
                  <a:pt x="1554039" y="646792"/>
                  <a:pt x="1503599" y="647282"/>
                </a:cubicBezTo>
                <a:cubicBezTo>
                  <a:pt x="1449796" y="647377"/>
                  <a:pt x="1403502" y="638967"/>
                  <a:pt x="1364717" y="622050"/>
                </a:cubicBezTo>
                <a:cubicBezTo>
                  <a:pt x="1325931" y="605134"/>
                  <a:pt x="1293605" y="579140"/>
                  <a:pt x="1267740" y="544066"/>
                </a:cubicBezTo>
                <a:lnTo>
                  <a:pt x="1350877" y="486445"/>
                </a:lnTo>
                <a:cubicBezTo>
                  <a:pt x="1368879" y="508910"/>
                  <a:pt x="1389064" y="525945"/>
                  <a:pt x="1411434" y="537549"/>
                </a:cubicBezTo>
                <a:cubicBezTo>
                  <a:pt x="1433804" y="549154"/>
                  <a:pt x="1462695" y="554984"/>
                  <a:pt x="1498109" y="555041"/>
                </a:cubicBezTo>
                <a:cubicBezTo>
                  <a:pt x="1540899" y="554394"/>
                  <a:pt x="1570823" y="546086"/>
                  <a:pt x="1587881" y="530118"/>
                </a:cubicBezTo>
                <a:cubicBezTo>
                  <a:pt x="1604940" y="514150"/>
                  <a:pt x="1613135" y="494410"/>
                  <a:pt x="1612468" y="470896"/>
                </a:cubicBezTo>
                <a:cubicBezTo>
                  <a:pt x="1613573" y="445992"/>
                  <a:pt x="1604272" y="425146"/>
                  <a:pt x="1584565" y="408359"/>
                </a:cubicBezTo>
                <a:cubicBezTo>
                  <a:pt x="1564857" y="391572"/>
                  <a:pt x="1528110" y="377357"/>
                  <a:pt x="1474323" y="365714"/>
                </a:cubicBezTo>
                <a:cubicBezTo>
                  <a:pt x="1413192" y="353234"/>
                  <a:pt x="1366303" y="331550"/>
                  <a:pt x="1333653" y="300662"/>
                </a:cubicBezTo>
                <a:cubicBezTo>
                  <a:pt x="1301004" y="269774"/>
                  <a:pt x="1284519" y="227740"/>
                  <a:pt x="1284198" y="174558"/>
                </a:cubicBezTo>
                <a:cubicBezTo>
                  <a:pt x="1283700" y="125677"/>
                  <a:pt x="1300224" y="84696"/>
                  <a:pt x="1333771" y="51616"/>
                </a:cubicBezTo>
                <a:cubicBezTo>
                  <a:pt x="1367319" y="18535"/>
                  <a:pt x="1420878" y="1330"/>
                  <a:pt x="1494450" y="1"/>
                </a:cubicBezTo>
                <a:close/>
                <a:moveTo>
                  <a:pt x="198425" y="1"/>
                </a:moveTo>
                <a:cubicBezTo>
                  <a:pt x="254781" y="1177"/>
                  <a:pt x="300444" y="17774"/>
                  <a:pt x="335412" y="49792"/>
                </a:cubicBezTo>
                <a:cubicBezTo>
                  <a:pt x="370380" y="81809"/>
                  <a:pt x="388385" y="122189"/>
                  <a:pt x="389430" y="170931"/>
                </a:cubicBezTo>
                <a:cubicBezTo>
                  <a:pt x="388783" y="205281"/>
                  <a:pt x="380029" y="234253"/>
                  <a:pt x="363169" y="257847"/>
                </a:cubicBezTo>
                <a:cubicBezTo>
                  <a:pt x="346309" y="281441"/>
                  <a:pt x="325225" y="299429"/>
                  <a:pt x="299917" y="311811"/>
                </a:cubicBezTo>
                <a:cubicBezTo>
                  <a:pt x="329203" y="324517"/>
                  <a:pt x="352836" y="343453"/>
                  <a:pt x="370820" y="368618"/>
                </a:cubicBezTo>
                <a:cubicBezTo>
                  <a:pt x="388802" y="393783"/>
                  <a:pt x="398050" y="425749"/>
                  <a:pt x="398564" y="464516"/>
                </a:cubicBezTo>
                <a:cubicBezTo>
                  <a:pt x="398128" y="515732"/>
                  <a:pt x="381188" y="558650"/>
                  <a:pt x="347743" y="593270"/>
                </a:cubicBezTo>
                <a:cubicBezTo>
                  <a:pt x="314299" y="627891"/>
                  <a:pt x="266964" y="645895"/>
                  <a:pt x="205740" y="647282"/>
                </a:cubicBezTo>
                <a:cubicBezTo>
                  <a:pt x="141503" y="646313"/>
                  <a:pt x="91897" y="629984"/>
                  <a:pt x="56921" y="598295"/>
                </a:cubicBezTo>
                <a:cubicBezTo>
                  <a:pt x="21945" y="566606"/>
                  <a:pt x="2972" y="525365"/>
                  <a:pt x="0" y="474574"/>
                </a:cubicBezTo>
                <a:lnTo>
                  <a:pt x="96926" y="474574"/>
                </a:lnTo>
                <a:cubicBezTo>
                  <a:pt x="100413" y="497930"/>
                  <a:pt x="110585" y="517056"/>
                  <a:pt x="127444" y="531953"/>
                </a:cubicBezTo>
                <a:cubicBezTo>
                  <a:pt x="144303" y="546850"/>
                  <a:pt x="168878" y="554546"/>
                  <a:pt x="201168" y="555041"/>
                </a:cubicBezTo>
                <a:cubicBezTo>
                  <a:pt x="229019" y="554470"/>
                  <a:pt x="251269" y="545555"/>
                  <a:pt x="267919" y="528295"/>
                </a:cubicBezTo>
                <a:cubicBezTo>
                  <a:pt x="284569" y="511036"/>
                  <a:pt x="293104" y="488862"/>
                  <a:pt x="293522" y="461773"/>
                </a:cubicBezTo>
                <a:cubicBezTo>
                  <a:pt x="293484" y="429502"/>
                  <a:pt x="284187" y="404432"/>
                  <a:pt x="265633" y="386563"/>
                </a:cubicBezTo>
                <a:cubicBezTo>
                  <a:pt x="247078" y="368694"/>
                  <a:pt x="219494" y="359627"/>
                  <a:pt x="182879" y="359360"/>
                </a:cubicBezTo>
                <a:lnTo>
                  <a:pt x="138988" y="359360"/>
                </a:lnTo>
                <a:lnTo>
                  <a:pt x="138988" y="267920"/>
                </a:lnTo>
                <a:lnTo>
                  <a:pt x="182879" y="267920"/>
                </a:lnTo>
                <a:cubicBezTo>
                  <a:pt x="215912" y="267710"/>
                  <a:pt x="241058" y="259437"/>
                  <a:pt x="258318" y="243101"/>
                </a:cubicBezTo>
                <a:cubicBezTo>
                  <a:pt x="275577" y="226765"/>
                  <a:pt x="284264" y="203623"/>
                  <a:pt x="284378" y="173676"/>
                </a:cubicBezTo>
                <a:cubicBezTo>
                  <a:pt x="284016" y="150192"/>
                  <a:pt x="275824" y="130596"/>
                  <a:pt x="259804" y="114888"/>
                </a:cubicBezTo>
                <a:cubicBezTo>
                  <a:pt x="243782" y="99181"/>
                  <a:pt x="222103" y="91022"/>
                  <a:pt x="194767" y="90412"/>
                </a:cubicBezTo>
                <a:cubicBezTo>
                  <a:pt x="168916" y="90908"/>
                  <a:pt x="148151" y="98380"/>
                  <a:pt x="132473" y="112829"/>
                </a:cubicBezTo>
                <a:cubicBezTo>
                  <a:pt x="116795" y="127279"/>
                  <a:pt x="107690" y="145731"/>
                  <a:pt x="105156" y="168186"/>
                </a:cubicBezTo>
                <a:lnTo>
                  <a:pt x="8229" y="168186"/>
                </a:lnTo>
                <a:cubicBezTo>
                  <a:pt x="11011" y="116764"/>
                  <a:pt x="30365" y="76043"/>
                  <a:pt x="66294" y="46024"/>
                </a:cubicBezTo>
                <a:cubicBezTo>
                  <a:pt x="102222" y="16005"/>
                  <a:pt x="146265" y="664"/>
                  <a:pt x="198425" y="1"/>
                </a:cubicBezTo>
                <a:close/>
              </a:path>
            </a:pathLst>
          </a:custGeom>
          <a:solidFill>
            <a:srgbClr val="00206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accent1"/>
              </a:solidFill>
              <a:latin typeface="DIN 2014 Demi" panose="020B0604020202020204" pitchFamily="34" charset="0"/>
              <a:ea typeface="DIN 2014 Demi" panose="020B0604020202020204" pitchFamily="34" charset="0"/>
              <a:cs typeface="Segoe UI" panose="020B0502040204020203" pitchFamily="34" charset="0"/>
            </a:endParaRPr>
          </a:p>
        </p:txBody>
      </p:sp>
      <p:cxnSp>
        <p:nvCxnSpPr>
          <p:cNvPr id="39" name="直線コネクタ 38">
            <a:extLst>
              <a:ext uri="{FF2B5EF4-FFF2-40B4-BE49-F238E27FC236}">
                <a16:creationId xmlns:a16="http://schemas.microsoft.com/office/drawing/2014/main" id="{B4BC1B58-F9BD-D296-5985-442484A3A55A}"/>
              </a:ext>
            </a:extLst>
          </p:cNvPr>
          <p:cNvCxnSpPr>
            <a:cxnSpLocks/>
          </p:cNvCxnSpPr>
          <p:nvPr/>
        </p:nvCxnSpPr>
        <p:spPr>
          <a:xfrm>
            <a:off x="2013656" y="4176023"/>
            <a:ext cx="49256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8A2DFF93-8E74-051C-662E-6A15D6593921}"/>
              </a:ext>
            </a:extLst>
          </p:cNvPr>
          <p:cNvSpPr txBox="1"/>
          <p:nvPr/>
        </p:nvSpPr>
        <p:spPr>
          <a:xfrm>
            <a:off x="1920573" y="4221787"/>
            <a:ext cx="5018696" cy="846386"/>
          </a:xfrm>
          <a:prstGeom prst="rect">
            <a:avLst/>
          </a:prstGeom>
          <a:noFill/>
          <a:ln>
            <a:noFill/>
          </a:ln>
        </p:spPr>
        <p:txBody>
          <a:bodyPr wrap="square" rtlCol="0">
            <a:spAutoFit/>
          </a:bodyPr>
          <a:lstStyle/>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・オープンソースのソフトウェア　商用でも無料で利用可能</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・オコミュニティによる開発が活発であり、無料で利用できるプラグインが非常にたくさん公開されている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Deep Learning</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セグメンテーションが可能なプラグインなど、有志による開発が非常に活発</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・比較的簡単にプラグインを作ることが可能でプラグインを作りやすさにおいて、他社ソフトウェアに対して大きな優位性がある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　すべてがオープンソースであり、完全な機能に</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Python</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または</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C++</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からアクセス可能</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・無料で複数のコンピュータにインストール可能</a:t>
            </a:r>
            <a:endParaRPr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49" name="グループ化 48">
            <a:extLst>
              <a:ext uri="{FF2B5EF4-FFF2-40B4-BE49-F238E27FC236}">
                <a16:creationId xmlns:a16="http://schemas.microsoft.com/office/drawing/2014/main" id="{D12DB4FE-C57D-ADC7-0C36-84467F0D2A2F}"/>
              </a:ext>
            </a:extLst>
          </p:cNvPr>
          <p:cNvGrpSpPr/>
          <p:nvPr/>
        </p:nvGrpSpPr>
        <p:grpSpPr>
          <a:xfrm>
            <a:off x="595670" y="5367058"/>
            <a:ext cx="1158240" cy="1334061"/>
            <a:chOff x="0" y="4070843"/>
            <a:chExt cx="1837187" cy="2116073"/>
          </a:xfrm>
        </p:grpSpPr>
        <p:pic>
          <p:nvPicPr>
            <p:cNvPr id="46" name="図 45">
              <a:extLst>
                <a:ext uri="{FF2B5EF4-FFF2-40B4-BE49-F238E27FC236}">
                  <a16:creationId xmlns:a16="http://schemas.microsoft.com/office/drawing/2014/main" id="{8BE0F820-A680-E6F3-3672-BE68CF44279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5153498"/>
              <a:ext cx="1837187" cy="1033418"/>
            </a:xfrm>
            <a:prstGeom prst="rect">
              <a:avLst/>
            </a:prstGeom>
          </p:spPr>
        </p:pic>
        <p:pic>
          <p:nvPicPr>
            <p:cNvPr id="48" name="図 47">
              <a:extLst>
                <a:ext uri="{FF2B5EF4-FFF2-40B4-BE49-F238E27FC236}">
                  <a16:creationId xmlns:a16="http://schemas.microsoft.com/office/drawing/2014/main" id="{06AAC559-FEB0-B3AD-E49F-8D09E4E8AF8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4070843"/>
              <a:ext cx="1837187" cy="997330"/>
            </a:xfrm>
            <a:prstGeom prst="rect">
              <a:avLst/>
            </a:prstGeom>
          </p:spPr>
        </p:pic>
      </p:grpSp>
      <p:sp>
        <p:nvSpPr>
          <p:cNvPr id="50" name="テキスト ボックス 49">
            <a:extLst>
              <a:ext uri="{FF2B5EF4-FFF2-40B4-BE49-F238E27FC236}">
                <a16:creationId xmlns:a16="http://schemas.microsoft.com/office/drawing/2014/main" id="{C2FC2F4C-46D5-C567-1309-7427E19A8003}"/>
              </a:ext>
            </a:extLst>
          </p:cNvPr>
          <p:cNvSpPr txBox="1"/>
          <p:nvPr/>
        </p:nvSpPr>
        <p:spPr>
          <a:xfrm>
            <a:off x="5118674" y="5377477"/>
            <a:ext cx="1820594" cy="400110"/>
          </a:xfrm>
          <a:prstGeom prst="rect">
            <a:avLst/>
          </a:prstGeom>
          <a:noFill/>
          <a:ln>
            <a:noFill/>
          </a:ln>
        </p:spPr>
        <p:txBody>
          <a:bodyPr wrap="square" rtlCol="0">
            <a:spAutoFit/>
          </a:bodyPr>
          <a:lstStyle/>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材料特性評価および</a:t>
            </a:r>
            <a:endPar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品質管理ソフトウェア</a:t>
            </a:r>
            <a:endPar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51" name="直線コネクタ 50">
            <a:extLst>
              <a:ext uri="{FF2B5EF4-FFF2-40B4-BE49-F238E27FC236}">
                <a16:creationId xmlns:a16="http://schemas.microsoft.com/office/drawing/2014/main" id="{60880A80-A309-50F8-DEE7-DB5F4B7BF38C}"/>
              </a:ext>
            </a:extLst>
          </p:cNvPr>
          <p:cNvCxnSpPr>
            <a:cxnSpLocks/>
          </p:cNvCxnSpPr>
          <p:nvPr/>
        </p:nvCxnSpPr>
        <p:spPr>
          <a:xfrm>
            <a:off x="2013656" y="5821629"/>
            <a:ext cx="49256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45EABAA3-378E-80B2-D585-0D4AD1C6C32C}"/>
              </a:ext>
            </a:extLst>
          </p:cNvPr>
          <p:cNvSpPr txBox="1"/>
          <p:nvPr/>
        </p:nvSpPr>
        <p:spPr>
          <a:xfrm>
            <a:off x="1920573" y="5867393"/>
            <a:ext cx="5018696" cy="846386"/>
          </a:xfrm>
          <a:prstGeom prst="rect">
            <a:avLst/>
          </a:prstGeom>
          <a:noFill/>
          <a:ln>
            <a:noFill/>
          </a:ln>
        </p:spPr>
        <p:txBody>
          <a:bodyPr wrap="square" rtlCol="0">
            <a:spAutoFit/>
          </a:bodyPr>
          <a:lstStyle/>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・画像処理フィルターの種類が充実しており、非常に複雑な処理でも、ソフトウェア内の機能を組み合わせることで実現可能</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・研究開発段階での分析にフォーカスしたソフトウェアであり、柔軟性は非常に高い。一方で機能の多さのせいで操作難</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・用途に特化した機能が有償オプションになっており、流体シミュレーション、多孔質解析、繊維解析、メッシュ生成などがある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　これらがひとつのソフトウェア内で完結することが優位性のひとつとなる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・価格は、有償のソフトウェアの中では高め</a:t>
            </a:r>
          </a:p>
        </p:txBody>
      </p:sp>
      <p:pic>
        <p:nvPicPr>
          <p:cNvPr id="54" name="図 53">
            <a:extLst>
              <a:ext uri="{FF2B5EF4-FFF2-40B4-BE49-F238E27FC236}">
                <a16:creationId xmlns:a16="http://schemas.microsoft.com/office/drawing/2014/main" id="{632132D9-8537-3018-0CD3-7357286496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13656" y="5365092"/>
            <a:ext cx="507148" cy="423328"/>
          </a:xfrm>
          <a:prstGeom prst="rect">
            <a:avLst/>
          </a:prstGeom>
        </p:spPr>
      </p:pic>
      <p:sp>
        <p:nvSpPr>
          <p:cNvPr id="55" name="テキスト ボックス 54">
            <a:extLst>
              <a:ext uri="{FF2B5EF4-FFF2-40B4-BE49-F238E27FC236}">
                <a16:creationId xmlns:a16="http://schemas.microsoft.com/office/drawing/2014/main" id="{51C10234-BB8A-180F-7536-D05E8E0BDAAC}"/>
              </a:ext>
            </a:extLst>
          </p:cNvPr>
          <p:cNvSpPr txBox="1"/>
          <p:nvPr/>
        </p:nvSpPr>
        <p:spPr>
          <a:xfrm>
            <a:off x="2600606" y="5400737"/>
            <a:ext cx="2438266" cy="335872"/>
          </a:xfrm>
          <a:custGeom>
            <a:avLst/>
            <a:gdLst/>
            <a:ahLst/>
            <a:cxnLst/>
            <a:rect l="l" t="t" r="r" b="b"/>
            <a:pathLst>
              <a:path w="4639232" h="639055">
                <a:moveTo>
                  <a:pt x="2071722" y="436125"/>
                </a:moveTo>
                <a:cubicBezTo>
                  <a:pt x="2043109" y="436125"/>
                  <a:pt x="2022331" y="441156"/>
                  <a:pt x="2009388" y="451218"/>
                </a:cubicBezTo>
                <a:cubicBezTo>
                  <a:pt x="1996444" y="461280"/>
                  <a:pt x="1990077" y="476374"/>
                  <a:pt x="1990287" y="496498"/>
                </a:cubicBezTo>
                <a:cubicBezTo>
                  <a:pt x="1990611" y="517384"/>
                  <a:pt x="1997741" y="532554"/>
                  <a:pt x="2011675" y="542006"/>
                </a:cubicBezTo>
                <a:cubicBezTo>
                  <a:pt x="2025610" y="551458"/>
                  <a:pt x="2044405" y="556108"/>
                  <a:pt x="2068062" y="555955"/>
                </a:cubicBezTo>
                <a:cubicBezTo>
                  <a:pt x="2098047" y="556853"/>
                  <a:pt x="2121343" y="550485"/>
                  <a:pt x="2137945" y="536851"/>
                </a:cubicBezTo>
                <a:cubicBezTo>
                  <a:pt x="2154549" y="523217"/>
                  <a:pt x="2162976" y="496933"/>
                  <a:pt x="2163223" y="458000"/>
                </a:cubicBezTo>
                <a:lnTo>
                  <a:pt x="2163223" y="436125"/>
                </a:lnTo>
                <a:close/>
                <a:moveTo>
                  <a:pt x="2340178" y="323698"/>
                </a:moveTo>
                <a:lnTo>
                  <a:pt x="2577008" y="323698"/>
                </a:lnTo>
                <a:lnTo>
                  <a:pt x="2577008" y="409537"/>
                </a:lnTo>
                <a:lnTo>
                  <a:pt x="2340178" y="409537"/>
                </a:lnTo>
                <a:close/>
                <a:moveTo>
                  <a:pt x="4445431" y="250432"/>
                </a:moveTo>
                <a:cubicBezTo>
                  <a:pt x="4412532" y="250698"/>
                  <a:pt x="4387981" y="261599"/>
                  <a:pt x="4371780" y="283133"/>
                </a:cubicBezTo>
                <a:cubicBezTo>
                  <a:pt x="4355578" y="304667"/>
                  <a:pt x="4347496" y="335235"/>
                  <a:pt x="4347534" y="374836"/>
                </a:cubicBezTo>
                <a:lnTo>
                  <a:pt x="4347534" y="427891"/>
                </a:lnTo>
                <a:cubicBezTo>
                  <a:pt x="4346981" y="464405"/>
                  <a:pt x="4354034" y="494515"/>
                  <a:pt x="4368691" y="518222"/>
                </a:cubicBezTo>
                <a:cubicBezTo>
                  <a:pt x="4383350" y="541930"/>
                  <a:pt x="4408930" y="554203"/>
                  <a:pt x="4445431" y="555041"/>
                </a:cubicBezTo>
                <a:cubicBezTo>
                  <a:pt x="4479894" y="554203"/>
                  <a:pt x="4504750" y="541930"/>
                  <a:pt x="4519999" y="518222"/>
                </a:cubicBezTo>
                <a:cubicBezTo>
                  <a:pt x="4535248" y="494515"/>
                  <a:pt x="4542720" y="464405"/>
                  <a:pt x="4542416" y="427891"/>
                </a:cubicBezTo>
                <a:lnTo>
                  <a:pt x="4542416" y="374836"/>
                </a:lnTo>
                <a:cubicBezTo>
                  <a:pt x="4542434" y="334834"/>
                  <a:pt x="4534391" y="304153"/>
                  <a:pt x="4518283" y="282790"/>
                </a:cubicBezTo>
                <a:cubicBezTo>
                  <a:pt x="4502176" y="261427"/>
                  <a:pt x="4477893" y="250641"/>
                  <a:pt x="4445431" y="250432"/>
                </a:cubicBezTo>
                <a:close/>
                <a:moveTo>
                  <a:pt x="3841090" y="173736"/>
                </a:moveTo>
                <a:lnTo>
                  <a:pt x="4185818" y="173736"/>
                </a:lnTo>
                <a:lnTo>
                  <a:pt x="4185818" y="244049"/>
                </a:lnTo>
                <a:lnTo>
                  <a:pt x="3969106" y="546811"/>
                </a:lnTo>
                <a:lnTo>
                  <a:pt x="4189476" y="546811"/>
                </a:lnTo>
                <a:lnTo>
                  <a:pt x="4189476" y="630822"/>
                </a:lnTo>
                <a:lnTo>
                  <a:pt x="3840175" y="630822"/>
                </a:lnTo>
                <a:lnTo>
                  <a:pt x="3840175" y="560509"/>
                </a:lnTo>
                <a:lnTo>
                  <a:pt x="4058717" y="257747"/>
                </a:lnTo>
                <a:lnTo>
                  <a:pt x="3841090" y="257747"/>
                </a:lnTo>
                <a:close/>
                <a:moveTo>
                  <a:pt x="3645465" y="173736"/>
                </a:moveTo>
                <a:lnTo>
                  <a:pt x="3743192" y="173736"/>
                </a:lnTo>
                <a:lnTo>
                  <a:pt x="3743192" y="630822"/>
                </a:lnTo>
                <a:lnTo>
                  <a:pt x="3645465" y="630822"/>
                </a:lnTo>
                <a:close/>
                <a:moveTo>
                  <a:pt x="3126029" y="173736"/>
                </a:moveTo>
                <a:lnTo>
                  <a:pt x="3233928" y="173736"/>
                </a:lnTo>
                <a:lnTo>
                  <a:pt x="3352800" y="500095"/>
                </a:lnTo>
                <a:lnTo>
                  <a:pt x="3470758" y="173736"/>
                </a:lnTo>
                <a:lnTo>
                  <a:pt x="3579571" y="173736"/>
                </a:lnTo>
                <a:lnTo>
                  <a:pt x="3401263" y="630822"/>
                </a:lnTo>
                <a:lnTo>
                  <a:pt x="3307994" y="630822"/>
                </a:lnTo>
                <a:close/>
                <a:moveTo>
                  <a:pt x="1340415" y="173736"/>
                </a:moveTo>
                <a:lnTo>
                  <a:pt x="1438142" y="173736"/>
                </a:lnTo>
                <a:lnTo>
                  <a:pt x="1438142" y="630822"/>
                </a:lnTo>
                <a:lnTo>
                  <a:pt x="1340415" y="630822"/>
                </a:lnTo>
                <a:close/>
                <a:moveTo>
                  <a:pt x="4445431" y="165507"/>
                </a:moveTo>
                <a:cubicBezTo>
                  <a:pt x="4507525" y="165750"/>
                  <a:pt x="4555258" y="183527"/>
                  <a:pt x="4588631" y="218839"/>
                </a:cubicBezTo>
                <a:cubicBezTo>
                  <a:pt x="4622004" y="254151"/>
                  <a:pt x="4638870" y="305540"/>
                  <a:pt x="4639227" y="373006"/>
                </a:cubicBezTo>
                <a:lnTo>
                  <a:pt x="4639227" y="430635"/>
                </a:lnTo>
                <a:cubicBezTo>
                  <a:pt x="4639554" y="492546"/>
                  <a:pt x="4624059" y="542490"/>
                  <a:pt x="4592741" y="580466"/>
                </a:cubicBezTo>
                <a:cubicBezTo>
                  <a:pt x="4561423" y="618443"/>
                  <a:pt x="4512320" y="637971"/>
                  <a:pt x="4445431" y="639052"/>
                </a:cubicBezTo>
                <a:cubicBezTo>
                  <a:pt x="4381302" y="638257"/>
                  <a:pt x="4332846" y="619300"/>
                  <a:pt x="4300063" y="582180"/>
                </a:cubicBezTo>
                <a:cubicBezTo>
                  <a:pt x="4267280" y="545061"/>
                  <a:pt x="4250832" y="494546"/>
                  <a:pt x="4250722" y="430635"/>
                </a:cubicBezTo>
                <a:lnTo>
                  <a:pt x="4250722" y="373006"/>
                </a:lnTo>
                <a:cubicBezTo>
                  <a:pt x="4251118" y="305540"/>
                  <a:pt x="4268136" y="254151"/>
                  <a:pt x="4301775" y="218839"/>
                </a:cubicBezTo>
                <a:cubicBezTo>
                  <a:pt x="4335415" y="183527"/>
                  <a:pt x="4383300" y="165750"/>
                  <a:pt x="4445431" y="165507"/>
                </a:cubicBezTo>
                <a:close/>
                <a:moveTo>
                  <a:pt x="2079042" y="165507"/>
                </a:moveTo>
                <a:cubicBezTo>
                  <a:pt x="2137759" y="164496"/>
                  <a:pt x="2182404" y="175649"/>
                  <a:pt x="2212979" y="198964"/>
                </a:cubicBezTo>
                <a:cubicBezTo>
                  <a:pt x="2243553" y="222279"/>
                  <a:pt x="2258934" y="263819"/>
                  <a:pt x="2259121" y="323584"/>
                </a:cubicBezTo>
                <a:lnTo>
                  <a:pt x="2259121" y="630822"/>
                </a:lnTo>
                <a:lnTo>
                  <a:pt x="2163223" y="630822"/>
                </a:lnTo>
                <a:lnTo>
                  <a:pt x="2163223" y="588829"/>
                </a:lnTo>
                <a:cubicBezTo>
                  <a:pt x="2152681" y="606502"/>
                  <a:pt x="2139222" y="619324"/>
                  <a:pt x="2122848" y="627295"/>
                </a:cubicBezTo>
                <a:cubicBezTo>
                  <a:pt x="2106474" y="635266"/>
                  <a:pt x="2084551" y="639185"/>
                  <a:pt x="2057082" y="639052"/>
                </a:cubicBezTo>
                <a:cubicBezTo>
                  <a:pt x="2006296" y="638825"/>
                  <a:pt x="1966607" y="626494"/>
                  <a:pt x="1938015" y="602056"/>
                </a:cubicBezTo>
                <a:cubicBezTo>
                  <a:pt x="1909423" y="577619"/>
                  <a:pt x="1894881" y="542433"/>
                  <a:pt x="1894389" y="496498"/>
                </a:cubicBezTo>
                <a:lnTo>
                  <a:pt x="1894389" y="496405"/>
                </a:lnTo>
                <a:cubicBezTo>
                  <a:pt x="1895357" y="447961"/>
                  <a:pt x="1911460" y="413176"/>
                  <a:pt x="1942697" y="392049"/>
                </a:cubicBezTo>
                <a:cubicBezTo>
                  <a:pt x="1973936" y="370923"/>
                  <a:pt x="2014504" y="360598"/>
                  <a:pt x="2064402" y="361074"/>
                </a:cubicBezTo>
                <a:lnTo>
                  <a:pt x="2163223" y="361074"/>
                </a:lnTo>
                <a:lnTo>
                  <a:pt x="2163223" y="322669"/>
                </a:lnTo>
                <a:cubicBezTo>
                  <a:pt x="2163738" y="294418"/>
                  <a:pt x="2157218" y="275025"/>
                  <a:pt x="2143664" y="264490"/>
                </a:cubicBezTo>
                <a:cubicBezTo>
                  <a:pt x="2130111" y="253956"/>
                  <a:pt x="2106435" y="248965"/>
                  <a:pt x="2072637" y="249517"/>
                </a:cubicBezTo>
                <a:cubicBezTo>
                  <a:pt x="2048389" y="249003"/>
                  <a:pt x="2028946" y="251403"/>
                  <a:pt x="2014309" y="256718"/>
                </a:cubicBezTo>
                <a:cubicBezTo>
                  <a:pt x="1999671" y="262033"/>
                  <a:pt x="1987097" y="273349"/>
                  <a:pt x="1976587" y="290665"/>
                </a:cubicBezTo>
                <a:lnTo>
                  <a:pt x="1906262" y="241299"/>
                </a:lnTo>
                <a:cubicBezTo>
                  <a:pt x="1922185" y="214570"/>
                  <a:pt x="1943769" y="195203"/>
                  <a:pt x="1971013" y="183199"/>
                </a:cubicBezTo>
                <a:cubicBezTo>
                  <a:pt x="1998259" y="171195"/>
                  <a:pt x="2034268" y="165297"/>
                  <a:pt x="2079042" y="165507"/>
                </a:cubicBezTo>
                <a:close/>
                <a:moveTo>
                  <a:pt x="1753610" y="165507"/>
                </a:moveTo>
                <a:cubicBezTo>
                  <a:pt x="1782737" y="165526"/>
                  <a:pt x="1807693" y="171195"/>
                  <a:pt x="1828476" y="182515"/>
                </a:cubicBezTo>
                <a:cubicBezTo>
                  <a:pt x="1849260" y="193835"/>
                  <a:pt x="1866671" y="210691"/>
                  <a:pt x="1880711" y="233083"/>
                </a:cubicBezTo>
                <a:lnTo>
                  <a:pt x="1802987" y="287922"/>
                </a:lnTo>
                <a:cubicBezTo>
                  <a:pt x="1795786" y="277235"/>
                  <a:pt x="1786871" y="268662"/>
                  <a:pt x="1776241" y="262205"/>
                </a:cubicBezTo>
                <a:cubicBezTo>
                  <a:pt x="1765612" y="255747"/>
                  <a:pt x="1752581" y="252432"/>
                  <a:pt x="1737150" y="252260"/>
                </a:cubicBezTo>
                <a:cubicBezTo>
                  <a:pt x="1712043" y="252411"/>
                  <a:pt x="1691849" y="261253"/>
                  <a:pt x="1676572" y="278786"/>
                </a:cubicBezTo>
                <a:cubicBezTo>
                  <a:pt x="1661293" y="296320"/>
                  <a:pt x="1653445" y="321638"/>
                  <a:pt x="1653026" y="354741"/>
                </a:cubicBezTo>
                <a:lnTo>
                  <a:pt x="1653026" y="630822"/>
                </a:lnTo>
                <a:lnTo>
                  <a:pt x="1555299" y="630822"/>
                </a:lnTo>
                <a:lnTo>
                  <a:pt x="1555299" y="173736"/>
                </a:lnTo>
                <a:lnTo>
                  <a:pt x="1651198" y="173736"/>
                </a:lnTo>
                <a:lnTo>
                  <a:pt x="1651198" y="214819"/>
                </a:lnTo>
                <a:cubicBezTo>
                  <a:pt x="1659694" y="201178"/>
                  <a:pt x="1672190" y="189649"/>
                  <a:pt x="1688687" y="180232"/>
                </a:cubicBezTo>
                <a:cubicBezTo>
                  <a:pt x="1705185" y="170815"/>
                  <a:pt x="1726825" y="165906"/>
                  <a:pt x="1753610" y="165507"/>
                </a:cubicBezTo>
                <a:close/>
                <a:moveTo>
                  <a:pt x="796229" y="165507"/>
                </a:moveTo>
                <a:cubicBezTo>
                  <a:pt x="825183" y="165564"/>
                  <a:pt x="850751" y="171157"/>
                  <a:pt x="872931" y="182287"/>
                </a:cubicBezTo>
                <a:cubicBezTo>
                  <a:pt x="895112" y="193416"/>
                  <a:pt x="913117" y="209740"/>
                  <a:pt x="926948" y="231257"/>
                </a:cubicBezTo>
                <a:cubicBezTo>
                  <a:pt x="942155" y="210539"/>
                  <a:pt x="961089" y="194443"/>
                  <a:pt x="983749" y="182971"/>
                </a:cubicBezTo>
                <a:cubicBezTo>
                  <a:pt x="1006410" y="171500"/>
                  <a:pt x="1031991" y="165678"/>
                  <a:pt x="1060491" y="165507"/>
                </a:cubicBezTo>
                <a:cubicBezTo>
                  <a:pt x="1110283" y="165542"/>
                  <a:pt x="1148980" y="180539"/>
                  <a:pt x="1176582" y="210497"/>
                </a:cubicBezTo>
                <a:cubicBezTo>
                  <a:pt x="1204184" y="240455"/>
                  <a:pt x="1218193" y="285161"/>
                  <a:pt x="1218609" y="344615"/>
                </a:cubicBezTo>
                <a:lnTo>
                  <a:pt x="1218609" y="630822"/>
                </a:lnTo>
                <a:lnTo>
                  <a:pt x="1120883" y="630822"/>
                </a:lnTo>
                <a:lnTo>
                  <a:pt x="1120883" y="355588"/>
                </a:lnTo>
                <a:cubicBezTo>
                  <a:pt x="1120635" y="318478"/>
                  <a:pt x="1113353" y="291884"/>
                  <a:pt x="1099037" y="275806"/>
                </a:cubicBezTo>
                <a:cubicBezTo>
                  <a:pt x="1084720" y="259728"/>
                  <a:pt x="1064857" y="251879"/>
                  <a:pt x="1039445" y="252260"/>
                </a:cubicBezTo>
                <a:cubicBezTo>
                  <a:pt x="1014797" y="252508"/>
                  <a:pt x="994781" y="261157"/>
                  <a:pt x="979397" y="278206"/>
                </a:cubicBezTo>
                <a:cubicBezTo>
                  <a:pt x="964013" y="295256"/>
                  <a:pt x="955663" y="319221"/>
                  <a:pt x="954348" y="350101"/>
                </a:cubicBezTo>
                <a:lnTo>
                  <a:pt x="954348" y="630822"/>
                </a:lnTo>
                <a:lnTo>
                  <a:pt x="857536" y="630822"/>
                </a:lnTo>
                <a:lnTo>
                  <a:pt x="857536" y="355588"/>
                </a:lnTo>
                <a:cubicBezTo>
                  <a:pt x="857097" y="317278"/>
                  <a:pt x="849510" y="290341"/>
                  <a:pt x="834774" y="274778"/>
                </a:cubicBezTo>
                <a:cubicBezTo>
                  <a:pt x="820039" y="259214"/>
                  <a:pt x="800785" y="251708"/>
                  <a:pt x="777013" y="252260"/>
                </a:cubicBezTo>
                <a:cubicBezTo>
                  <a:pt x="751411" y="252527"/>
                  <a:pt x="730786" y="261595"/>
                  <a:pt x="715135" y="279464"/>
                </a:cubicBezTo>
                <a:cubicBezTo>
                  <a:pt x="699484" y="297333"/>
                  <a:pt x="691439" y="322403"/>
                  <a:pt x="691001" y="354673"/>
                </a:cubicBezTo>
                <a:lnTo>
                  <a:pt x="691001" y="630822"/>
                </a:lnTo>
                <a:lnTo>
                  <a:pt x="593274" y="630822"/>
                </a:lnTo>
                <a:lnTo>
                  <a:pt x="593274" y="173736"/>
                </a:lnTo>
                <a:lnTo>
                  <a:pt x="689173" y="173736"/>
                </a:lnTo>
                <a:lnTo>
                  <a:pt x="689173" y="214819"/>
                </a:lnTo>
                <a:cubicBezTo>
                  <a:pt x="698266" y="200779"/>
                  <a:pt x="711646" y="189135"/>
                  <a:pt x="729318" y="179889"/>
                </a:cubicBezTo>
                <a:cubicBezTo>
                  <a:pt x="746989" y="170643"/>
                  <a:pt x="769293" y="165849"/>
                  <a:pt x="796229" y="165507"/>
                </a:cubicBezTo>
                <a:close/>
                <a:moveTo>
                  <a:pt x="2870073" y="153620"/>
                </a:moveTo>
                <a:lnTo>
                  <a:pt x="2785948" y="408737"/>
                </a:lnTo>
                <a:lnTo>
                  <a:pt x="2954198" y="408737"/>
                </a:lnTo>
                <a:close/>
                <a:moveTo>
                  <a:pt x="269748" y="153620"/>
                </a:moveTo>
                <a:lnTo>
                  <a:pt x="185623" y="408737"/>
                </a:lnTo>
                <a:lnTo>
                  <a:pt x="353873" y="408737"/>
                </a:lnTo>
                <a:close/>
                <a:moveTo>
                  <a:pt x="3640893" y="0"/>
                </a:moveTo>
                <a:lnTo>
                  <a:pt x="3747764" y="0"/>
                </a:lnTo>
                <a:lnTo>
                  <a:pt x="3747764" y="99670"/>
                </a:lnTo>
                <a:lnTo>
                  <a:pt x="3640893" y="99670"/>
                </a:lnTo>
                <a:close/>
                <a:moveTo>
                  <a:pt x="2819781" y="0"/>
                </a:moveTo>
                <a:lnTo>
                  <a:pt x="2920365" y="0"/>
                </a:lnTo>
                <a:lnTo>
                  <a:pt x="3139821" y="630822"/>
                </a:lnTo>
                <a:lnTo>
                  <a:pt x="3027350" y="630822"/>
                </a:lnTo>
                <a:lnTo>
                  <a:pt x="2984373" y="500063"/>
                </a:lnTo>
                <a:lnTo>
                  <a:pt x="2756687" y="500063"/>
                </a:lnTo>
                <a:lnTo>
                  <a:pt x="2713711" y="630822"/>
                </a:lnTo>
                <a:lnTo>
                  <a:pt x="2600325" y="630822"/>
                </a:lnTo>
                <a:close/>
                <a:moveTo>
                  <a:pt x="1335843" y="0"/>
                </a:moveTo>
                <a:lnTo>
                  <a:pt x="1442714" y="0"/>
                </a:lnTo>
                <a:lnTo>
                  <a:pt x="1442714" y="99670"/>
                </a:lnTo>
                <a:lnTo>
                  <a:pt x="1335843" y="99670"/>
                </a:lnTo>
                <a:close/>
                <a:moveTo>
                  <a:pt x="219456" y="0"/>
                </a:moveTo>
                <a:lnTo>
                  <a:pt x="320040" y="0"/>
                </a:lnTo>
                <a:lnTo>
                  <a:pt x="539496" y="630822"/>
                </a:lnTo>
                <a:lnTo>
                  <a:pt x="427025" y="630822"/>
                </a:lnTo>
                <a:lnTo>
                  <a:pt x="384048" y="500063"/>
                </a:lnTo>
                <a:lnTo>
                  <a:pt x="156363" y="500063"/>
                </a:lnTo>
                <a:lnTo>
                  <a:pt x="113386" y="630822"/>
                </a:lnTo>
                <a:lnTo>
                  <a:pt x="0" y="630822"/>
                </a:lnTo>
                <a:close/>
              </a:path>
            </a:pathLst>
          </a:custGeom>
          <a:solidFill>
            <a:srgbClr val="C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accent1"/>
              </a:solidFill>
              <a:latin typeface="DIN 2014 Demi" panose="020B0604020202020204" pitchFamily="34" charset="0"/>
              <a:ea typeface="DIN 2014 Demi" panose="020B0604020202020204" pitchFamily="34" charset="0"/>
              <a:cs typeface="Segoe UI" panose="020B0502040204020203" pitchFamily="34" charset="0"/>
            </a:endParaRPr>
          </a:p>
        </p:txBody>
      </p:sp>
      <p:pic>
        <p:nvPicPr>
          <p:cNvPr id="57" name="図 56">
            <a:extLst>
              <a:ext uri="{FF2B5EF4-FFF2-40B4-BE49-F238E27FC236}">
                <a16:creationId xmlns:a16="http://schemas.microsoft.com/office/drawing/2014/main" id="{C69FE479-8A4D-0B11-3F06-CDA1383BD83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95670" y="7116421"/>
            <a:ext cx="1119578" cy="630000"/>
          </a:xfrm>
          <a:prstGeom prst="rect">
            <a:avLst/>
          </a:prstGeom>
        </p:spPr>
      </p:pic>
      <p:pic>
        <p:nvPicPr>
          <p:cNvPr id="59" name="図 58">
            <a:extLst>
              <a:ext uri="{FF2B5EF4-FFF2-40B4-BE49-F238E27FC236}">
                <a16:creationId xmlns:a16="http://schemas.microsoft.com/office/drawing/2014/main" id="{7C6D7F0C-D4D6-A418-6E46-BACB0C33F25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95671" y="7823206"/>
            <a:ext cx="1119578" cy="605456"/>
          </a:xfrm>
          <a:prstGeom prst="rect">
            <a:avLst/>
          </a:prstGeom>
        </p:spPr>
      </p:pic>
      <p:sp>
        <p:nvSpPr>
          <p:cNvPr id="60" name="テキスト ボックス 59">
            <a:extLst>
              <a:ext uri="{FF2B5EF4-FFF2-40B4-BE49-F238E27FC236}">
                <a16:creationId xmlns:a16="http://schemas.microsoft.com/office/drawing/2014/main" id="{39B1E9D3-A39A-978C-7F7C-C6B393C39AB6}"/>
              </a:ext>
            </a:extLst>
          </p:cNvPr>
          <p:cNvSpPr txBox="1"/>
          <p:nvPr/>
        </p:nvSpPr>
        <p:spPr>
          <a:xfrm>
            <a:off x="4381500" y="7092360"/>
            <a:ext cx="2557768" cy="400110"/>
          </a:xfrm>
          <a:prstGeom prst="rect">
            <a:avLst/>
          </a:prstGeom>
          <a:noFill/>
          <a:ln>
            <a:noFill/>
          </a:ln>
        </p:spPr>
        <p:txBody>
          <a:bodyPr wrap="square" rtlCol="0">
            <a:spAutoFit/>
          </a:bodyPr>
          <a:lstStyle/>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マルチモダリティ、マルチスケール対応の</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次世代高度</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3D</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画像処理ソフトウェア</a:t>
            </a:r>
            <a:endPar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61" name="直線コネクタ 60">
            <a:extLst>
              <a:ext uri="{FF2B5EF4-FFF2-40B4-BE49-F238E27FC236}">
                <a16:creationId xmlns:a16="http://schemas.microsoft.com/office/drawing/2014/main" id="{36384287-0868-2ADE-123F-6D777A927707}"/>
              </a:ext>
            </a:extLst>
          </p:cNvPr>
          <p:cNvCxnSpPr>
            <a:cxnSpLocks/>
          </p:cNvCxnSpPr>
          <p:nvPr/>
        </p:nvCxnSpPr>
        <p:spPr>
          <a:xfrm>
            <a:off x="2013656" y="7536512"/>
            <a:ext cx="49256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23547A74-9EA8-AAAE-CFF0-C25271318582}"/>
              </a:ext>
            </a:extLst>
          </p:cNvPr>
          <p:cNvSpPr txBox="1"/>
          <p:nvPr/>
        </p:nvSpPr>
        <p:spPr>
          <a:xfrm>
            <a:off x="1920573" y="7582276"/>
            <a:ext cx="5018696" cy="846386"/>
          </a:xfrm>
          <a:prstGeom prst="rect">
            <a:avLst/>
          </a:prstGeom>
          <a:noFill/>
          <a:ln>
            <a:noFill/>
          </a:ln>
        </p:spPr>
        <p:txBody>
          <a:bodyPr wrap="square" rtlCol="0">
            <a:spAutoFit/>
          </a:bodyPr>
          <a:lstStyle/>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・ユーザーインターフェイスが整理されていて、使いやすさが高評価</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特に、</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Deep Learning</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によるセグメンテーションは、繰り返しの作業が発生するものの、ユーザーインターフェースは労力を最小限に抑える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次元可視化が非常に綺麗に描写可能。その分、良い性能のコンピュータを用意する必要はある。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Python</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による拡張が可能ではありますが、普段コードを書いている人でも、独自の仕様を理解する必要があるため、プラグインの開発は容易ではない</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・価格は、有償のソフトウェアの中では安価</a:t>
            </a:r>
          </a:p>
        </p:txBody>
      </p:sp>
      <p:pic>
        <p:nvPicPr>
          <p:cNvPr id="64" name="図 63">
            <a:extLst>
              <a:ext uri="{FF2B5EF4-FFF2-40B4-BE49-F238E27FC236}">
                <a16:creationId xmlns:a16="http://schemas.microsoft.com/office/drawing/2014/main" id="{9426F641-92D6-E4AC-17C1-B41B6E10500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31911" y="7092360"/>
            <a:ext cx="2224768" cy="389447"/>
          </a:xfrm>
          <a:prstGeom prst="rect">
            <a:avLst/>
          </a:prstGeom>
        </p:spPr>
      </p:pic>
      <p:pic>
        <p:nvPicPr>
          <p:cNvPr id="66" name="図 65">
            <a:extLst>
              <a:ext uri="{FF2B5EF4-FFF2-40B4-BE49-F238E27FC236}">
                <a16:creationId xmlns:a16="http://schemas.microsoft.com/office/drawing/2014/main" id="{EA44A6DD-D20E-3C73-134F-0B9E5C4C953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57095" y="8740411"/>
            <a:ext cx="297628" cy="462106"/>
          </a:xfrm>
          <a:prstGeom prst="rect">
            <a:avLst/>
          </a:prstGeom>
        </p:spPr>
      </p:pic>
      <p:pic>
        <p:nvPicPr>
          <p:cNvPr id="68" name="図 67">
            <a:extLst>
              <a:ext uri="{FF2B5EF4-FFF2-40B4-BE49-F238E27FC236}">
                <a16:creationId xmlns:a16="http://schemas.microsoft.com/office/drawing/2014/main" id="{15BBA3FE-6C00-7B61-992C-AA2F54A1EF7D}"/>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4651" y="8784183"/>
            <a:ext cx="1110596" cy="624711"/>
          </a:xfrm>
          <a:prstGeom prst="rect">
            <a:avLst/>
          </a:prstGeom>
        </p:spPr>
      </p:pic>
      <p:pic>
        <p:nvPicPr>
          <p:cNvPr id="70" name="図 69">
            <a:extLst>
              <a:ext uri="{FF2B5EF4-FFF2-40B4-BE49-F238E27FC236}">
                <a16:creationId xmlns:a16="http://schemas.microsoft.com/office/drawing/2014/main" id="{71E17ED9-EC31-D992-D1FE-A38AED120DB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99550" y="9457711"/>
            <a:ext cx="1115697" cy="654948"/>
          </a:xfrm>
          <a:prstGeom prst="rect">
            <a:avLst/>
          </a:prstGeom>
        </p:spPr>
      </p:pic>
      <p:sp>
        <p:nvSpPr>
          <p:cNvPr id="72" name="テキスト ボックス 71">
            <a:extLst>
              <a:ext uri="{FF2B5EF4-FFF2-40B4-BE49-F238E27FC236}">
                <a16:creationId xmlns:a16="http://schemas.microsoft.com/office/drawing/2014/main" id="{AD5A9973-9F37-7EA1-EBDE-D3DF97DCD2B3}"/>
              </a:ext>
            </a:extLst>
          </p:cNvPr>
          <p:cNvSpPr txBox="1"/>
          <p:nvPr/>
        </p:nvSpPr>
        <p:spPr>
          <a:xfrm>
            <a:off x="5118674" y="8776357"/>
            <a:ext cx="1820594" cy="400110"/>
          </a:xfrm>
          <a:prstGeom prst="rect">
            <a:avLst/>
          </a:prstGeom>
          <a:noFill/>
          <a:ln>
            <a:noFill/>
          </a:ln>
        </p:spPr>
        <p:txBody>
          <a:bodyPr wrap="square" rtlCol="0">
            <a:spAutoFit/>
          </a:bodyPr>
          <a:lstStyle/>
          <a:p>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rPr>
              <a:t>CT</a:t>
            </a:r>
            <a:r>
              <a:rPr kumimoji="1" lang="ja-JP" altLang="en-US" sz="1000" b="1" dirty="0">
                <a:effectLst/>
                <a:latin typeface="游ゴシック" panose="020B0400000000000000" pitchFamily="50" charset="-128"/>
                <a:ea typeface="游ゴシック" panose="020B0400000000000000" pitchFamily="50" charset="-128"/>
                <a:cs typeface="Segoe UI" panose="020B0502040204020203" pitchFamily="34" charset="0"/>
              </a:rPr>
              <a:t>データの解析、可視化用ハイエンドソフトウェア</a:t>
            </a:r>
            <a:endParaRPr lang="en-US" altLang="ja-JP" sz="10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73" name="直線コネクタ 72">
            <a:extLst>
              <a:ext uri="{FF2B5EF4-FFF2-40B4-BE49-F238E27FC236}">
                <a16:creationId xmlns:a16="http://schemas.microsoft.com/office/drawing/2014/main" id="{07C0E2A6-9AA2-5D20-0212-11A1DD8C8FDC}"/>
              </a:ext>
            </a:extLst>
          </p:cNvPr>
          <p:cNvCxnSpPr>
            <a:cxnSpLocks/>
          </p:cNvCxnSpPr>
          <p:nvPr/>
        </p:nvCxnSpPr>
        <p:spPr>
          <a:xfrm>
            <a:off x="2013656" y="9220509"/>
            <a:ext cx="49256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68EF83AC-B70D-42AB-47E4-6ACA85F7DAC4}"/>
              </a:ext>
            </a:extLst>
          </p:cNvPr>
          <p:cNvSpPr txBox="1"/>
          <p:nvPr/>
        </p:nvSpPr>
        <p:spPr>
          <a:xfrm>
            <a:off x="1920573" y="9266273"/>
            <a:ext cx="5018696" cy="846386"/>
          </a:xfrm>
          <a:prstGeom prst="rect">
            <a:avLst/>
          </a:prstGeom>
          <a:noFill/>
          <a:ln>
            <a:noFill/>
          </a:ln>
        </p:spPr>
        <p:txBody>
          <a:bodyPr wrap="square" rtlCol="0">
            <a:spAutoFit/>
          </a:bodyPr>
          <a:lstStyle/>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・部品の寸法測定や、幾何学形状の検証、欠陥解析などの、製造と生産のプロセスで必要な計測に特化している。</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・開発元の</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Volume Graphics</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社の別ソフ</a:t>
            </a:r>
            <a:r>
              <a:rPr kumimoji="1" lang="en-US" altLang="ja-JP" sz="700" b="1" dirty="0" err="1">
                <a:effectLst/>
                <a:latin typeface="游ゴシック" panose="020B0400000000000000" pitchFamily="50" charset="-128"/>
                <a:ea typeface="游ゴシック" panose="020B0400000000000000" pitchFamily="50" charset="-128"/>
                <a:cs typeface="Segoe UI" panose="020B0502040204020203" pitchFamily="34" charset="0"/>
              </a:rPr>
              <a:t>VGinLINE</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と組み合わせることで、</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CT</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スキャナと連動した自動テストワークフローを構築可能</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・セグメンテーションの機能は、工業部品のようにコントラストがはっきりしているものに対しては有効であるが、</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700" b="1" dirty="0">
                <a:effectLst/>
                <a:latin typeface="游ゴシック" panose="020B0400000000000000" pitchFamily="50" charset="-128"/>
                <a:ea typeface="游ゴシック" panose="020B0400000000000000" pitchFamily="50" charset="-128"/>
                <a:cs typeface="Segoe UI" panose="020B0502040204020203" pitchFamily="34" charset="0"/>
              </a:rPr>
              <a:t>Deep Learning</a:t>
            </a:r>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が必要になるようなあいまいな画像のセグメンテーションには不向き</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・生産段階にフォーカスしたソフトであり、研究開発段階での柔軟な分析には使いにくい</a:t>
            </a:r>
          </a:p>
          <a:p>
            <a:r>
              <a:rPr kumimoji="1" lang="ja-JP" altLang="en-US" sz="700" b="1" dirty="0">
                <a:effectLst/>
                <a:latin typeface="游ゴシック" panose="020B0400000000000000" pitchFamily="50" charset="-128"/>
                <a:ea typeface="游ゴシック" panose="020B0400000000000000" pitchFamily="50" charset="-128"/>
                <a:cs typeface="Segoe UI" panose="020B0502040204020203" pitchFamily="34" charset="0"/>
              </a:rPr>
              <a:t>・価格はかなり高額</a:t>
            </a:r>
          </a:p>
        </p:txBody>
      </p:sp>
      <p:sp>
        <p:nvSpPr>
          <p:cNvPr id="75" name="テキスト ボックス 74">
            <a:extLst>
              <a:ext uri="{FF2B5EF4-FFF2-40B4-BE49-F238E27FC236}">
                <a16:creationId xmlns:a16="http://schemas.microsoft.com/office/drawing/2014/main" id="{A775639F-6DA7-5437-03BB-9D085198AE03}"/>
              </a:ext>
            </a:extLst>
          </p:cNvPr>
          <p:cNvSpPr txBox="1"/>
          <p:nvPr/>
        </p:nvSpPr>
        <p:spPr>
          <a:xfrm>
            <a:off x="2495301" y="8831779"/>
            <a:ext cx="2559226" cy="280423"/>
          </a:xfrm>
          <a:custGeom>
            <a:avLst/>
            <a:gdLst/>
            <a:ahLst/>
            <a:cxnLst/>
            <a:rect l="l" t="t" r="r" b="b"/>
            <a:pathLst>
              <a:path w="5907558" h="647311">
                <a:moveTo>
                  <a:pt x="5230365" y="444370"/>
                </a:moveTo>
                <a:cubicBezTo>
                  <a:pt x="5201752" y="444370"/>
                  <a:pt x="5180973" y="449401"/>
                  <a:pt x="5168030" y="459463"/>
                </a:cubicBezTo>
                <a:cubicBezTo>
                  <a:pt x="5155087" y="469525"/>
                  <a:pt x="5148720" y="484619"/>
                  <a:pt x="5148929" y="504743"/>
                </a:cubicBezTo>
                <a:cubicBezTo>
                  <a:pt x="5149254" y="525629"/>
                  <a:pt x="5156383" y="540799"/>
                  <a:pt x="5170318" y="550251"/>
                </a:cubicBezTo>
                <a:cubicBezTo>
                  <a:pt x="5184252" y="559703"/>
                  <a:pt x="5203048" y="564353"/>
                  <a:pt x="5226704" y="564200"/>
                </a:cubicBezTo>
                <a:cubicBezTo>
                  <a:pt x="5256690" y="565098"/>
                  <a:pt x="5279984" y="558730"/>
                  <a:pt x="5296588" y="545096"/>
                </a:cubicBezTo>
                <a:cubicBezTo>
                  <a:pt x="5313192" y="531462"/>
                  <a:pt x="5321618" y="505178"/>
                  <a:pt x="5321865" y="466245"/>
                </a:cubicBezTo>
                <a:lnTo>
                  <a:pt x="5321865" y="444370"/>
                </a:lnTo>
                <a:close/>
                <a:moveTo>
                  <a:pt x="5493334" y="181981"/>
                </a:moveTo>
                <a:lnTo>
                  <a:pt x="5603977" y="181981"/>
                </a:lnTo>
                <a:lnTo>
                  <a:pt x="5692674" y="326419"/>
                </a:lnTo>
                <a:lnTo>
                  <a:pt x="5782285" y="181981"/>
                </a:lnTo>
                <a:lnTo>
                  <a:pt x="5892013" y="181981"/>
                </a:lnTo>
                <a:lnTo>
                  <a:pt x="5749366" y="405038"/>
                </a:lnTo>
                <a:lnTo>
                  <a:pt x="5907558" y="639067"/>
                </a:lnTo>
                <a:lnTo>
                  <a:pt x="5796916" y="639067"/>
                </a:lnTo>
                <a:lnTo>
                  <a:pt x="5692674" y="486399"/>
                </a:lnTo>
                <a:lnTo>
                  <a:pt x="5588432" y="639067"/>
                </a:lnTo>
                <a:lnTo>
                  <a:pt x="5478704" y="639067"/>
                </a:lnTo>
                <a:lnTo>
                  <a:pt x="5635981" y="405038"/>
                </a:lnTo>
                <a:close/>
                <a:moveTo>
                  <a:pt x="5237685" y="173752"/>
                </a:moveTo>
                <a:cubicBezTo>
                  <a:pt x="5296401" y="172741"/>
                  <a:pt x="5341047" y="183894"/>
                  <a:pt x="5371621" y="207209"/>
                </a:cubicBezTo>
                <a:cubicBezTo>
                  <a:pt x="5402195" y="230524"/>
                  <a:pt x="5417576" y="272064"/>
                  <a:pt x="5417763" y="331829"/>
                </a:cubicBezTo>
                <a:lnTo>
                  <a:pt x="5417763" y="639067"/>
                </a:lnTo>
                <a:lnTo>
                  <a:pt x="5321865" y="639067"/>
                </a:lnTo>
                <a:lnTo>
                  <a:pt x="5321865" y="597074"/>
                </a:lnTo>
                <a:cubicBezTo>
                  <a:pt x="5311324" y="614747"/>
                  <a:pt x="5297865" y="627569"/>
                  <a:pt x="5281490" y="635540"/>
                </a:cubicBezTo>
                <a:cubicBezTo>
                  <a:pt x="5265115" y="643511"/>
                  <a:pt x="5243193" y="647430"/>
                  <a:pt x="5215724" y="647297"/>
                </a:cubicBezTo>
                <a:cubicBezTo>
                  <a:pt x="5164938" y="647070"/>
                  <a:pt x="5125250" y="634739"/>
                  <a:pt x="5096658" y="610301"/>
                </a:cubicBezTo>
                <a:cubicBezTo>
                  <a:pt x="5068066" y="585864"/>
                  <a:pt x="5053524" y="550678"/>
                  <a:pt x="5053032" y="504743"/>
                </a:cubicBezTo>
                <a:lnTo>
                  <a:pt x="5053032" y="504650"/>
                </a:lnTo>
                <a:cubicBezTo>
                  <a:pt x="5053999" y="456206"/>
                  <a:pt x="5070102" y="421421"/>
                  <a:pt x="5101340" y="400294"/>
                </a:cubicBezTo>
                <a:cubicBezTo>
                  <a:pt x="5132578" y="379168"/>
                  <a:pt x="5173147" y="368843"/>
                  <a:pt x="5223045" y="369319"/>
                </a:cubicBezTo>
                <a:lnTo>
                  <a:pt x="5321865" y="369319"/>
                </a:lnTo>
                <a:lnTo>
                  <a:pt x="5321865" y="330914"/>
                </a:lnTo>
                <a:cubicBezTo>
                  <a:pt x="5322380" y="302663"/>
                  <a:pt x="5315860" y="283270"/>
                  <a:pt x="5302306" y="272735"/>
                </a:cubicBezTo>
                <a:cubicBezTo>
                  <a:pt x="5288754" y="262201"/>
                  <a:pt x="5265078" y="257210"/>
                  <a:pt x="5231280" y="257762"/>
                </a:cubicBezTo>
                <a:cubicBezTo>
                  <a:pt x="5207031" y="257248"/>
                  <a:pt x="5187589" y="259648"/>
                  <a:pt x="5172951" y="264963"/>
                </a:cubicBezTo>
                <a:cubicBezTo>
                  <a:pt x="5158314" y="270278"/>
                  <a:pt x="5145740" y="281594"/>
                  <a:pt x="5135230" y="298910"/>
                </a:cubicBezTo>
                <a:lnTo>
                  <a:pt x="5064905" y="249544"/>
                </a:lnTo>
                <a:cubicBezTo>
                  <a:pt x="5080827" y="222815"/>
                  <a:pt x="5102411" y="203448"/>
                  <a:pt x="5129656" y="191444"/>
                </a:cubicBezTo>
                <a:cubicBezTo>
                  <a:pt x="5156902" y="179440"/>
                  <a:pt x="5192911" y="173542"/>
                  <a:pt x="5237685" y="173752"/>
                </a:cubicBezTo>
                <a:close/>
                <a:moveTo>
                  <a:pt x="2875121" y="100485"/>
                </a:moveTo>
                <a:lnTo>
                  <a:pt x="2875121" y="547741"/>
                </a:lnTo>
                <a:lnTo>
                  <a:pt x="2982159" y="547741"/>
                </a:lnTo>
                <a:cubicBezTo>
                  <a:pt x="3027234" y="548084"/>
                  <a:pt x="3060358" y="533221"/>
                  <a:pt x="3081533" y="503153"/>
                </a:cubicBezTo>
                <a:cubicBezTo>
                  <a:pt x="3102707" y="473084"/>
                  <a:pt x="3113190" y="425752"/>
                  <a:pt x="3112980" y="361155"/>
                </a:cubicBezTo>
                <a:lnTo>
                  <a:pt x="3112980" y="286155"/>
                </a:lnTo>
                <a:cubicBezTo>
                  <a:pt x="3113190" y="221597"/>
                  <a:pt x="3102707" y="174417"/>
                  <a:pt x="3081533" y="144616"/>
                </a:cubicBezTo>
                <a:cubicBezTo>
                  <a:pt x="3060358" y="114814"/>
                  <a:pt x="3027234" y="100104"/>
                  <a:pt x="2982159" y="100485"/>
                </a:cubicBezTo>
                <a:close/>
                <a:moveTo>
                  <a:pt x="3808095" y="92256"/>
                </a:moveTo>
                <a:cubicBezTo>
                  <a:pt x="3765862" y="91703"/>
                  <a:pt x="3733691" y="106528"/>
                  <a:pt x="3711583" y="136730"/>
                </a:cubicBezTo>
                <a:cubicBezTo>
                  <a:pt x="3689476" y="166932"/>
                  <a:pt x="3678345" y="215826"/>
                  <a:pt x="3678193" y="283413"/>
                </a:cubicBezTo>
                <a:lnTo>
                  <a:pt x="3678193" y="363900"/>
                </a:lnTo>
                <a:cubicBezTo>
                  <a:pt x="3678345" y="431487"/>
                  <a:pt x="3689476" y="480381"/>
                  <a:pt x="3711583" y="510583"/>
                </a:cubicBezTo>
                <a:cubicBezTo>
                  <a:pt x="3733691" y="540785"/>
                  <a:pt x="3765862" y="555609"/>
                  <a:pt x="3808095" y="555056"/>
                </a:cubicBezTo>
                <a:cubicBezTo>
                  <a:pt x="3850367" y="555609"/>
                  <a:pt x="3882690" y="540785"/>
                  <a:pt x="3905064" y="510583"/>
                </a:cubicBezTo>
                <a:cubicBezTo>
                  <a:pt x="3927438" y="480381"/>
                  <a:pt x="3938721" y="431487"/>
                  <a:pt x="3938911" y="363900"/>
                </a:cubicBezTo>
                <a:lnTo>
                  <a:pt x="3938911" y="283413"/>
                </a:lnTo>
                <a:cubicBezTo>
                  <a:pt x="3938721" y="215826"/>
                  <a:pt x="3927438" y="166932"/>
                  <a:pt x="3905064" y="136730"/>
                </a:cubicBezTo>
                <a:cubicBezTo>
                  <a:pt x="3882690" y="106528"/>
                  <a:pt x="3850367" y="91703"/>
                  <a:pt x="3808095" y="92256"/>
                </a:cubicBezTo>
                <a:close/>
                <a:moveTo>
                  <a:pt x="4388415" y="8245"/>
                </a:moveTo>
                <a:lnTo>
                  <a:pt x="4488887" y="8245"/>
                </a:lnTo>
                <a:lnTo>
                  <a:pt x="4670909" y="373924"/>
                </a:lnTo>
                <a:lnTo>
                  <a:pt x="4852930" y="8245"/>
                </a:lnTo>
                <a:lnTo>
                  <a:pt x="4954315" y="8245"/>
                </a:lnTo>
                <a:lnTo>
                  <a:pt x="4954315" y="639067"/>
                </a:lnTo>
                <a:lnTo>
                  <a:pt x="4852016" y="639067"/>
                </a:lnTo>
                <a:lnTo>
                  <a:pt x="4852016" y="216683"/>
                </a:lnTo>
                <a:lnTo>
                  <a:pt x="4707496" y="517452"/>
                </a:lnTo>
                <a:lnTo>
                  <a:pt x="4632491" y="517452"/>
                </a:lnTo>
                <a:lnTo>
                  <a:pt x="4490714" y="219426"/>
                </a:lnTo>
                <a:lnTo>
                  <a:pt x="4490714" y="639067"/>
                </a:lnTo>
                <a:lnTo>
                  <a:pt x="4388415" y="639067"/>
                </a:lnTo>
                <a:close/>
                <a:moveTo>
                  <a:pt x="3340284" y="8245"/>
                </a:moveTo>
                <a:lnTo>
                  <a:pt x="3446241" y="8245"/>
                </a:lnTo>
                <a:lnTo>
                  <a:pt x="3446241" y="639067"/>
                </a:lnTo>
                <a:lnTo>
                  <a:pt x="3340284" y="639067"/>
                </a:lnTo>
                <a:close/>
                <a:moveTo>
                  <a:pt x="2769165" y="8245"/>
                </a:moveTo>
                <a:lnTo>
                  <a:pt x="2982159" y="8245"/>
                </a:lnTo>
                <a:cubicBezTo>
                  <a:pt x="3054054" y="7193"/>
                  <a:pt x="3111240" y="28248"/>
                  <a:pt x="3153716" y="71409"/>
                </a:cubicBezTo>
                <a:cubicBezTo>
                  <a:pt x="3196191" y="114571"/>
                  <a:pt x="3217931" y="186153"/>
                  <a:pt x="3218936" y="286155"/>
                </a:cubicBezTo>
                <a:lnTo>
                  <a:pt x="3218936" y="361155"/>
                </a:lnTo>
                <a:cubicBezTo>
                  <a:pt x="3217931" y="461159"/>
                  <a:pt x="3196191" y="532741"/>
                  <a:pt x="3153716" y="575903"/>
                </a:cubicBezTo>
                <a:cubicBezTo>
                  <a:pt x="3111240" y="619065"/>
                  <a:pt x="3054054" y="640119"/>
                  <a:pt x="2982159" y="639067"/>
                </a:cubicBezTo>
                <a:lnTo>
                  <a:pt x="2769165" y="639067"/>
                </a:lnTo>
                <a:close/>
                <a:moveTo>
                  <a:pt x="2159565" y="8245"/>
                </a:moveTo>
                <a:lnTo>
                  <a:pt x="2265521" y="8245"/>
                </a:lnTo>
                <a:lnTo>
                  <a:pt x="2265521" y="384064"/>
                </a:lnTo>
                <a:cubicBezTo>
                  <a:pt x="2265502" y="443995"/>
                  <a:pt x="2276289" y="487581"/>
                  <a:pt x="2297882" y="514823"/>
                </a:cubicBezTo>
                <a:cubicBezTo>
                  <a:pt x="2319476" y="542064"/>
                  <a:pt x="2351990" y="555476"/>
                  <a:pt x="2395424" y="555056"/>
                </a:cubicBezTo>
                <a:cubicBezTo>
                  <a:pt x="2438858" y="555476"/>
                  <a:pt x="2471371" y="542064"/>
                  <a:pt x="2492964" y="514823"/>
                </a:cubicBezTo>
                <a:cubicBezTo>
                  <a:pt x="2514558" y="487581"/>
                  <a:pt x="2525344" y="443995"/>
                  <a:pt x="2525325" y="384064"/>
                </a:cubicBezTo>
                <a:lnTo>
                  <a:pt x="2525325" y="8245"/>
                </a:lnTo>
                <a:lnTo>
                  <a:pt x="2631282" y="8245"/>
                </a:lnTo>
                <a:lnTo>
                  <a:pt x="2631282" y="383149"/>
                </a:lnTo>
                <a:cubicBezTo>
                  <a:pt x="2630201" y="475758"/>
                  <a:pt x="2608385" y="543097"/>
                  <a:pt x="2565834" y="585168"/>
                </a:cubicBezTo>
                <a:cubicBezTo>
                  <a:pt x="2523282" y="627238"/>
                  <a:pt x="2466479" y="647948"/>
                  <a:pt x="2395424" y="647297"/>
                </a:cubicBezTo>
                <a:cubicBezTo>
                  <a:pt x="2324368" y="647929"/>
                  <a:pt x="2267564" y="627257"/>
                  <a:pt x="2225013" y="585282"/>
                </a:cubicBezTo>
                <a:cubicBezTo>
                  <a:pt x="2182462" y="543307"/>
                  <a:pt x="2160646" y="476234"/>
                  <a:pt x="2159565" y="384064"/>
                </a:cubicBezTo>
                <a:close/>
                <a:moveTo>
                  <a:pt x="1610697" y="8245"/>
                </a:moveTo>
                <a:lnTo>
                  <a:pt x="2079670" y="8245"/>
                </a:lnTo>
                <a:lnTo>
                  <a:pt x="2079670" y="100485"/>
                </a:lnTo>
                <a:lnTo>
                  <a:pt x="1898618" y="100485"/>
                </a:lnTo>
                <a:lnTo>
                  <a:pt x="1898618" y="639067"/>
                </a:lnTo>
                <a:lnTo>
                  <a:pt x="1792662" y="639067"/>
                </a:lnTo>
                <a:lnTo>
                  <a:pt x="1792662" y="100485"/>
                </a:lnTo>
                <a:lnTo>
                  <a:pt x="1610697" y="100485"/>
                </a:lnTo>
                <a:close/>
                <a:moveTo>
                  <a:pt x="0" y="8245"/>
                </a:moveTo>
                <a:lnTo>
                  <a:pt x="116129" y="8245"/>
                </a:lnTo>
                <a:lnTo>
                  <a:pt x="271577" y="469934"/>
                </a:lnTo>
                <a:lnTo>
                  <a:pt x="428854" y="8245"/>
                </a:lnTo>
                <a:lnTo>
                  <a:pt x="544983" y="8245"/>
                </a:lnTo>
                <a:lnTo>
                  <a:pt x="320955" y="639067"/>
                </a:lnTo>
                <a:lnTo>
                  <a:pt x="224028" y="639067"/>
                </a:lnTo>
                <a:close/>
                <a:moveTo>
                  <a:pt x="3808095" y="16"/>
                </a:moveTo>
                <a:cubicBezTo>
                  <a:pt x="3879988" y="-580"/>
                  <a:pt x="3937173" y="21845"/>
                  <a:pt x="3979648" y="67291"/>
                </a:cubicBezTo>
                <a:cubicBezTo>
                  <a:pt x="4022123" y="112736"/>
                  <a:pt x="4043863" y="184777"/>
                  <a:pt x="4044868" y="283413"/>
                </a:cubicBezTo>
                <a:lnTo>
                  <a:pt x="4044868" y="363900"/>
                </a:lnTo>
                <a:cubicBezTo>
                  <a:pt x="4043863" y="462536"/>
                  <a:pt x="4022123" y="534576"/>
                  <a:pt x="3979648" y="580022"/>
                </a:cubicBezTo>
                <a:cubicBezTo>
                  <a:pt x="3937173" y="625467"/>
                  <a:pt x="3879988" y="647892"/>
                  <a:pt x="3808095" y="647297"/>
                </a:cubicBezTo>
                <a:cubicBezTo>
                  <a:pt x="3736640" y="647892"/>
                  <a:pt x="3679722" y="625467"/>
                  <a:pt x="3637342" y="580022"/>
                </a:cubicBezTo>
                <a:cubicBezTo>
                  <a:pt x="3594962" y="534576"/>
                  <a:pt x="3573261" y="462536"/>
                  <a:pt x="3572237" y="363900"/>
                </a:cubicBezTo>
                <a:lnTo>
                  <a:pt x="3572237" y="283413"/>
                </a:lnTo>
                <a:cubicBezTo>
                  <a:pt x="3573261" y="184777"/>
                  <a:pt x="3594962" y="112736"/>
                  <a:pt x="3637342" y="67291"/>
                </a:cubicBezTo>
                <a:cubicBezTo>
                  <a:pt x="3679722" y="21845"/>
                  <a:pt x="3736640" y="-580"/>
                  <a:pt x="3808095" y="16"/>
                </a:cubicBezTo>
                <a:close/>
                <a:moveTo>
                  <a:pt x="1352319" y="16"/>
                </a:moveTo>
                <a:cubicBezTo>
                  <a:pt x="1402539" y="-23"/>
                  <a:pt x="1445483" y="8502"/>
                  <a:pt x="1481149" y="25589"/>
                </a:cubicBezTo>
                <a:cubicBezTo>
                  <a:pt x="1516816" y="42677"/>
                  <a:pt x="1545790" y="68558"/>
                  <a:pt x="1568072" y="103233"/>
                </a:cubicBezTo>
                <a:lnTo>
                  <a:pt x="1487691" y="160854"/>
                </a:lnTo>
                <a:cubicBezTo>
                  <a:pt x="1472876" y="139189"/>
                  <a:pt x="1455197" y="122382"/>
                  <a:pt x="1434654" y="110435"/>
                </a:cubicBezTo>
                <a:cubicBezTo>
                  <a:pt x="1414110" y="98487"/>
                  <a:pt x="1386360" y="92427"/>
                  <a:pt x="1351404" y="92256"/>
                </a:cubicBezTo>
                <a:cubicBezTo>
                  <a:pt x="1318678" y="92370"/>
                  <a:pt x="1293328" y="99459"/>
                  <a:pt x="1275355" y="113521"/>
                </a:cubicBezTo>
                <a:cubicBezTo>
                  <a:pt x="1257381" y="127584"/>
                  <a:pt x="1248270" y="147935"/>
                  <a:pt x="1248023" y="174573"/>
                </a:cubicBezTo>
                <a:cubicBezTo>
                  <a:pt x="1248175" y="204089"/>
                  <a:pt x="1259764" y="226459"/>
                  <a:pt x="1282788" y="241684"/>
                </a:cubicBezTo>
                <a:cubicBezTo>
                  <a:pt x="1305812" y="256908"/>
                  <a:pt x="1339358" y="268989"/>
                  <a:pt x="1383424" y="277926"/>
                </a:cubicBezTo>
                <a:cubicBezTo>
                  <a:pt x="1447068" y="290692"/>
                  <a:pt x="1495100" y="311348"/>
                  <a:pt x="1527522" y="339891"/>
                </a:cubicBezTo>
                <a:cubicBezTo>
                  <a:pt x="1559943" y="368435"/>
                  <a:pt x="1576200" y="410584"/>
                  <a:pt x="1576292" y="466338"/>
                </a:cubicBezTo>
                <a:cubicBezTo>
                  <a:pt x="1576451" y="498227"/>
                  <a:pt x="1569131" y="527821"/>
                  <a:pt x="1554330" y="555119"/>
                </a:cubicBezTo>
                <a:cubicBezTo>
                  <a:pt x="1539530" y="582417"/>
                  <a:pt x="1516297" y="604482"/>
                  <a:pt x="1484629" y="621314"/>
                </a:cubicBezTo>
                <a:cubicBezTo>
                  <a:pt x="1452962" y="638146"/>
                  <a:pt x="1411908" y="646807"/>
                  <a:pt x="1361467" y="647297"/>
                </a:cubicBezTo>
                <a:cubicBezTo>
                  <a:pt x="1307664" y="647392"/>
                  <a:pt x="1261370" y="638982"/>
                  <a:pt x="1222586" y="622065"/>
                </a:cubicBezTo>
                <a:cubicBezTo>
                  <a:pt x="1183800" y="605149"/>
                  <a:pt x="1151474" y="579155"/>
                  <a:pt x="1125607" y="544081"/>
                </a:cubicBezTo>
                <a:lnTo>
                  <a:pt x="1208746" y="486460"/>
                </a:lnTo>
                <a:cubicBezTo>
                  <a:pt x="1226748" y="508925"/>
                  <a:pt x="1246933" y="525960"/>
                  <a:pt x="1269303" y="537564"/>
                </a:cubicBezTo>
                <a:cubicBezTo>
                  <a:pt x="1291673" y="549169"/>
                  <a:pt x="1320563" y="554999"/>
                  <a:pt x="1355978" y="555056"/>
                </a:cubicBezTo>
                <a:cubicBezTo>
                  <a:pt x="1398768" y="554409"/>
                  <a:pt x="1428691" y="546101"/>
                  <a:pt x="1445750" y="530133"/>
                </a:cubicBezTo>
                <a:cubicBezTo>
                  <a:pt x="1462809" y="514165"/>
                  <a:pt x="1471004" y="494425"/>
                  <a:pt x="1470336" y="470911"/>
                </a:cubicBezTo>
                <a:cubicBezTo>
                  <a:pt x="1471442" y="446007"/>
                  <a:pt x="1462141" y="425161"/>
                  <a:pt x="1442433" y="408374"/>
                </a:cubicBezTo>
                <a:cubicBezTo>
                  <a:pt x="1422725" y="391587"/>
                  <a:pt x="1385978" y="377372"/>
                  <a:pt x="1332191" y="365729"/>
                </a:cubicBezTo>
                <a:cubicBezTo>
                  <a:pt x="1271061" y="353249"/>
                  <a:pt x="1224171" y="331565"/>
                  <a:pt x="1191522" y="300677"/>
                </a:cubicBezTo>
                <a:cubicBezTo>
                  <a:pt x="1158873" y="269789"/>
                  <a:pt x="1142387" y="227755"/>
                  <a:pt x="1142067" y="174573"/>
                </a:cubicBezTo>
                <a:cubicBezTo>
                  <a:pt x="1141568" y="125692"/>
                  <a:pt x="1158093" y="84711"/>
                  <a:pt x="1191640" y="51631"/>
                </a:cubicBezTo>
                <a:cubicBezTo>
                  <a:pt x="1225187" y="18550"/>
                  <a:pt x="1278747" y="1345"/>
                  <a:pt x="1352319" y="16"/>
                </a:cubicBezTo>
                <a:close/>
                <a:moveTo>
                  <a:pt x="817246" y="16"/>
                </a:moveTo>
                <a:cubicBezTo>
                  <a:pt x="881582" y="221"/>
                  <a:pt x="933323" y="17619"/>
                  <a:pt x="972467" y="52210"/>
                </a:cubicBezTo>
                <a:cubicBezTo>
                  <a:pt x="1011612" y="86802"/>
                  <a:pt x="1036357" y="137354"/>
                  <a:pt x="1046705" y="203869"/>
                </a:cubicBezTo>
                <a:lnTo>
                  <a:pt x="944404" y="203869"/>
                </a:lnTo>
                <a:cubicBezTo>
                  <a:pt x="936761" y="167198"/>
                  <a:pt x="922544" y="139447"/>
                  <a:pt x="901751" y="120616"/>
                </a:cubicBezTo>
                <a:cubicBezTo>
                  <a:pt x="880958" y="101785"/>
                  <a:pt x="852789" y="92332"/>
                  <a:pt x="817246" y="92256"/>
                </a:cubicBezTo>
                <a:cubicBezTo>
                  <a:pt x="775012" y="91703"/>
                  <a:pt x="742842" y="106531"/>
                  <a:pt x="720734" y="136741"/>
                </a:cubicBezTo>
                <a:cubicBezTo>
                  <a:pt x="698626" y="166950"/>
                  <a:pt x="687496" y="215858"/>
                  <a:pt x="687344" y="283463"/>
                </a:cubicBezTo>
                <a:lnTo>
                  <a:pt x="687344" y="363887"/>
                </a:lnTo>
                <a:cubicBezTo>
                  <a:pt x="687496" y="431467"/>
                  <a:pt x="698626" y="480362"/>
                  <a:pt x="720734" y="510570"/>
                </a:cubicBezTo>
                <a:cubicBezTo>
                  <a:pt x="742842" y="540779"/>
                  <a:pt x="775012" y="555608"/>
                  <a:pt x="817246" y="555056"/>
                </a:cubicBezTo>
                <a:cubicBezTo>
                  <a:pt x="857345" y="555152"/>
                  <a:pt x="887838" y="543065"/>
                  <a:pt x="908726" y="518795"/>
                </a:cubicBezTo>
                <a:cubicBezTo>
                  <a:pt x="929614" y="494526"/>
                  <a:pt x="941811" y="457502"/>
                  <a:pt x="945319" y="407724"/>
                </a:cubicBezTo>
                <a:lnTo>
                  <a:pt x="819990" y="407724"/>
                </a:lnTo>
                <a:lnTo>
                  <a:pt x="819990" y="315484"/>
                </a:lnTo>
                <a:lnTo>
                  <a:pt x="1049446" y="315484"/>
                </a:lnTo>
                <a:lnTo>
                  <a:pt x="1049446" y="363887"/>
                </a:lnTo>
                <a:cubicBezTo>
                  <a:pt x="1048632" y="462529"/>
                  <a:pt x="1027653" y="534573"/>
                  <a:pt x="986511" y="580020"/>
                </a:cubicBezTo>
                <a:cubicBezTo>
                  <a:pt x="945368" y="625467"/>
                  <a:pt x="888947" y="647893"/>
                  <a:pt x="817246" y="647297"/>
                </a:cubicBezTo>
                <a:cubicBezTo>
                  <a:pt x="745790" y="647893"/>
                  <a:pt x="688873" y="625467"/>
                  <a:pt x="646492" y="580020"/>
                </a:cubicBezTo>
                <a:cubicBezTo>
                  <a:pt x="604112" y="534573"/>
                  <a:pt x="582411" y="462529"/>
                  <a:pt x="581387" y="363887"/>
                </a:cubicBezTo>
                <a:lnTo>
                  <a:pt x="581387" y="288037"/>
                </a:lnTo>
                <a:cubicBezTo>
                  <a:pt x="582411" y="187186"/>
                  <a:pt x="604112" y="113796"/>
                  <a:pt x="646492" y="67869"/>
                </a:cubicBezTo>
                <a:cubicBezTo>
                  <a:pt x="688873" y="21941"/>
                  <a:pt x="745790" y="-676"/>
                  <a:pt x="817246" y="16"/>
                </a:cubicBezTo>
                <a:close/>
              </a:path>
            </a:pathLst>
          </a:custGeom>
          <a:blipFill>
            <a:blip r:embed="rId21"/>
            <a:stretch>
              <a:fillRect/>
            </a:stretch>
          </a:bli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accent1"/>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78" name="テキスト ボックス 77">
            <a:extLst>
              <a:ext uri="{FF2B5EF4-FFF2-40B4-BE49-F238E27FC236}">
                <a16:creationId xmlns:a16="http://schemas.microsoft.com/office/drawing/2014/main" id="{61947781-1D5A-B124-2F2F-A0DA0648C7F4}"/>
              </a:ext>
            </a:extLst>
          </p:cNvPr>
          <p:cNvSpPr txBox="1"/>
          <p:nvPr/>
        </p:nvSpPr>
        <p:spPr>
          <a:xfrm>
            <a:off x="3631148" y="500968"/>
            <a:ext cx="3407092" cy="253916"/>
          </a:xfrm>
          <a:prstGeom prst="rect">
            <a:avLst/>
          </a:prstGeom>
          <a:noFill/>
          <a:ln>
            <a:noFill/>
          </a:ln>
        </p:spPr>
        <p:txBody>
          <a:bodyPr wrap="square" rtlCol="0">
            <a:spAutoFit/>
          </a:bodyPr>
          <a:lstStyle/>
          <a:p>
            <a:pPr algn="ctr"/>
            <a:r>
              <a:rPr kumimoji="1" lang="ja-JP" altLang="en-US" sz="1000" b="1" dirty="0">
                <a:solidFill>
                  <a:schemeClr val="bg1"/>
                </a:solidFill>
                <a:effectLst>
                  <a:glow rad="101600">
                    <a:srgbClr val="002060">
                      <a:alpha val="60000"/>
                    </a:srgbClr>
                  </a:glow>
                </a:effectLst>
                <a:latin typeface="游ゴシック" panose="020B0400000000000000" pitchFamily="50" charset="-128"/>
                <a:ea typeface="游ゴシック" panose="020B0400000000000000" pitchFamily="50" charset="-128"/>
                <a:cs typeface="Segoe UI" panose="020B0502040204020203" pitchFamily="34" charset="0"/>
              </a:rPr>
              <a:t>本格的な</a:t>
            </a:r>
            <a:r>
              <a:rPr kumimoji="1" lang="en-US" altLang="ja-JP" sz="1000" b="1" dirty="0">
                <a:solidFill>
                  <a:schemeClr val="bg1"/>
                </a:solidFill>
                <a:effectLst>
                  <a:glow rad="101600">
                    <a:srgbClr val="002060">
                      <a:alpha val="60000"/>
                    </a:srgbClr>
                  </a:glow>
                </a:effectLst>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00" b="1" dirty="0">
                <a:solidFill>
                  <a:schemeClr val="bg1"/>
                </a:solidFill>
                <a:effectLst>
                  <a:glow rad="101600">
                    <a:srgbClr val="002060">
                      <a:alpha val="60000"/>
                    </a:srgbClr>
                  </a:glow>
                </a:effectLst>
                <a:latin typeface="游ゴシック" panose="020B0400000000000000" pitchFamily="50" charset="-128"/>
                <a:ea typeface="游ゴシック" panose="020B0400000000000000" pitchFamily="50" charset="-128"/>
                <a:cs typeface="Segoe UI" panose="020B0502040204020203" pitchFamily="34" charset="0"/>
              </a:rPr>
              <a:t>次元処理ソフトの導入を検討している方へ</a:t>
            </a:r>
            <a:endParaRPr lang="en-US" altLang="ja-JP" sz="1000" b="1" dirty="0">
              <a:solidFill>
                <a:schemeClr val="bg1"/>
              </a:solidFill>
              <a:effectLst>
                <a:glow rad="101600">
                  <a:srgbClr val="002060">
                    <a:alpha val="60000"/>
                  </a:srgb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Tree>
    <p:extLst>
      <p:ext uri="{BB962C8B-B14F-4D97-AF65-F5344CB8AC3E}">
        <p14:creationId xmlns:p14="http://schemas.microsoft.com/office/powerpoint/2010/main" val="198421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図 117">
            <a:extLst>
              <a:ext uri="{FF2B5EF4-FFF2-40B4-BE49-F238E27FC236}">
                <a16:creationId xmlns:a16="http://schemas.microsoft.com/office/drawing/2014/main" id="{C3D1E92C-9626-0169-C985-083E71EA8E9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26670" t="39779" r="23569" b="39623"/>
          <a:stretch/>
        </p:blipFill>
        <p:spPr>
          <a:xfrm>
            <a:off x="0" y="15437"/>
            <a:ext cx="7559675" cy="3125545"/>
          </a:xfrm>
          <a:prstGeom prst="rect">
            <a:avLst/>
          </a:prstGeom>
        </p:spPr>
      </p:pic>
      <p:sp>
        <p:nvSpPr>
          <p:cNvPr id="119" name="テキスト ボックス 118">
            <a:extLst>
              <a:ext uri="{FF2B5EF4-FFF2-40B4-BE49-F238E27FC236}">
                <a16:creationId xmlns:a16="http://schemas.microsoft.com/office/drawing/2014/main" id="{B7A0C548-64E8-C4CB-F150-A51B4065B432}"/>
              </a:ext>
            </a:extLst>
          </p:cNvPr>
          <p:cNvSpPr txBox="1"/>
          <p:nvPr/>
        </p:nvSpPr>
        <p:spPr>
          <a:xfrm>
            <a:off x="464723" y="270658"/>
            <a:ext cx="6629037" cy="830997"/>
          </a:xfrm>
          <a:prstGeom prst="rect">
            <a:avLst/>
          </a:prstGeom>
          <a:noFill/>
          <a:ln>
            <a:noFill/>
          </a:ln>
        </p:spPr>
        <p:txBody>
          <a:bodyPr wrap="square" rtlCol="0">
            <a:spAutoFit/>
          </a:bodyPr>
          <a:lstStyle/>
          <a:p>
            <a:pPr algn="ctr"/>
            <a:r>
              <a:rPr kumimoji="1" lang="ja-JP" altLang="en-US"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材料科学向け</a:t>
            </a:r>
            <a:r>
              <a:rPr kumimoji="1" lang="en-US" altLang="ja-JP"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3</a:t>
            </a:r>
            <a:r>
              <a:rPr kumimoji="1" lang="ja-JP" altLang="en-US"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次元画像処理ソフトウェアの</a:t>
            </a:r>
            <a:endParaRPr kumimoji="1" lang="en-US" altLang="ja-JP"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kumimoji="1" lang="ja-JP" altLang="en-US"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ご利用にお勧めの</a:t>
            </a:r>
            <a:r>
              <a:rPr kumimoji="1" lang="en-US" altLang="ja-JP"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HPC / </a:t>
            </a:r>
            <a:r>
              <a:rPr kumimoji="1" lang="ja-JP" altLang="en-US"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ワークステーション</a:t>
            </a:r>
            <a:endParaRPr lang="en-US" altLang="ja-JP"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63" name="テキスト ボックス 162">
            <a:extLst>
              <a:ext uri="{FF2B5EF4-FFF2-40B4-BE49-F238E27FC236}">
                <a16:creationId xmlns:a16="http://schemas.microsoft.com/office/drawing/2014/main" id="{4260359F-7E6A-2C14-86BD-36E3D31D6102}"/>
              </a:ext>
            </a:extLst>
          </p:cNvPr>
          <p:cNvSpPr txBox="1"/>
          <p:nvPr/>
        </p:nvSpPr>
        <p:spPr>
          <a:xfrm>
            <a:off x="622300" y="1110011"/>
            <a:ext cx="6344508" cy="276999"/>
          </a:xfrm>
          <a:prstGeom prst="rect">
            <a:avLst/>
          </a:prstGeom>
          <a:solidFill>
            <a:schemeClr val="bg1"/>
          </a:solidFill>
          <a:ln>
            <a:noFill/>
          </a:ln>
        </p:spPr>
        <p:txBody>
          <a:bodyPr wrap="square" rtlCol="0">
            <a:spAutoFit/>
          </a:bodyPr>
          <a:lstStyle/>
          <a:p>
            <a:pPr algn="ctr"/>
            <a:r>
              <a:rPr lang="ja-JP" altLang="en-US" sz="1200" b="1" dirty="0">
                <a:effectLst/>
                <a:latin typeface="游ゴシック" panose="020B0400000000000000" pitchFamily="50" charset="-128"/>
                <a:ea typeface="游ゴシック" panose="020B0400000000000000" pitchFamily="50" charset="-128"/>
                <a:cs typeface="Segoe UI" panose="020B0502040204020203" pitchFamily="34" charset="0"/>
              </a:rPr>
              <a:t>全品カスタマイズ可能</a:t>
            </a:r>
            <a:r>
              <a:rPr lang="en-US" altLang="ja-JP" sz="1200" b="1" dirty="0">
                <a:effectLst/>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1200" b="1" dirty="0">
                <a:effectLst/>
                <a:latin typeface="游ゴシック" panose="020B0400000000000000" pitchFamily="50" charset="-128"/>
                <a:ea typeface="游ゴシック" panose="020B0400000000000000" pitchFamily="50" charset="-128"/>
                <a:cs typeface="Segoe UI" panose="020B0502040204020203" pitchFamily="34" charset="0"/>
              </a:rPr>
              <a:t>ご予算・ご用途別に選べる</a:t>
            </a:r>
            <a:r>
              <a:rPr lang="en-US" altLang="ja-JP" sz="1200" b="1" dirty="0">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200" b="1" dirty="0">
                <a:effectLst/>
                <a:latin typeface="游ゴシック" panose="020B0400000000000000" pitchFamily="50" charset="-128"/>
                <a:ea typeface="游ゴシック" panose="020B0400000000000000" pitchFamily="50" charset="-128"/>
                <a:cs typeface="Segoe UI" panose="020B0502040204020203" pitchFamily="34" charset="0"/>
              </a:rPr>
              <a:t>ラインナップ</a:t>
            </a:r>
            <a:endParaRPr lang="en-US" altLang="ja-JP" sz="12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2" name="WordArt 5">
            <a:extLst>
              <a:ext uri="{FF2B5EF4-FFF2-40B4-BE49-F238E27FC236}">
                <a16:creationId xmlns:a16="http://schemas.microsoft.com/office/drawing/2014/main" id="{A09C9923-2F0F-D62A-2B83-89068FFC506F}"/>
              </a:ext>
            </a:extLst>
          </p:cNvPr>
          <p:cNvSpPr>
            <a:spLocks noChangeArrowheads="1" noChangeShapeType="1" noTextEdit="1"/>
          </p:cNvSpPr>
          <p:nvPr/>
        </p:nvSpPr>
        <p:spPr bwMode="auto">
          <a:xfrm>
            <a:off x="2493233" y="9466263"/>
            <a:ext cx="2754313" cy="1873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cxnSp>
        <p:nvCxnSpPr>
          <p:cNvPr id="3" name="AutoShape 6">
            <a:extLst>
              <a:ext uri="{FF2B5EF4-FFF2-40B4-BE49-F238E27FC236}">
                <a16:creationId xmlns:a16="http://schemas.microsoft.com/office/drawing/2014/main" id="{946C4898-69B8-E676-F81F-EFE9F77D8762}"/>
              </a:ext>
            </a:extLst>
          </p:cNvPr>
          <p:cNvCxnSpPr>
            <a:cxnSpLocks noChangeShapeType="1"/>
          </p:cNvCxnSpPr>
          <p:nvPr/>
        </p:nvCxnSpPr>
        <p:spPr bwMode="auto">
          <a:xfrm>
            <a:off x="2455133" y="9374188"/>
            <a:ext cx="45116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4" name="AutoShape 7">
            <a:extLst>
              <a:ext uri="{FF2B5EF4-FFF2-40B4-BE49-F238E27FC236}">
                <a16:creationId xmlns:a16="http://schemas.microsoft.com/office/drawing/2014/main" id="{CDB977C8-35D9-055A-3AEC-8BB35EB74E52}"/>
              </a:ext>
            </a:extLst>
          </p:cNvPr>
          <p:cNvSpPr>
            <a:spLocks noChangeArrowheads="1"/>
          </p:cNvSpPr>
          <p:nvPr/>
        </p:nvSpPr>
        <p:spPr bwMode="auto">
          <a:xfrm>
            <a:off x="5339621" y="9456738"/>
            <a:ext cx="1768475"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 name="AutoShape 1853">
            <a:extLst>
              <a:ext uri="{FF2B5EF4-FFF2-40B4-BE49-F238E27FC236}">
                <a16:creationId xmlns:a16="http://schemas.microsoft.com/office/drawing/2014/main" id="{632707BE-6AD7-4D44-04AA-EDB870A78E55}"/>
              </a:ext>
            </a:extLst>
          </p:cNvPr>
          <p:cNvSpPr>
            <a:spLocks noChangeArrowheads="1" noChangeShapeType="1" noTextEdit="1"/>
          </p:cNvSpPr>
          <p:nvPr/>
        </p:nvSpPr>
        <p:spPr bwMode="auto">
          <a:xfrm>
            <a:off x="5736496" y="9504363"/>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272727"/>
                </a:solidFill>
                <a:effectLst/>
                <a:latin typeface="ヒラギノ角ゴ6" panose="020B0600000000000000" pitchFamily="50" charset="-128"/>
                <a:ea typeface="ヒラギノ角ゴ6" panose="020B0600000000000000" pitchFamily="50" charset="-128"/>
              </a:rPr>
              <a:t>アプライド 法人</a:t>
            </a:r>
          </a:p>
        </p:txBody>
      </p:sp>
      <p:pic>
        <p:nvPicPr>
          <p:cNvPr id="6" name="Picture 9">
            <a:extLst>
              <a:ext uri="{FF2B5EF4-FFF2-40B4-BE49-F238E27FC236}">
                <a16:creationId xmlns:a16="http://schemas.microsoft.com/office/drawing/2014/main" id="{10ECC8E8-1017-4196-9DD3-DD554D2088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0577" t="10135" r="74142" b="56683"/>
          <a:stretch>
            <a:fillRect/>
          </a:stretch>
        </p:blipFill>
        <p:spPr bwMode="auto">
          <a:xfrm>
            <a:off x="5457096" y="9490075"/>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0">
            <a:extLst>
              <a:ext uri="{FF2B5EF4-FFF2-40B4-BE49-F238E27FC236}">
                <a16:creationId xmlns:a16="http://schemas.microsoft.com/office/drawing/2014/main" id="{5F28BB67-3A62-C039-CEAA-F0427C7FE060}"/>
              </a:ext>
            </a:extLst>
          </p:cNvPr>
          <p:cNvGrpSpPr>
            <a:grpSpLocks/>
          </p:cNvGrpSpPr>
          <p:nvPr/>
        </p:nvGrpSpPr>
        <p:grpSpPr bwMode="auto">
          <a:xfrm>
            <a:off x="6633433" y="9498013"/>
            <a:ext cx="241300" cy="117475"/>
            <a:chOff x="10182" y="14961"/>
            <a:chExt cx="381" cy="184"/>
          </a:xfrm>
        </p:grpSpPr>
        <p:sp>
          <p:nvSpPr>
            <p:cNvPr id="117" name="AutoShape 11">
              <a:extLst>
                <a:ext uri="{FF2B5EF4-FFF2-40B4-BE49-F238E27FC236}">
                  <a16:creationId xmlns:a16="http://schemas.microsoft.com/office/drawing/2014/main" id="{8485AC29-B268-C8E3-85B9-9FBBB90392A3}"/>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20" name="AutoShape 1853">
              <a:extLst>
                <a:ext uri="{FF2B5EF4-FFF2-40B4-BE49-F238E27FC236}">
                  <a16:creationId xmlns:a16="http://schemas.microsoft.com/office/drawing/2014/main" id="{D0379660-1F33-F0E9-4C1B-8E7B71D85B63}"/>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121" name="Group 13">
            <a:extLst>
              <a:ext uri="{FF2B5EF4-FFF2-40B4-BE49-F238E27FC236}">
                <a16:creationId xmlns:a16="http://schemas.microsoft.com/office/drawing/2014/main" id="{9C8283A5-173F-9672-3690-3261BD4CF5E5}"/>
              </a:ext>
            </a:extLst>
          </p:cNvPr>
          <p:cNvGrpSpPr>
            <a:grpSpLocks/>
          </p:cNvGrpSpPr>
          <p:nvPr/>
        </p:nvGrpSpPr>
        <p:grpSpPr bwMode="auto">
          <a:xfrm>
            <a:off x="442183" y="9294813"/>
            <a:ext cx="1922462" cy="411162"/>
            <a:chOff x="603" y="14651"/>
            <a:chExt cx="3027" cy="647"/>
          </a:xfrm>
        </p:grpSpPr>
        <p:pic>
          <p:nvPicPr>
            <p:cNvPr id="122" name="図 3" descr="説明: C:\Users\hayashi\AppData\Local\Microsoft\Windows\INetCache\Content.Word\APP_logo_new2_1.jpg">
              <a:extLst>
                <a:ext uri="{FF2B5EF4-FFF2-40B4-BE49-F238E27FC236}">
                  <a16:creationId xmlns:a16="http://schemas.microsoft.com/office/drawing/2014/main" id="{4F84CD57-A457-3B6E-52F1-B90270CAD22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78156"/>
            <a:stretch>
              <a:fillRect/>
            </a:stretch>
          </p:blipFill>
          <p:spPr bwMode="auto">
            <a:xfrm>
              <a:off x="603" y="14651"/>
              <a:ext cx="694"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5">
              <a:extLst>
                <a:ext uri="{FF2B5EF4-FFF2-40B4-BE49-F238E27FC236}">
                  <a16:creationId xmlns:a16="http://schemas.microsoft.com/office/drawing/2014/main" id="{38CA523E-6F0E-192A-2696-B501EA406D4F}"/>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308" y="14683"/>
              <a:ext cx="232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 name="Rectangle 16">
              <a:extLst>
                <a:ext uri="{FF2B5EF4-FFF2-40B4-BE49-F238E27FC236}">
                  <a16:creationId xmlns:a16="http://schemas.microsoft.com/office/drawing/2014/main" id="{452E176C-9745-C614-A7DC-D868A0A77A3E}"/>
                </a:ext>
              </a:extLst>
            </p:cNvPr>
            <p:cNvSpPr>
              <a:spLocks noChangeArrowheads="1"/>
            </p:cNvSpPr>
            <p:nvPr/>
          </p:nvSpPr>
          <p:spPr bwMode="auto">
            <a:xfrm>
              <a:off x="1354"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25" name="Rectangle 17">
              <a:extLst>
                <a:ext uri="{FF2B5EF4-FFF2-40B4-BE49-F238E27FC236}">
                  <a16:creationId xmlns:a16="http://schemas.microsoft.com/office/drawing/2014/main" id="{19113456-3073-87BC-F90E-09FD697EC0F3}"/>
                </a:ext>
              </a:extLst>
            </p:cNvPr>
            <p:cNvSpPr>
              <a:spLocks noChangeArrowheads="1"/>
            </p:cNvSpPr>
            <p:nvPr/>
          </p:nvSpPr>
          <p:spPr bwMode="auto">
            <a:xfrm>
              <a:off x="3012"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26" name="WordArt 18">
              <a:extLst>
                <a:ext uri="{FF2B5EF4-FFF2-40B4-BE49-F238E27FC236}">
                  <a16:creationId xmlns:a16="http://schemas.microsoft.com/office/drawing/2014/main" id="{AB7419FA-9A35-9F2C-8D8B-3CF52C44B45E}"/>
                </a:ext>
              </a:extLst>
            </p:cNvPr>
            <p:cNvSpPr>
              <a:spLocks noChangeArrowheads="1" noChangeShapeType="1" noTextEdit="1"/>
            </p:cNvSpPr>
            <p:nvPr/>
          </p:nvSpPr>
          <p:spPr bwMode="auto">
            <a:xfrm>
              <a:off x="20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127" name="WordArt 19">
              <a:extLst>
                <a:ext uri="{FF2B5EF4-FFF2-40B4-BE49-F238E27FC236}">
                  <a16:creationId xmlns:a16="http://schemas.microsoft.com/office/drawing/2014/main" id="{A2595F53-38DB-4995-C2EA-0831FF7A5281}"/>
                </a:ext>
              </a:extLst>
            </p:cNvPr>
            <p:cNvSpPr>
              <a:spLocks noChangeArrowheads="1" noChangeShapeType="1" noTextEdit="1"/>
            </p:cNvSpPr>
            <p:nvPr/>
          </p:nvSpPr>
          <p:spPr bwMode="auto">
            <a:xfrm>
              <a:off x="20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128" name="WordArt 20">
              <a:extLst>
                <a:ext uri="{FF2B5EF4-FFF2-40B4-BE49-F238E27FC236}">
                  <a16:creationId xmlns:a16="http://schemas.microsoft.com/office/drawing/2014/main" id="{DDB9F0AD-123C-6E59-026C-74FC21B374B6}"/>
                </a:ext>
              </a:extLst>
            </p:cNvPr>
            <p:cNvSpPr>
              <a:spLocks noChangeArrowheads="1" noChangeShapeType="1" noTextEdit="1"/>
            </p:cNvSpPr>
            <p:nvPr/>
          </p:nvSpPr>
          <p:spPr bwMode="auto">
            <a:xfrm>
              <a:off x="2159"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129" name="WordArt 21">
              <a:extLst>
                <a:ext uri="{FF2B5EF4-FFF2-40B4-BE49-F238E27FC236}">
                  <a16:creationId xmlns:a16="http://schemas.microsoft.com/office/drawing/2014/main" id="{E366FE8C-8616-9E24-396C-6B0F3E1B45BB}"/>
                </a:ext>
              </a:extLst>
            </p:cNvPr>
            <p:cNvSpPr>
              <a:spLocks noChangeArrowheads="1" noChangeShapeType="1" noTextEdit="1"/>
            </p:cNvSpPr>
            <p:nvPr/>
          </p:nvSpPr>
          <p:spPr bwMode="auto">
            <a:xfrm>
              <a:off x="2235" y="15167"/>
              <a:ext cx="72"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130" name="WordArt 22">
              <a:extLst>
                <a:ext uri="{FF2B5EF4-FFF2-40B4-BE49-F238E27FC236}">
                  <a16:creationId xmlns:a16="http://schemas.microsoft.com/office/drawing/2014/main" id="{3B02262B-201B-71D6-AD19-1F04897E5A37}"/>
                </a:ext>
              </a:extLst>
            </p:cNvPr>
            <p:cNvSpPr>
              <a:spLocks noChangeArrowheads="1" noChangeShapeType="1" noTextEdit="1"/>
            </p:cNvSpPr>
            <p:nvPr/>
          </p:nvSpPr>
          <p:spPr bwMode="auto">
            <a:xfrm>
              <a:off x="2318" y="15165"/>
              <a:ext cx="72" cy="7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131" name="WordArt 23">
              <a:extLst>
                <a:ext uri="{FF2B5EF4-FFF2-40B4-BE49-F238E27FC236}">
                  <a16:creationId xmlns:a16="http://schemas.microsoft.com/office/drawing/2014/main" id="{E5D81076-2EDE-D40A-5740-DA28E6722F68}"/>
                </a:ext>
              </a:extLst>
            </p:cNvPr>
            <p:cNvSpPr>
              <a:spLocks noChangeArrowheads="1" noChangeShapeType="1" noTextEdit="1"/>
            </p:cNvSpPr>
            <p:nvPr/>
          </p:nvSpPr>
          <p:spPr bwMode="auto">
            <a:xfrm>
              <a:off x="2405" y="15170"/>
              <a:ext cx="61" cy="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132" name="WordArt 24">
              <a:extLst>
                <a:ext uri="{FF2B5EF4-FFF2-40B4-BE49-F238E27FC236}">
                  <a16:creationId xmlns:a16="http://schemas.microsoft.com/office/drawing/2014/main" id="{0BB8F27F-47AF-6349-9E83-81D2D1C7BE13}"/>
                </a:ext>
              </a:extLst>
            </p:cNvPr>
            <p:cNvSpPr>
              <a:spLocks noChangeArrowheads="1" noChangeShapeType="1" noTextEdit="1"/>
            </p:cNvSpPr>
            <p:nvPr/>
          </p:nvSpPr>
          <p:spPr bwMode="auto">
            <a:xfrm>
              <a:off x="24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133" name="WordArt 25">
              <a:extLst>
                <a:ext uri="{FF2B5EF4-FFF2-40B4-BE49-F238E27FC236}">
                  <a16:creationId xmlns:a16="http://schemas.microsoft.com/office/drawing/2014/main" id="{D6757CB0-0C55-1862-EC39-4CEDCB0F5EF3}"/>
                </a:ext>
              </a:extLst>
            </p:cNvPr>
            <p:cNvSpPr>
              <a:spLocks noChangeArrowheads="1" noChangeShapeType="1" noTextEdit="1"/>
            </p:cNvSpPr>
            <p:nvPr/>
          </p:nvSpPr>
          <p:spPr bwMode="auto">
            <a:xfrm>
              <a:off x="2559" y="15167"/>
              <a:ext cx="66"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134" name="WordArt 26">
              <a:extLst>
                <a:ext uri="{FF2B5EF4-FFF2-40B4-BE49-F238E27FC236}">
                  <a16:creationId xmlns:a16="http://schemas.microsoft.com/office/drawing/2014/main" id="{C43F30BC-6963-EE94-A5BC-4B8950DA7CAD}"/>
                </a:ext>
              </a:extLst>
            </p:cNvPr>
            <p:cNvSpPr>
              <a:spLocks noChangeArrowheads="1" noChangeShapeType="1" noTextEdit="1"/>
            </p:cNvSpPr>
            <p:nvPr/>
          </p:nvSpPr>
          <p:spPr bwMode="auto">
            <a:xfrm>
              <a:off x="264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135" name="WordArt 27">
              <a:extLst>
                <a:ext uri="{FF2B5EF4-FFF2-40B4-BE49-F238E27FC236}">
                  <a16:creationId xmlns:a16="http://schemas.microsoft.com/office/drawing/2014/main" id="{33923689-D42B-D77E-F867-04D02ECAFACA}"/>
                </a:ext>
              </a:extLst>
            </p:cNvPr>
            <p:cNvSpPr>
              <a:spLocks noChangeArrowheads="1" noChangeShapeType="1" noTextEdit="1"/>
            </p:cNvSpPr>
            <p:nvPr/>
          </p:nvSpPr>
          <p:spPr bwMode="auto">
            <a:xfrm>
              <a:off x="272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136" name="WordArt 28">
              <a:extLst>
                <a:ext uri="{FF2B5EF4-FFF2-40B4-BE49-F238E27FC236}">
                  <a16:creationId xmlns:a16="http://schemas.microsoft.com/office/drawing/2014/main" id="{0AB86C90-7EA0-1337-ED27-86BABB29562C}"/>
                </a:ext>
              </a:extLst>
            </p:cNvPr>
            <p:cNvSpPr>
              <a:spLocks noChangeArrowheads="1" noChangeShapeType="1" noTextEdit="1"/>
            </p:cNvSpPr>
            <p:nvPr/>
          </p:nvSpPr>
          <p:spPr bwMode="auto">
            <a:xfrm>
              <a:off x="28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137" name="WordArt 29">
              <a:extLst>
                <a:ext uri="{FF2B5EF4-FFF2-40B4-BE49-F238E27FC236}">
                  <a16:creationId xmlns:a16="http://schemas.microsoft.com/office/drawing/2014/main" id="{8FD2BAD0-3972-173F-E2E1-5A73BC85B9CC}"/>
                </a:ext>
              </a:extLst>
            </p:cNvPr>
            <p:cNvSpPr>
              <a:spLocks noChangeArrowheads="1" noChangeShapeType="1" noTextEdit="1"/>
            </p:cNvSpPr>
            <p:nvPr/>
          </p:nvSpPr>
          <p:spPr bwMode="auto">
            <a:xfrm>
              <a:off x="2898" y="15164"/>
              <a:ext cx="46" cy="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grpSp>
        <p:nvGrpSpPr>
          <p:cNvPr id="138" name="Group 30">
            <a:extLst>
              <a:ext uri="{FF2B5EF4-FFF2-40B4-BE49-F238E27FC236}">
                <a16:creationId xmlns:a16="http://schemas.microsoft.com/office/drawing/2014/main" id="{7DD9D82C-765F-E7CD-646C-76E177C16A29}"/>
              </a:ext>
            </a:extLst>
          </p:cNvPr>
          <p:cNvGrpSpPr>
            <a:grpSpLocks/>
          </p:cNvGrpSpPr>
          <p:nvPr/>
        </p:nvGrpSpPr>
        <p:grpSpPr bwMode="auto">
          <a:xfrm>
            <a:off x="467583" y="9736409"/>
            <a:ext cx="6640513" cy="495314"/>
            <a:chOff x="620" y="14339"/>
            <a:chExt cx="10739" cy="800"/>
          </a:xfrm>
        </p:grpSpPr>
        <p:sp>
          <p:nvSpPr>
            <p:cNvPr id="164" name="Rectangle 31">
              <a:extLst>
                <a:ext uri="{FF2B5EF4-FFF2-40B4-BE49-F238E27FC236}">
                  <a16:creationId xmlns:a16="http://schemas.microsoft.com/office/drawing/2014/main" id="{1DBA7015-7590-2B87-4A6F-C0C5BA821C0C}"/>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165" name="Group 32">
              <a:extLst>
                <a:ext uri="{FF2B5EF4-FFF2-40B4-BE49-F238E27FC236}">
                  <a16:creationId xmlns:a16="http://schemas.microsoft.com/office/drawing/2014/main" id="{ECD3B912-73D6-AAC5-761E-CBBC53D032FB}"/>
                </a:ext>
              </a:extLst>
            </p:cNvPr>
            <p:cNvGrpSpPr>
              <a:grpSpLocks/>
            </p:cNvGrpSpPr>
            <p:nvPr/>
          </p:nvGrpSpPr>
          <p:grpSpPr bwMode="auto">
            <a:xfrm>
              <a:off x="646" y="14339"/>
              <a:ext cx="10713" cy="800"/>
              <a:chOff x="857" y="14103"/>
              <a:chExt cx="10476" cy="782"/>
            </a:xfrm>
          </p:grpSpPr>
          <p:sp>
            <p:nvSpPr>
              <p:cNvPr id="166" name="Rectangle 33">
                <a:extLst>
                  <a:ext uri="{FF2B5EF4-FFF2-40B4-BE49-F238E27FC236}">
                    <a16:creationId xmlns:a16="http://schemas.microsoft.com/office/drawing/2014/main" id="{D4A6C476-6435-7CE7-A630-997F16CC2ABA}"/>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167" name="Group 34">
                <a:extLst>
                  <a:ext uri="{FF2B5EF4-FFF2-40B4-BE49-F238E27FC236}">
                    <a16:creationId xmlns:a16="http://schemas.microsoft.com/office/drawing/2014/main" id="{2822446B-BADB-1EEE-7EA7-5D236C4451A4}"/>
                  </a:ext>
                </a:extLst>
              </p:cNvPr>
              <p:cNvGrpSpPr>
                <a:grpSpLocks/>
              </p:cNvGrpSpPr>
              <p:nvPr/>
            </p:nvGrpSpPr>
            <p:grpSpPr bwMode="auto">
              <a:xfrm>
                <a:off x="857" y="14178"/>
                <a:ext cx="10476" cy="707"/>
                <a:chOff x="1041" y="14434"/>
                <a:chExt cx="9873" cy="666"/>
              </a:xfrm>
            </p:grpSpPr>
            <p:sp>
              <p:nvSpPr>
                <p:cNvPr id="168" name="Rectangle 35">
                  <a:extLst>
                    <a:ext uri="{FF2B5EF4-FFF2-40B4-BE49-F238E27FC236}">
                      <a16:creationId xmlns:a16="http://schemas.microsoft.com/office/drawing/2014/main" id="{3D160787-25D0-FA94-DB6F-6379305FF097}"/>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69" name="WordArt 36">
                  <a:extLst>
                    <a:ext uri="{FF2B5EF4-FFF2-40B4-BE49-F238E27FC236}">
                      <a16:creationId xmlns:a16="http://schemas.microsoft.com/office/drawing/2014/main" id="{7E8393DC-DFD9-6B38-E5FC-0D5002D1A061}"/>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170" name="Group 37">
                  <a:extLst>
                    <a:ext uri="{FF2B5EF4-FFF2-40B4-BE49-F238E27FC236}">
                      <a16:creationId xmlns:a16="http://schemas.microsoft.com/office/drawing/2014/main" id="{4673C6BB-EAA4-2803-994D-E25A7F72FA5F}"/>
                    </a:ext>
                  </a:extLst>
                </p:cNvPr>
                <p:cNvGrpSpPr>
                  <a:grpSpLocks/>
                </p:cNvGrpSpPr>
                <p:nvPr/>
              </p:nvGrpSpPr>
              <p:grpSpPr bwMode="auto">
                <a:xfrm>
                  <a:off x="1082" y="14767"/>
                  <a:ext cx="9778" cy="333"/>
                  <a:chOff x="1082" y="14971"/>
                  <a:chExt cx="9667" cy="460"/>
                </a:xfrm>
              </p:grpSpPr>
              <p:sp>
                <p:nvSpPr>
                  <p:cNvPr id="171" name="WordArt 38">
                    <a:extLst>
                      <a:ext uri="{FF2B5EF4-FFF2-40B4-BE49-F238E27FC236}">
                        <a16:creationId xmlns:a16="http://schemas.microsoft.com/office/drawing/2014/main" id="{36C0CE9E-E38E-09AC-9CA2-4105425F9F66}"/>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172" name="WordArt 39">
                    <a:extLst>
                      <a:ext uri="{FF2B5EF4-FFF2-40B4-BE49-F238E27FC236}">
                        <a16:creationId xmlns:a16="http://schemas.microsoft.com/office/drawing/2014/main" id="{9E83C56D-672A-7408-28F0-B48FBDD55403}"/>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sp>
        <p:nvSpPr>
          <p:cNvPr id="173" name="四角形: 角を丸くする 172">
            <a:extLst>
              <a:ext uri="{FF2B5EF4-FFF2-40B4-BE49-F238E27FC236}">
                <a16:creationId xmlns:a16="http://schemas.microsoft.com/office/drawing/2014/main" id="{24B09D23-0D7E-3894-32BF-7C014F9A2BB1}"/>
              </a:ext>
            </a:extLst>
          </p:cNvPr>
          <p:cNvSpPr/>
          <p:nvPr/>
        </p:nvSpPr>
        <p:spPr>
          <a:xfrm>
            <a:off x="212971" y="3631056"/>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4" name="テキスト ボックス 173">
            <a:extLst>
              <a:ext uri="{FF2B5EF4-FFF2-40B4-BE49-F238E27FC236}">
                <a16:creationId xmlns:a16="http://schemas.microsoft.com/office/drawing/2014/main" id="{D3F8DC43-257F-6A8C-77C4-98EFBA4A3C45}"/>
              </a:ext>
            </a:extLst>
          </p:cNvPr>
          <p:cNvSpPr txBox="1"/>
          <p:nvPr/>
        </p:nvSpPr>
        <p:spPr>
          <a:xfrm>
            <a:off x="1789563" y="3637746"/>
            <a:ext cx="3456245" cy="1708160"/>
          </a:xfrm>
          <a:prstGeom prst="rect">
            <a:avLst/>
          </a:prstGeom>
          <a:noFill/>
          <a:ln>
            <a:noFill/>
          </a:ln>
          <a:effectLst>
            <a:glow rad="101600">
              <a:schemeClr val="tx1">
                <a:alpha val="60000"/>
              </a:schemeClr>
            </a:glow>
          </a:effectLst>
        </p:spPr>
        <p:txBody>
          <a:bodyPr wrap="square" rtlCol="0">
            <a:spAutoFit/>
          </a:bodyPr>
          <a:lstStyle/>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Intel </a:t>
            </a:r>
            <a:r>
              <a:rPr kumimoji="1" lang="en-US" altLang="ja-JP" sz="105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CoreUltra</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9 285</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Pc:2.5~5.4GHz/Ec:1.9~4.6GHz/TBMT3.0:5.5GHz/TVB:5.6GHz/24C(P8+E16)</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24T</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L2:40MB/L3:36MB </a:t>
            </a:r>
          </a:p>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128GB(</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 x4)</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TB (M.2 </a:t>
            </a:r>
            <a:r>
              <a:rPr kumimoji="1" lang="en-US" altLang="ja-JP" sz="105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4TB </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 </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000 Blackwell </a:t>
            </a: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1,000W 80 Plu</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 Gold</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6" name="テキスト ボックス 175">
            <a:extLst>
              <a:ext uri="{FF2B5EF4-FFF2-40B4-BE49-F238E27FC236}">
                <a16:creationId xmlns:a16="http://schemas.microsoft.com/office/drawing/2014/main" id="{D39EB068-C9E2-C0FE-B18A-B8F917BB7612}"/>
              </a:ext>
            </a:extLst>
          </p:cNvPr>
          <p:cNvSpPr txBox="1"/>
          <p:nvPr/>
        </p:nvSpPr>
        <p:spPr>
          <a:xfrm>
            <a:off x="6446540" y="4256141"/>
            <a:ext cx="818181"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ffectLst/>
                <a:ea typeface="游ゴシック" panose="020B0400000000000000" pitchFamily="50" charset="-128"/>
                <a:cs typeface="Segoe UI" panose="020B0502040204020203" pitchFamily="34" charset="0"/>
              </a:rPr>
              <a:t>ハードウェア</a:t>
            </a:r>
            <a:endParaRPr lang="en-US" altLang="ja-JP" sz="800" b="1" dirty="0">
              <a:solidFill>
                <a:schemeClr val="bg1"/>
              </a:solidFill>
              <a:effectLst/>
              <a:ea typeface="游ゴシック" panose="020B0400000000000000" pitchFamily="50" charset="-128"/>
              <a:cs typeface="Segoe UI" panose="020B0502040204020203" pitchFamily="34" charset="0"/>
            </a:endParaRPr>
          </a:p>
        </p:txBody>
      </p:sp>
      <p:sp>
        <p:nvSpPr>
          <p:cNvPr id="177" name="四角形: 角を丸くする 176">
            <a:extLst>
              <a:ext uri="{FF2B5EF4-FFF2-40B4-BE49-F238E27FC236}">
                <a16:creationId xmlns:a16="http://schemas.microsoft.com/office/drawing/2014/main" id="{8FB7AF13-6227-C2E4-C1FA-92CBA4248B70}"/>
              </a:ext>
            </a:extLst>
          </p:cNvPr>
          <p:cNvSpPr/>
          <p:nvPr/>
        </p:nvSpPr>
        <p:spPr>
          <a:xfrm>
            <a:off x="212971" y="5473743"/>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8" name="テキスト ボックス 177">
            <a:extLst>
              <a:ext uri="{FF2B5EF4-FFF2-40B4-BE49-F238E27FC236}">
                <a16:creationId xmlns:a16="http://schemas.microsoft.com/office/drawing/2014/main" id="{E3ABBB26-A85B-EC77-1F83-33164C03BEFF}"/>
              </a:ext>
            </a:extLst>
          </p:cNvPr>
          <p:cNvSpPr txBox="1"/>
          <p:nvPr/>
        </p:nvSpPr>
        <p:spPr>
          <a:xfrm>
            <a:off x="1680157" y="5598745"/>
            <a:ext cx="3429054" cy="1546577"/>
          </a:xfrm>
          <a:prstGeom prst="rect">
            <a:avLst/>
          </a:prstGeom>
          <a:noFill/>
          <a:ln>
            <a:noFill/>
          </a:ln>
          <a:effectLst>
            <a:glow rad="101600">
              <a:schemeClr val="tx1">
                <a:alpha val="60000"/>
              </a:schemeClr>
            </a:glow>
          </a:effectLst>
        </p:spPr>
        <p:txBody>
          <a:bodyPr wrap="square" rtlCol="0">
            <a:spAutoFit/>
          </a:bodyPr>
          <a:lstStyle/>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Intel </a:t>
            </a:r>
            <a:r>
              <a:rPr kumimoji="1" lang="en-US" altLang="ja-JP" sz="105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CoreUltra</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9 285K</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Pc:3.7~5.5GHz/Ec:3.2~4.6GHz/TBMT3.0:5.6GHz/TVB:5.7GHz/24C(P8+E16)24T</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L2:40MB/L3:36MB </a:t>
            </a:r>
          </a:p>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192GB(</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48</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 x4)</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2TB (M.2 </a:t>
            </a:r>
            <a:r>
              <a:rPr kumimoji="1" lang="en-US" altLang="ja-JP" sz="105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4TB </a:t>
            </a:r>
            <a:r>
              <a:rPr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 </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5000 Blackwell</a:t>
            </a: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1,200W 80 Plus Platinum </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5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80" name="テキスト ボックス 179">
            <a:extLst>
              <a:ext uri="{FF2B5EF4-FFF2-40B4-BE49-F238E27FC236}">
                <a16:creationId xmlns:a16="http://schemas.microsoft.com/office/drawing/2014/main" id="{00CC33F2-06D0-AADD-C0E5-5627957B92B1}"/>
              </a:ext>
            </a:extLst>
          </p:cNvPr>
          <p:cNvSpPr txBox="1"/>
          <p:nvPr/>
        </p:nvSpPr>
        <p:spPr>
          <a:xfrm>
            <a:off x="5269357" y="6302134"/>
            <a:ext cx="2032303"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ea typeface="游ゴシック" panose="020B0400000000000000" pitchFamily="50" charset="-128"/>
              </a:rPr>
              <a:t>シングルスレッド性能が高く多数の並列処理タスクを効率的にこなせる</a:t>
            </a:r>
          </a:p>
          <a:p>
            <a:pPr algn="ctr"/>
            <a:r>
              <a:rPr lang="ja-JP" altLang="en-US" sz="800" b="1" dirty="0">
                <a:ea typeface="游ゴシック" panose="020B0400000000000000" pitchFamily="50" charset="-128"/>
              </a:rPr>
              <a:t>高パフォーマンスモデル</a:t>
            </a:r>
            <a:endParaRPr lang="en-US" altLang="ja-JP" sz="600" b="1" dirty="0">
              <a:effectLst/>
              <a:ea typeface="游ゴシック" panose="020B0400000000000000" pitchFamily="50" charset="-128"/>
              <a:cs typeface="Segoe UI" panose="020B0502040204020203" pitchFamily="34" charset="0"/>
            </a:endParaRPr>
          </a:p>
        </p:txBody>
      </p:sp>
      <p:sp>
        <p:nvSpPr>
          <p:cNvPr id="181" name="テキスト ボックス 180">
            <a:extLst>
              <a:ext uri="{FF2B5EF4-FFF2-40B4-BE49-F238E27FC236}">
                <a16:creationId xmlns:a16="http://schemas.microsoft.com/office/drawing/2014/main" id="{3DDC446C-A606-52B0-FA1D-D8ACFBC00DE0}"/>
              </a:ext>
            </a:extLst>
          </p:cNvPr>
          <p:cNvSpPr txBox="1"/>
          <p:nvPr/>
        </p:nvSpPr>
        <p:spPr>
          <a:xfrm>
            <a:off x="6446540" y="6098828"/>
            <a:ext cx="818181"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ffectLst/>
                <a:ea typeface="游ゴシック" panose="020B0400000000000000" pitchFamily="50" charset="-128"/>
                <a:cs typeface="Segoe UI" panose="020B0502040204020203" pitchFamily="34" charset="0"/>
              </a:rPr>
              <a:t>ハードウェア</a:t>
            </a:r>
            <a:endParaRPr lang="en-US" altLang="ja-JP" sz="800" b="1" dirty="0">
              <a:solidFill>
                <a:schemeClr val="bg1"/>
              </a:solidFill>
              <a:effectLst/>
              <a:ea typeface="游ゴシック" panose="020B0400000000000000" pitchFamily="50" charset="-128"/>
              <a:cs typeface="Segoe UI" panose="020B0502040204020203" pitchFamily="34" charset="0"/>
            </a:endParaRPr>
          </a:p>
        </p:txBody>
      </p:sp>
      <p:sp>
        <p:nvSpPr>
          <p:cNvPr id="182" name="四角形: 角を丸くする 181">
            <a:extLst>
              <a:ext uri="{FF2B5EF4-FFF2-40B4-BE49-F238E27FC236}">
                <a16:creationId xmlns:a16="http://schemas.microsoft.com/office/drawing/2014/main" id="{9E881DA5-3BE9-B038-ADB6-660B815F0454}"/>
              </a:ext>
            </a:extLst>
          </p:cNvPr>
          <p:cNvSpPr/>
          <p:nvPr/>
        </p:nvSpPr>
        <p:spPr>
          <a:xfrm>
            <a:off x="212971" y="7303006"/>
            <a:ext cx="7132542" cy="1696775"/>
          </a:xfrm>
          <a:prstGeom prst="roundRect">
            <a:avLst>
              <a:gd name="adj" fmla="val 5007"/>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3" name="テキスト ボックス 182">
            <a:extLst>
              <a:ext uri="{FF2B5EF4-FFF2-40B4-BE49-F238E27FC236}">
                <a16:creationId xmlns:a16="http://schemas.microsoft.com/office/drawing/2014/main" id="{5F302DED-D160-E790-D6F6-5BCC1E7118D9}"/>
              </a:ext>
            </a:extLst>
          </p:cNvPr>
          <p:cNvSpPr txBox="1"/>
          <p:nvPr/>
        </p:nvSpPr>
        <p:spPr>
          <a:xfrm>
            <a:off x="1625383" y="7285950"/>
            <a:ext cx="3413798" cy="1785104"/>
          </a:xfrm>
          <a:prstGeom prst="rect">
            <a:avLst/>
          </a:prstGeom>
          <a:noFill/>
          <a:ln>
            <a:noFill/>
          </a:ln>
          <a:effectLst>
            <a:glow rad="101600">
              <a:schemeClr val="tx1">
                <a:alpha val="60000"/>
              </a:schemeClr>
            </a:glow>
          </a:effectLst>
        </p:spPr>
        <p:txBody>
          <a:bodyPr wrap="square" rtlCol="0">
            <a:spAutoFit/>
          </a:bodyPr>
          <a:lstStyle/>
          <a:p>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Xeon W5</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-3425</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P3.2GHz-4.4GHz/TB3.0 4.6GHz</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30MB </a:t>
            </a:r>
            <a:endPar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512</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 x8)</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-4800</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Registerd</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ECC</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MAX1TB</a:t>
            </a:r>
            <a:endPar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1.92</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TB (M.2 </a:t>
            </a:r>
            <a:r>
              <a:rPr kumimoji="1" lang="en-US" altLang="ja-JP" sz="10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　</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8TB </a:t>
            </a:r>
            <a:r>
              <a:rPr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 </a:t>
            </a:r>
            <a:endPar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NVIDIA RTX PRO 6000 Blackwell Max-Q</a:t>
            </a:r>
          </a:p>
          <a:p>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1200W/100V|1500W/200V80 Plus Platinum </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85" name="テキスト ボックス 184">
            <a:extLst>
              <a:ext uri="{FF2B5EF4-FFF2-40B4-BE49-F238E27FC236}">
                <a16:creationId xmlns:a16="http://schemas.microsoft.com/office/drawing/2014/main" id="{E310A372-2311-00C4-0D3C-513CD313E838}"/>
              </a:ext>
            </a:extLst>
          </p:cNvPr>
          <p:cNvSpPr txBox="1"/>
          <p:nvPr/>
        </p:nvSpPr>
        <p:spPr>
          <a:xfrm>
            <a:off x="5245808" y="8243546"/>
            <a:ext cx="2115731" cy="415498"/>
          </a:xfrm>
          <a:prstGeom prst="rect">
            <a:avLst/>
          </a:prstGeom>
          <a:noFill/>
          <a:ln>
            <a:noFill/>
          </a:ln>
          <a:effectLst>
            <a:glow rad="101600">
              <a:schemeClr val="tx1">
                <a:alpha val="60000"/>
              </a:schemeClr>
            </a:glow>
          </a:effectLst>
        </p:spPr>
        <p:txBody>
          <a:bodyPr wrap="square" rtlCol="0">
            <a:spAutoFit/>
          </a:bodyPr>
          <a:lstStyle/>
          <a:p>
            <a:pPr algn="ctr"/>
            <a:r>
              <a:rPr lang="ja-JP" altLang="en-US" sz="700" b="1" dirty="0">
                <a:ea typeface="游ゴシック" panose="020B0400000000000000" pitchFamily="50" charset="-128"/>
              </a:rPr>
              <a:t>高いコア数とスレッド数、大容量メモリサポート、そして高速なデータ転送能力により、大規模なデータ処理や複雑な計算が高速に行えます</a:t>
            </a:r>
            <a:endParaRPr lang="en-US" altLang="ja-JP" sz="700" b="1" dirty="0">
              <a:effectLst/>
              <a:ea typeface="游ゴシック" panose="020B0400000000000000" pitchFamily="50" charset="-128"/>
              <a:cs typeface="Segoe UI" panose="020B0502040204020203" pitchFamily="34" charset="0"/>
            </a:endParaRPr>
          </a:p>
        </p:txBody>
      </p:sp>
      <p:sp>
        <p:nvSpPr>
          <p:cNvPr id="186" name="テキスト ボックス 185">
            <a:extLst>
              <a:ext uri="{FF2B5EF4-FFF2-40B4-BE49-F238E27FC236}">
                <a16:creationId xmlns:a16="http://schemas.microsoft.com/office/drawing/2014/main" id="{CF9B2004-81BA-A04A-51B3-1290A08BF969}"/>
              </a:ext>
            </a:extLst>
          </p:cNvPr>
          <p:cNvSpPr txBox="1"/>
          <p:nvPr/>
        </p:nvSpPr>
        <p:spPr>
          <a:xfrm>
            <a:off x="6463994" y="8052889"/>
            <a:ext cx="818181" cy="253916"/>
          </a:xfrm>
          <a:prstGeom prst="rect">
            <a:avLst/>
          </a:prstGeom>
          <a:noFill/>
          <a:ln>
            <a:noFill/>
          </a:ln>
          <a:effectLst>
            <a:glow rad="101600">
              <a:schemeClr val="tx1">
                <a:alpha val="60000"/>
              </a:schemeClr>
            </a:glow>
          </a:effectLst>
        </p:spPr>
        <p:txBody>
          <a:bodyPr wrap="square" rtlCol="0">
            <a:spAutoFit/>
          </a:bodyPr>
          <a:lstStyle/>
          <a:p>
            <a:pPr algn="ctr"/>
            <a:r>
              <a:rPr lang="en-US" altLang="ja-JP" sz="1050" b="1" dirty="0">
                <a:solidFill>
                  <a:schemeClr val="bg1"/>
                </a:solidFill>
                <a:ea typeface="游ゴシック" panose="020B0400000000000000" pitchFamily="50" charset="-128"/>
              </a:rPr>
              <a:t>3</a:t>
            </a:r>
            <a:r>
              <a:rPr lang="ja-JP" altLang="en-US" sz="1050" b="1" dirty="0">
                <a:solidFill>
                  <a:schemeClr val="bg1"/>
                </a:solidFill>
                <a:ea typeface="游ゴシック" panose="020B0400000000000000" pitchFamily="50" charset="-128"/>
              </a:rPr>
              <a:t>年間保証</a:t>
            </a:r>
            <a:endParaRPr lang="en-US" altLang="ja-JP" sz="1050" b="1" dirty="0">
              <a:solidFill>
                <a:schemeClr val="bg1"/>
              </a:solidFill>
              <a:effectLst/>
              <a:ea typeface="游ゴシック" panose="020B0400000000000000" pitchFamily="50" charset="-128"/>
              <a:cs typeface="Segoe UI" panose="020B0502040204020203" pitchFamily="34" charset="0"/>
            </a:endParaRPr>
          </a:p>
        </p:txBody>
      </p:sp>
      <p:pic>
        <p:nvPicPr>
          <p:cNvPr id="187" name="図 1">
            <a:extLst>
              <a:ext uri="{FF2B5EF4-FFF2-40B4-BE49-F238E27FC236}">
                <a16:creationId xmlns:a16="http://schemas.microsoft.com/office/drawing/2014/main" id="{BD51DF5F-1C33-1ED0-B8D7-FFCCD850C0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825" y="3671344"/>
            <a:ext cx="1188558" cy="161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8" name="グループ化 187">
            <a:extLst>
              <a:ext uri="{FF2B5EF4-FFF2-40B4-BE49-F238E27FC236}">
                <a16:creationId xmlns:a16="http://schemas.microsoft.com/office/drawing/2014/main" id="{3FC57D85-9D8E-76C7-A328-40E2256745B6}"/>
              </a:ext>
            </a:extLst>
          </p:cNvPr>
          <p:cNvGrpSpPr/>
          <p:nvPr/>
        </p:nvGrpSpPr>
        <p:grpSpPr>
          <a:xfrm>
            <a:off x="5785719" y="5718613"/>
            <a:ext cx="1441922" cy="505403"/>
            <a:chOff x="8516517" y="743917"/>
            <a:chExt cx="1725017" cy="615983"/>
          </a:xfrm>
        </p:grpSpPr>
        <p:grpSp>
          <p:nvGrpSpPr>
            <p:cNvPr id="189" name="グループ化 188">
              <a:extLst>
                <a:ext uri="{FF2B5EF4-FFF2-40B4-BE49-F238E27FC236}">
                  <a16:creationId xmlns:a16="http://schemas.microsoft.com/office/drawing/2014/main" id="{199F0BFC-1D47-45F1-BEA3-497CEEBC6DB7}"/>
                </a:ext>
              </a:extLst>
            </p:cNvPr>
            <p:cNvGrpSpPr/>
            <p:nvPr/>
          </p:nvGrpSpPr>
          <p:grpSpPr>
            <a:xfrm>
              <a:off x="8516517" y="743917"/>
              <a:ext cx="998295" cy="615983"/>
              <a:chOff x="4209844" y="2984684"/>
              <a:chExt cx="1315738" cy="814107"/>
            </a:xfrm>
          </p:grpSpPr>
          <p:grpSp>
            <p:nvGrpSpPr>
              <p:cNvPr id="192" name="Group 5">
                <a:extLst>
                  <a:ext uri="{FF2B5EF4-FFF2-40B4-BE49-F238E27FC236}">
                    <a16:creationId xmlns:a16="http://schemas.microsoft.com/office/drawing/2014/main" id="{E6D74EEA-32C1-BAE5-9339-8E79B4190CD4}"/>
                  </a:ext>
                </a:extLst>
              </p:cNvPr>
              <p:cNvGrpSpPr>
                <a:grpSpLocks/>
              </p:cNvGrpSpPr>
              <p:nvPr/>
            </p:nvGrpSpPr>
            <p:grpSpPr bwMode="auto">
              <a:xfrm>
                <a:off x="4209844" y="3060670"/>
                <a:ext cx="672360" cy="672360"/>
                <a:chOff x="1855" y="9885"/>
                <a:chExt cx="907" cy="907"/>
              </a:xfrm>
            </p:grpSpPr>
            <p:sp>
              <p:nvSpPr>
                <p:cNvPr id="194" name="Rectangle 6">
                  <a:extLst>
                    <a:ext uri="{FF2B5EF4-FFF2-40B4-BE49-F238E27FC236}">
                      <a16:creationId xmlns:a16="http://schemas.microsoft.com/office/drawing/2014/main" id="{BA3E9876-9DA3-038B-E108-454AEED165D9}"/>
                    </a:ext>
                  </a:extLst>
                </p:cNvPr>
                <p:cNvSpPr>
                  <a:spLocks noChangeArrowheads="1"/>
                </p:cNvSpPr>
                <p:nvPr/>
              </p:nvSpPr>
              <p:spPr bwMode="auto">
                <a:xfrm>
                  <a:off x="1855" y="9885"/>
                  <a:ext cx="907" cy="907"/>
                </a:xfrm>
                <a:prstGeom prst="rect">
                  <a:avLst/>
                </a:prstGeom>
                <a:solidFill>
                  <a:srgbClr val="541B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95" name="WordArt 7">
                  <a:extLst>
                    <a:ext uri="{FF2B5EF4-FFF2-40B4-BE49-F238E27FC236}">
                      <a16:creationId xmlns:a16="http://schemas.microsoft.com/office/drawing/2014/main" id="{18DA084E-8AD8-6A31-893F-5B1B0A00BFB4}"/>
                    </a:ext>
                  </a:extLst>
                </p:cNvPr>
                <p:cNvSpPr>
                  <a:spLocks noChangeArrowheads="1" noChangeShapeType="1" noTextEdit="1"/>
                </p:cNvSpPr>
                <p:nvPr/>
              </p:nvSpPr>
              <p:spPr bwMode="auto">
                <a:xfrm>
                  <a:off x="2186" y="10589"/>
                  <a:ext cx="258"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b="1" kern="10" spc="0" dirty="0">
                      <a:ln>
                        <a:noFill/>
                      </a:ln>
                      <a:solidFill>
                        <a:srgbClr val="FFFFFF"/>
                      </a:solidFill>
                      <a:effectLst/>
                      <a:latin typeface="Yu Gothic UI" panose="020B0500000000000000" pitchFamily="50" charset="-128"/>
                      <a:ea typeface="Yu Gothic UI" panose="020B0500000000000000" pitchFamily="50" charset="-128"/>
                    </a:rPr>
                    <a:t>Pro</a:t>
                  </a:r>
                  <a:endParaRPr lang="ja-JP" altLang="en-US" sz="900" b="1" kern="10" spc="0" dirty="0">
                    <a:ln>
                      <a:noFill/>
                    </a:ln>
                    <a:solidFill>
                      <a:srgbClr val="FFFFFF"/>
                    </a:solidFill>
                    <a:effectLst/>
                    <a:latin typeface="Yu Gothic UI" panose="020B0500000000000000" pitchFamily="50" charset="-128"/>
                    <a:ea typeface="Yu Gothic UI" panose="020B0500000000000000" pitchFamily="50" charset="-128"/>
                  </a:endParaRPr>
                </a:p>
              </p:txBody>
            </p:sp>
            <p:grpSp>
              <p:nvGrpSpPr>
                <p:cNvPr id="196" name="Group 8">
                  <a:extLst>
                    <a:ext uri="{FF2B5EF4-FFF2-40B4-BE49-F238E27FC236}">
                      <a16:creationId xmlns:a16="http://schemas.microsoft.com/office/drawing/2014/main" id="{6B32667F-7E2A-6ECB-0F0E-F629BBA752EE}"/>
                    </a:ext>
                  </a:extLst>
                </p:cNvPr>
                <p:cNvGrpSpPr>
                  <a:grpSpLocks/>
                </p:cNvGrpSpPr>
                <p:nvPr/>
              </p:nvGrpSpPr>
              <p:grpSpPr bwMode="auto">
                <a:xfrm>
                  <a:off x="2126" y="9992"/>
                  <a:ext cx="363" cy="367"/>
                  <a:chOff x="8611" y="8722"/>
                  <a:chExt cx="475" cy="480"/>
                </a:xfrm>
              </p:grpSpPr>
              <p:sp>
                <p:nvSpPr>
                  <p:cNvPr id="201" name="Rectangle 9">
                    <a:extLst>
                      <a:ext uri="{FF2B5EF4-FFF2-40B4-BE49-F238E27FC236}">
                        <a16:creationId xmlns:a16="http://schemas.microsoft.com/office/drawing/2014/main" id="{CB47EE0D-1FA0-67EA-8074-1669BF2B89CB}"/>
                      </a:ext>
                    </a:extLst>
                  </p:cNvPr>
                  <p:cNvSpPr>
                    <a:spLocks noChangeArrowheads="1"/>
                  </p:cNvSpPr>
                  <p:nvPr/>
                </p:nvSpPr>
                <p:spPr bwMode="auto">
                  <a:xfrm>
                    <a:off x="8611"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02" name="Rectangle 10">
                    <a:extLst>
                      <a:ext uri="{FF2B5EF4-FFF2-40B4-BE49-F238E27FC236}">
                        <a16:creationId xmlns:a16="http://schemas.microsoft.com/office/drawing/2014/main" id="{34F76476-BE15-9AB2-0959-79FE8769F780}"/>
                      </a:ext>
                    </a:extLst>
                  </p:cNvPr>
                  <p:cNvSpPr>
                    <a:spLocks noChangeArrowheads="1"/>
                  </p:cNvSpPr>
                  <p:nvPr/>
                </p:nvSpPr>
                <p:spPr bwMode="auto">
                  <a:xfrm>
                    <a:off x="8862"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03" name="Rectangle 11">
                    <a:extLst>
                      <a:ext uri="{FF2B5EF4-FFF2-40B4-BE49-F238E27FC236}">
                        <a16:creationId xmlns:a16="http://schemas.microsoft.com/office/drawing/2014/main" id="{64E09236-B352-1EEA-D470-1CF98E554438}"/>
                      </a:ext>
                    </a:extLst>
                  </p:cNvPr>
                  <p:cNvSpPr>
                    <a:spLocks noChangeArrowheads="1"/>
                  </p:cNvSpPr>
                  <p:nvPr/>
                </p:nvSpPr>
                <p:spPr bwMode="auto">
                  <a:xfrm>
                    <a:off x="8611"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04" name="Rectangle 12">
                    <a:extLst>
                      <a:ext uri="{FF2B5EF4-FFF2-40B4-BE49-F238E27FC236}">
                        <a16:creationId xmlns:a16="http://schemas.microsoft.com/office/drawing/2014/main" id="{186E40D0-6D1D-0737-7B77-B3BC15C637C3}"/>
                      </a:ext>
                    </a:extLst>
                  </p:cNvPr>
                  <p:cNvSpPr>
                    <a:spLocks noChangeArrowheads="1"/>
                  </p:cNvSpPr>
                  <p:nvPr/>
                </p:nvSpPr>
                <p:spPr bwMode="auto">
                  <a:xfrm>
                    <a:off x="8862"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grpSp>
              <p:nvGrpSpPr>
                <p:cNvPr id="197" name="Group 13">
                  <a:extLst>
                    <a:ext uri="{FF2B5EF4-FFF2-40B4-BE49-F238E27FC236}">
                      <a16:creationId xmlns:a16="http://schemas.microsoft.com/office/drawing/2014/main" id="{39B5B28F-1AC9-26F7-754D-540DA54AE409}"/>
                    </a:ext>
                  </a:extLst>
                </p:cNvPr>
                <p:cNvGrpSpPr>
                  <a:grpSpLocks/>
                </p:cNvGrpSpPr>
                <p:nvPr/>
              </p:nvGrpSpPr>
              <p:grpSpPr bwMode="auto">
                <a:xfrm>
                  <a:off x="2581" y="10389"/>
                  <a:ext cx="122" cy="159"/>
                  <a:chOff x="5257" y="1253"/>
                  <a:chExt cx="5458" cy="7140"/>
                </a:xfrm>
              </p:grpSpPr>
              <p:sp>
                <p:nvSpPr>
                  <p:cNvPr id="199" name="WordArt 14">
                    <a:extLst>
                      <a:ext uri="{FF2B5EF4-FFF2-40B4-BE49-F238E27FC236}">
                        <a16:creationId xmlns:a16="http://schemas.microsoft.com/office/drawing/2014/main" id="{641A1F63-23A7-1416-A8F3-9DF98A9F710C}"/>
                      </a:ext>
                    </a:extLst>
                  </p:cNvPr>
                  <p:cNvSpPr>
                    <a:spLocks noChangeArrowheads="1" noChangeShapeType="1" noTextEdit="1"/>
                  </p:cNvSpPr>
                  <p:nvPr/>
                </p:nvSpPr>
                <p:spPr bwMode="auto">
                  <a:xfrm>
                    <a:off x="8399"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sp>
                <p:nvSpPr>
                  <p:cNvPr id="200" name="WordArt 15">
                    <a:extLst>
                      <a:ext uri="{FF2B5EF4-FFF2-40B4-BE49-F238E27FC236}">
                        <a16:creationId xmlns:a16="http://schemas.microsoft.com/office/drawing/2014/main" id="{65BCCA5E-9B3C-2F1A-5B97-D4DB7F7C65F6}"/>
                      </a:ext>
                    </a:extLst>
                  </p:cNvPr>
                  <p:cNvSpPr>
                    <a:spLocks noChangeArrowheads="1" noChangeShapeType="1" noTextEdit="1"/>
                  </p:cNvSpPr>
                  <p:nvPr/>
                </p:nvSpPr>
                <p:spPr bwMode="auto">
                  <a:xfrm>
                    <a:off x="5257"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grpSp>
            <p:sp>
              <p:nvSpPr>
                <p:cNvPr id="198" name="WordArt 16">
                  <a:extLst>
                    <a:ext uri="{FF2B5EF4-FFF2-40B4-BE49-F238E27FC236}">
                      <a16:creationId xmlns:a16="http://schemas.microsoft.com/office/drawing/2014/main" id="{C7DF9C30-9469-7C0D-F4AE-6BAAAE70450A}"/>
                    </a:ext>
                  </a:extLst>
                </p:cNvPr>
                <p:cNvSpPr>
                  <a:spLocks noChangeArrowheads="1" noChangeShapeType="1" noTextEdit="1"/>
                </p:cNvSpPr>
                <p:nvPr/>
              </p:nvSpPr>
              <p:spPr bwMode="auto">
                <a:xfrm>
                  <a:off x="1930" y="10433"/>
                  <a:ext cx="634"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dirty="0">
                      <a:ln>
                        <a:noFill/>
                      </a:ln>
                      <a:solidFill>
                        <a:srgbClr val="FFFFFF"/>
                      </a:solidFill>
                      <a:effectLst/>
                      <a:latin typeface="Yu Gothic UI" panose="020B0500000000000000" pitchFamily="50" charset="-128"/>
                      <a:ea typeface="Yu Gothic UI" panose="020B0500000000000000" pitchFamily="50" charset="-128"/>
                    </a:rPr>
                    <a:t>Windows</a:t>
                  </a:r>
                  <a:endParaRPr lang="ja-JP" altLang="en-US" sz="900" kern="10" spc="0" dirty="0">
                    <a:ln>
                      <a:noFill/>
                    </a:ln>
                    <a:solidFill>
                      <a:srgbClr val="FFFFFF"/>
                    </a:solidFill>
                    <a:effectLst/>
                    <a:latin typeface="Yu Gothic UI" panose="020B0500000000000000" pitchFamily="50" charset="-128"/>
                    <a:ea typeface="Yu Gothic UI" panose="020B0500000000000000" pitchFamily="50" charset="-128"/>
                  </a:endParaRPr>
                </a:p>
              </p:txBody>
            </p:sp>
          </p:grpSp>
          <p:pic>
            <p:nvPicPr>
              <p:cNvPr id="193" name="図 192">
                <a:extLst>
                  <a:ext uri="{FF2B5EF4-FFF2-40B4-BE49-F238E27FC236}">
                    <a16:creationId xmlns:a16="http://schemas.microsoft.com/office/drawing/2014/main" id="{839C2788-1170-120E-0CFB-BEEE5E9B9A01}"/>
                  </a:ext>
                </a:extLst>
              </p:cNvPr>
              <p:cNvPicPr>
                <a:picLocks noChangeAspect="1"/>
              </p:cNvPicPr>
              <p:nvPr/>
            </p:nvPicPr>
            <p:blipFill rotWithShape="1">
              <a:blip r:embed="rId8"/>
              <a:srcRect l="2813"/>
              <a:stretch/>
            </p:blipFill>
            <p:spPr>
              <a:xfrm>
                <a:off x="4912706" y="2984684"/>
                <a:ext cx="612876" cy="814107"/>
              </a:xfrm>
              <a:prstGeom prst="rect">
                <a:avLst/>
              </a:prstGeom>
            </p:spPr>
          </p:pic>
        </p:grpSp>
        <p:pic>
          <p:nvPicPr>
            <p:cNvPr id="191" name="図 190">
              <a:extLst>
                <a:ext uri="{FF2B5EF4-FFF2-40B4-BE49-F238E27FC236}">
                  <a16:creationId xmlns:a16="http://schemas.microsoft.com/office/drawing/2014/main" id="{A5B7C757-5489-9489-EBAA-D0B265C1DC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65383" y="810017"/>
              <a:ext cx="676151" cy="450767"/>
            </a:xfrm>
            <a:prstGeom prst="rect">
              <a:avLst/>
            </a:prstGeom>
          </p:spPr>
        </p:pic>
      </p:grpSp>
      <p:grpSp>
        <p:nvGrpSpPr>
          <p:cNvPr id="206" name="グループ化 205">
            <a:extLst>
              <a:ext uri="{FF2B5EF4-FFF2-40B4-BE49-F238E27FC236}">
                <a16:creationId xmlns:a16="http://schemas.microsoft.com/office/drawing/2014/main" id="{D715ECC6-4C1E-29CB-1368-29610D34EF7E}"/>
              </a:ext>
            </a:extLst>
          </p:cNvPr>
          <p:cNvGrpSpPr/>
          <p:nvPr/>
        </p:nvGrpSpPr>
        <p:grpSpPr>
          <a:xfrm>
            <a:off x="5776081" y="3937905"/>
            <a:ext cx="1489116" cy="431000"/>
            <a:chOff x="8466871" y="2883225"/>
            <a:chExt cx="1726447" cy="516283"/>
          </a:xfrm>
        </p:grpSpPr>
        <p:grpSp>
          <p:nvGrpSpPr>
            <p:cNvPr id="210" name="Group 5">
              <a:extLst>
                <a:ext uri="{FF2B5EF4-FFF2-40B4-BE49-F238E27FC236}">
                  <a16:creationId xmlns:a16="http://schemas.microsoft.com/office/drawing/2014/main" id="{8B4962E4-4773-DC5C-DEE9-68B750BD2F53}"/>
                </a:ext>
              </a:extLst>
            </p:cNvPr>
            <p:cNvGrpSpPr>
              <a:grpSpLocks/>
            </p:cNvGrpSpPr>
            <p:nvPr/>
          </p:nvGrpSpPr>
          <p:grpSpPr bwMode="auto">
            <a:xfrm>
              <a:off x="8466871" y="2890776"/>
              <a:ext cx="510142" cy="508732"/>
              <a:chOff x="1855" y="9885"/>
              <a:chExt cx="907" cy="907"/>
            </a:xfrm>
          </p:grpSpPr>
          <p:sp>
            <p:nvSpPr>
              <p:cNvPr id="212" name="Rectangle 6">
                <a:extLst>
                  <a:ext uri="{FF2B5EF4-FFF2-40B4-BE49-F238E27FC236}">
                    <a16:creationId xmlns:a16="http://schemas.microsoft.com/office/drawing/2014/main" id="{EB67412E-72C5-A434-1AA1-9121388BB435}"/>
                  </a:ext>
                </a:extLst>
              </p:cNvPr>
              <p:cNvSpPr>
                <a:spLocks noChangeArrowheads="1"/>
              </p:cNvSpPr>
              <p:nvPr/>
            </p:nvSpPr>
            <p:spPr bwMode="auto">
              <a:xfrm>
                <a:off x="1855" y="9885"/>
                <a:ext cx="907" cy="907"/>
              </a:xfrm>
              <a:prstGeom prst="rect">
                <a:avLst/>
              </a:prstGeom>
              <a:solidFill>
                <a:srgbClr val="541B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3" name="WordArt 7">
                <a:extLst>
                  <a:ext uri="{FF2B5EF4-FFF2-40B4-BE49-F238E27FC236}">
                    <a16:creationId xmlns:a16="http://schemas.microsoft.com/office/drawing/2014/main" id="{27856368-203A-AA29-A78C-EDEE8E60E0F6}"/>
                  </a:ext>
                </a:extLst>
              </p:cNvPr>
              <p:cNvSpPr>
                <a:spLocks noChangeArrowheads="1" noChangeShapeType="1" noTextEdit="1"/>
              </p:cNvSpPr>
              <p:nvPr/>
            </p:nvSpPr>
            <p:spPr bwMode="auto">
              <a:xfrm>
                <a:off x="2186" y="10589"/>
                <a:ext cx="258"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b="1" kern="10" spc="0">
                    <a:ln>
                      <a:noFill/>
                    </a:ln>
                    <a:solidFill>
                      <a:srgbClr val="FFFFFF"/>
                    </a:solidFill>
                    <a:effectLst/>
                    <a:latin typeface="Yu Gothic UI" panose="020B0500000000000000" pitchFamily="50" charset="-128"/>
                    <a:ea typeface="Yu Gothic UI" panose="020B0500000000000000" pitchFamily="50" charset="-128"/>
                  </a:rPr>
                  <a:t>Pro</a:t>
                </a:r>
                <a:endParaRPr lang="ja-JP" altLang="en-US" sz="900" b="1" kern="10" spc="0">
                  <a:ln>
                    <a:noFill/>
                  </a:ln>
                  <a:solidFill>
                    <a:srgbClr val="FFFFFF"/>
                  </a:solidFill>
                  <a:effectLst/>
                  <a:latin typeface="Yu Gothic UI" panose="020B0500000000000000" pitchFamily="50" charset="-128"/>
                  <a:ea typeface="Yu Gothic UI" panose="020B0500000000000000" pitchFamily="50" charset="-128"/>
                </a:endParaRPr>
              </a:p>
            </p:txBody>
          </p:sp>
          <p:grpSp>
            <p:nvGrpSpPr>
              <p:cNvPr id="214" name="Group 8">
                <a:extLst>
                  <a:ext uri="{FF2B5EF4-FFF2-40B4-BE49-F238E27FC236}">
                    <a16:creationId xmlns:a16="http://schemas.microsoft.com/office/drawing/2014/main" id="{886F119E-651A-2403-1360-A580F6A79F82}"/>
                  </a:ext>
                </a:extLst>
              </p:cNvPr>
              <p:cNvGrpSpPr>
                <a:grpSpLocks/>
              </p:cNvGrpSpPr>
              <p:nvPr/>
            </p:nvGrpSpPr>
            <p:grpSpPr bwMode="auto">
              <a:xfrm>
                <a:off x="2126" y="9992"/>
                <a:ext cx="363" cy="367"/>
                <a:chOff x="8611" y="8722"/>
                <a:chExt cx="475" cy="480"/>
              </a:xfrm>
            </p:grpSpPr>
            <p:sp>
              <p:nvSpPr>
                <p:cNvPr id="219" name="Rectangle 9">
                  <a:extLst>
                    <a:ext uri="{FF2B5EF4-FFF2-40B4-BE49-F238E27FC236}">
                      <a16:creationId xmlns:a16="http://schemas.microsoft.com/office/drawing/2014/main" id="{1C3228F2-A3F5-4EC3-9428-33C19E443DBD}"/>
                    </a:ext>
                  </a:extLst>
                </p:cNvPr>
                <p:cNvSpPr>
                  <a:spLocks noChangeArrowheads="1"/>
                </p:cNvSpPr>
                <p:nvPr/>
              </p:nvSpPr>
              <p:spPr bwMode="auto">
                <a:xfrm>
                  <a:off x="8611"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20" name="Rectangle 10">
                  <a:extLst>
                    <a:ext uri="{FF2B5EF4-FFF2-40B4-BE49-F238E27FC236}">
                      <a16:creationId xmlns:a16="http://schemas.microsoft.com/office/drawing/2014/main" id="{932DCD5E-3121-CA7D-D7C6-2C21BC9E1812}"/>
                    </a:ext>
                  </a:extLst>
                </p:cNvPr>
                <p:cNvSpPr>
                  <a:spLocks noChangeArrowheads="1"/>
                </p:cNvSpPr>
                <p:nvPr/>
              </p:nvSpPr>
              <p:spPr bwMode="auto">
                <a:xfrm>
                  <a:off x="8862"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21" name="Rectangle 11">
                  <a:extLst>
                    <a:ext uri="{FF2B5EF4-FFF2-40B4-BE49-F238E27FC236}">
                      <a16:creationId xmlns:a16="http://schemas.microsoft.com/office/drawing/2014/main" id="{C371A81C-F96A-3837-06DC-7BF03BF66859}"/>
                    </a:ext>
                  </a:extLst>
                </p:cNvPr>
                <p:cNvSpPr>
                  <a:spLocks noChangeArrowheads="1"/>
                </p:cNvSpPr>
                <p:nvPr/>
              </p:nvSpPr>
              <p:spPr bwMode="auto">
                <a:xfrm>
                  <a:off x="8611"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22" name="Rectangle 12">
                  <a:extLst>
                    <a:ext uri="{FF2B5EF4-FFF2-40B4-BE49-F238E27FC236}">
                      <a16:creationId xmlns:a16="http://schemas.microsoft.com/office/drawing/2014/main" id="{DCD81152-D27C-9D44-881E-C4763FE5FB5E}"/>
                    </a:ext>
                  </a:extLst>
                </p:cNvPr>
                <p:cNvSpPr>
                  <a:spLocks noChangeArrowheads="1"/>
                </p:cNvSpPr>
                <p:nvPr/>
              </p:nvSpPr>
              <p:spPr bwMode="auto">
                <a:xfrm>
                  <a:off x="8862"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grpSp>
            <p:nvGrpSpPr>
              <p:cNvPr id="215" name="Group 13">
                <a:extLst>
                  <a:ext uri="{FF2B5EF4-FFF2-40B4-BE49-F238E27FC236}">
                    <a16:creationId xmlns:a16="http://schemas.microsoft.com/office/drawing/2014/main" id="{EE964D36-0C5B-ABDA-791A-BF5A247FCC08}"/>
                  </a:ext>
                </a:extLst>
              </p:cNvPr>
              <p:cNvGrpSpPr>
                <a:grpSpLocks/>
              </p:cNvGrpSpPr>
              <p:nvPr/>
            </p:nvGrpSpPr>
            <p:grpSpPr bwMode="auto">
              <a:xfrm>
                <a:off x="2581" y="10389"/>
                <a:ext cx="122" cy="159"/>
                <a:chOff x="5257" y="1253"/>
                <a:chExt cx="5458" cy="7140"/>
              </a:xfrm>
            </p:grpSpPr>
            <p:sp>
              <p:nvSpPr>
                <p:cNvPr id="217" name="WordArt 14">
                  <a:extLst>
                    <a:ext uri="{FF2B5EF4-FFF2-40B4-BE49-F238E27FC236}">
                      <a16:creationId xmlns:a16="http://schemas.microsoft.com/office/drawing/2014/main" id="{2C658FA9-A30C-E2AF-7779-55A27014B160}"/>
                    </a:ext>
                  </a:extLst>
                </p:cNvPr>
                <p:cNvSpPr>
                  <a:spLocks noChangeArrowheads="1" noChangeShapeType="1" noTextEdit="1"/>
                </p:cNvSpPr>
                <p:nvPr/>
              </p:nvSpPr>
              <p:spPr bwMode="auto">
                <a:xfrm>
                  <a:off x="8399"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sp>
              <p:nvSpPr>
                <p:cNvPr id="218" name="WordArt 15">
                  <a:extLst>
                    <a:ext uri="{FF2B5EF4-FFF2-40B4-BE49-F238E27FC236}">
                      <a16:creationId xmlns:a16="http://schemas.microsoft.com/office/drawing/2014/main" id="{875E95E0-DC9C-0C4C-8CE5-C535B5127229}"/>
                    </a:ext>
                  </a:extLst>
                </p:cNvPr>
                <p:cNvSpPr>
                  <a:spLocks noChangeArrowheads="1" noChangeShapeType="1" noTextEdit="1"/>
                </p:cNvSpPr>
                <p:nvPr/>
              </p:nvSpPr>
              <p:spPr bwMode="auto">
                <a:xfrm>
                  <a:off x="5257"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grpSp>
          <p:sp>
            <p:nvSpPr>
              <p:cNvPr id="216" name="WordArt 16">
                <a:extLst>
                  <a:ext uri="{FF2B5EF4-FFF2-40B4-BE49-F238E27FC236}">
                    <a16:creationId xmlns:a16="http://schemas.microsoft.com/office/drawing/2014/main" id="{74E73ED1-8220-27E0-49EF-D60AF5EC511D}"/>
                  </a:ext>
                </a:extLst>
              </p:cNvPr>
              <p:cNvSpPr>
                <a:spLocks noChangeArrowheads="1" noChangeShapeType="1" noTextEdit="1"/>
              </p:cNvSpPr>
              <p:nvPr/>
            </p:nvSpPr>
            <p:spPr bwMode="auto">
              <a:xfrm>
                <a:off x="1930" y="10433"/>
                <a:ext cx="634"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dirty="0">
                    <a:ln>
                      <a:noFill/>
                    </a:ln>
                    <a:solidFill>
                      <a:srgbClr val="FFFFFF"/>
                    </a:solidFill>
                    <a:effectLst/>
                    <a:latin typeface="Yu Gothic UI" panose="020B0500000000000000" pitchFamily="50" charset="-128"/>
                    <a:ea typeface="Yu Gothic UI" panose="020B0500000000000000" pitchFamily="50" charset="-128"/>
                  </a:rPr>
                  <a:t>Windows</a:t>
                </a:r>
                <a:endParaRPr lang="ja-JP" altLang="en-US" sz="900" kern="10" spc="0" dirty="0">
                  <a:ln>
                    <a:noFill/>
                  </a:ln>
                  <a:solidFill>
                    <a:srgbClr val="FFFFFF"/>
                  </a:solidFill>
                  <a:effectLst/>
                  <a:latin typeface="Yu Gothic UI" panose="020B0500000000000000" pitchFamily="50" charset="-128"/>
                  <a:ea typeface="Yu Gothic UI" panose="020B0500000000000000" pitchFamily="50" charset="-128"/>
                </a:endParaRPr>
              </a:p>
            </p:txBody>
          </p:sp>
        </p:grpSp>
        <p:pic>
          <p:nvPicPr>
            <p:cNvPr id="209" name="図 208">
              <a:extLst>
                <a:ext uri="{FF2B5EF4-FFF2-40B4-BE49-F238E27FC236}">
                  <a16:creationId xmlns:a16="http://schemas.microsoft.com/office/drawing/2014/main" id="{9FC7D13E-F440-6E09-93C8-8116F2554E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7167" y="2883225"/>
              <a:ext cx="676151" cy="450767"/>
            </a:xfrm>
            <a:prstGeom prst="rect">
              <a:avLst/>
            </a:prstGeom>
          </p:spPr>
        </p:pic>
      </p:grpSp>
      <p:pic>
        <p:nvPicPr>
          <p:cNvPr id="223" name="図 222">
            <a:extLst>
              <a:ext uri="{FF2B5EF4-FFF2-40B4-BE49-F238E27FC236}">
                <a16:creationId xmlns:a16="http://schemas.microsoft.com/office/drawing/2014/main" id="{CFBBCD13-B757-B6C7-8907-C468CADF33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0463" y="7416959"/>
            <a:ext cx="1175549" cy="1515280"/>
          </a:xfrm>
          <a:prstGeom prst="rect">
            <a:avLst/>
          </a:prstGeom>
        </p:spPr>
      </p:pic>
      <p:grpSp>
        <p:nvGrpSpPr>
          <p:cNvPr id="224" name="グループ化 223">
            <a:extLst>
              <a:ext uri="{FF2B5EF4-FFF2-40B4-BE49-F238E27FC236}">
                <a16:creationId xmlns:a16="http://schemas.microsoft.com/office/drawing/2014/main" id="{2F8EBF94-5F96-DB24-0064-9867FE6B96B0}"/>
              </a:ext>
            </a:extLst>
          </p:cNvPr>
          <p:cNvGrpSpPr/>
          <p:nvPr/>
        </p:nvGrpSpPr>
        <p:grpSpPr>
          <a:xfrm>
            <a:off x="289119" y="8367958"/>
            <a:ext cx="844787" cy="453316"/>
            <a:chOff x="-8077127" y="4216864"/>
            <a:chExt cx="7561547" cy="4057554"/>
          </a:xfrm>
        </p:grpSpPr>
        <p:pic>
          <p:nvPicPr>
            <p:cNvPr id="225" name="図 224">
              <a:extLst>
                <a:ext uri="{FF2B5EF4-FFF2-40B4-BE49-F238E27FC236}">
                  <a16:creationId xmlns:a16="http://schemas.microsoft.com/office/drawing/2014/main" id="{E1E71F18-0776-AA2A-905D-7861AD5D041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77127" y="4216864"/>
              <a:ext cx="7559675" cy="2258085"/>
            </a:xfrm>
            <a:prstGeom prst="rect">
              <a:avLst/>
            </a:prstGeom>
          </p:spPr>
        </p:pic>
        <p:pic>
          <p:nvPicPr>
            <p:cNvPr id="226" name="図 225">
              <a:extLst>
                <a:ext uri="{FF2B5EF4-FFF2-40B4-BE49-F238E27FC236}">
                  <a16:creationId xmlns:a16="http://schemas.microsoft.com/office/drawing/2014/main" id="{408F12BB-6D26-3888-F309-86A1D5BA55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75255" y="6375709"/>
              <a:ext cx="7559675" cy="1898709"/>
            </a:xfrm>
            <a:prstGeom prst="rect">
              <a:avLst/>
            </a:prstGeom>
          </p:spPr>
        </p:pic>
      </p:grpSp>
      <p:sp>
        <p:nvSpPr>
          <p:cNvPr id="227" name="テキスト ボックス 226">
            <a:extLst>
              <a:ext uri="{FF2B5EF4-FFF2-40B4-BE49-F238E27FC236}">
                <a16:creationId xmlns:a16="http://schemas.microsoft.com/office/drawing/2014/main" id="{DB2E862B-454F-B638-6100-09B5FC8C8966}"/>
              </a:ext>
            </a:extLst>
          </p:cNvPr>
          <p:cNvSpPr txBox="1"/>
          <p:nvPr/>
        </p:nvSpPr>
        <p:spPr>
          <a:xfrm>
            <a:off x="5269358" y="4466446"/>
            <a:ext cx="2064049"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ea typeface="游ゴシック" panose="020B0400000000000000" pitchFamily="50" charset="-128"/>
              </a:rPr>
              <a:t>コア数</a:t>
            </a:r>
            <a:r>
              <a:rPr lang="en-US" altLang="ja-JP" sz="800" b="1" dirty="0">
                <a:ea typeface="游ゴシック" panose="020B0400000000000000" pitchFamily="50" charset="-128"/>
              </a:rPr>
              <a:t>/</a:t>
            </a:r>
            <a:r>
              <a:rPr lang="ja-JP" altLang="en-US" sz="800" b="1" dirty="0">
                <a:ea typeface="游ゴシック" panose="020B0400000000000000" pitchFamily="50" charset="-128"/>
              </a:rPr>
              <a:t>クロック数が高く、大容量メモリ（最大</a:t>
            </a:r>
            <a:r>
              <a:rPr lang="en-US" altLang="ja-JP" sz="800" b="1" dirty="0">
                <a:ea typeface="游ゴシック" panose="020B0400000000000000" pitchFamily="50" charset="-128"/>
              </a:rPr>
              <a:t>4TB</a:t>
            </a:r>
            <a:r>
              <a:rPr lang="ja-JP" altLang="en-US" sz="800" b="1" dirty="0">
                <a:ea typeface="游ゴシック" panose="020B0400000000000000" pitchFamily="50" charset="-128"/>
              </a:rPr>
              <a:t>）をサポートしており、メモリ要求が高いタスクにも対応</a:t>
            </a:r>
            <a:endParaRPr lang="en-US" altLang="ja-JP" sz="600" b="1" dirty="0">
              <a:effectLst/>
              <a:ea typeface="游ゴシック" panose="020B0400000000000000" pitchFamily="50" charset="-128"/>
              <a:cs typeface="Segoe UI" panose="020B0502040204020203" pitchFamily="34" charset="0"/>
            </a:endParaRPr>
          </a:p>
        </p:txBody>
      </p:sp>
      <p:grpSp>
        <p:nvGrpSpPr>
          <p:cNvPr id="228" name="グループ化 227">
            <a:extLst>
              <a:ext uri="{FF2B5EF4-FFF2-40B4-BE49-F238E27FC236}">
                <a16:creationId xmlns:a16="http://schemas.microsoft.com/office/drawing/2014/main" id="{07A9A30A-5025-8D36-881D-6A8B002144C6}"/>
              </a:ext>
            </a:extLst>
          </p:cNvPr>
          <p:cNvGrpSpPr/>
          <p:nvPr/>
        </p:nvGrpSpPr>
        <p:grpSpPr>
          <a:xfrm>
            <a:off x="363563" y="4572749"/>
            <a:ext cx="844787" cy="453316"/>
            <a:chOff x="-8077127" y="4216864"/>
            <a:chExt cx="7561547" cy="4057554"/>
          </a:xfrm>
        </p:grpSpPr>
        <p:pic>
          <p:nvPicPr>
            <p:cNvPr id="229" name="図 228">
              <a:extLst>
                <a:ext uri="{FF2B5EF4-FFF2-40B4-BE49-F238E27FC236}">
                  <a16:creationId xmlns:a16="http://schemas.microsoft.com/office/drawing/2014/main" id="{0F45BC41-0F21-11DA-D16B-DB6B397BE01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77127" y="4216864"/>
              <a:ext cx="7559675" cy="2258085"/>
            </a:xfrm>
            <a:prstGeom prst="rect">
              <a:avLst/>
            </a:prstGeom>
          </p:spPr>
        </p:pic>
        <p:pic>
          <p:nvPicPr>
            <p:cNvPr id="230" name="図 229">
              <a:extLst>
                <a:ext uri="{FF2B5EF4-FFF2-40B4-BE49-F238E27FC236}">
                  <a16:creationId xmlns:a16="http://schemas.microsoft.com/office/drawing/2014/main" id="{465EC141-47B7-DABE-8C52-5DAED04E87E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75255" y="6375709"/>
              <a:ext cx="7559675" cy="1898709"/>
            </a:xfrm>
            <a:prstGeom prst="rect">
              <a:avLst/>
            </a:prstGeom>
          </p:spPr>
        </p:pic>
      </p:grpSp>
      <p:grpSp>
        <p:nvGrpSpPr>
          <p:cNvPr id="250" name="グループ化 249">
            <a:extLst>
              <a:ext uri="{FF2B5EF4-FFF2-40B4-BE49-F238E27FC236}">
                <a16:creationId xmlns:a16="http://schemas.microsoft.com/office/drawing/2014/main" id="{14BEA2E0-751E-E692-F9DE-A9934BD418F4}"/>
              </a:ext>
            </a:extLst>
          </p:cNvPr>
          <p:cNvGrpSpPr/>
          <p:nvPr/>
        </p:nvGrpSpPr>
        <p:grpSpPr>
          <a:xfrm>
            <a:off x="671328" y="1670750"/>
            <a:ext cx="1908109" cy="1246186"/>
            <a:chOff x="342402" y="1031959"/>
            <a:chExt cx="2150808" cy="1404693"/>
          </a:xfrm>
        </p:grpSpPr>
        <p:pic>
          <p:nvPicPr>
            <p:cNvPr id="251" name="Picture 4">
              <a:extLst>
                <a:ext uri="{FF2B5EF4-FFF2-40B4-BE49-F238E27FC236}">
                  <a16:creationId xmlns:a16="http://schemas.microsoft.com/office/drawing/2014/main" id="{50649345-26D5-BDA9-2E7E-C633A8B396D9}"/>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84448" y="1043668"/>
              <a:ext cx="808762" cy="1392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 name="図 251">
              <a:extLst>
                <a:ext uri="{FF2B5EF4-FFF2-40B4-BE49-F238E27FC236}">
                  <a16:creationId xmlns:a16="http://schemas.microsoft.com/office/drawing/2014/main" id="{DBE67527-CC42-300D-3CE1-D62B70B65BC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2402" y="1031959"/>
              <a:ext cx="1412953" cy="1322366"/>
            </a:xfrm>
            <a:prstGeom prst="rect">
              <a:avLst/>
            </a:prstGeom>
          </p:spPr>
        </p:pic>
      </p:grpSp>
      <p:sp>
        <p:nvSpPr>
          <p:cNvPr id="253" name="テキスト ボックス 252">
            <a:extLst>
              <a:ext uri="{FF2B5EF4-FFF2-40B4-BE49-F238E27FC236}">
                <a16:creationId xmlns:a16="http://schemas.microsoft.com/office/drawing/2014/main" id="{19DA2945-15EC-A3D8-4212-0123A54D0590}"/>
              </a:ext>
            </a:extLst>
          </p:cNvPr>
          <p:cNvSpPr txBox="1"/>
          <p:nvPr/>
        </p:nvSpPr>
        <p:spPr>
          <a:xfrm>
            <a:off x="1329895" y="1697063"/>
            <a:ext cx="7559675" cy="1200329"/>
          </a:xfrm>
          <a:prstGeom prst="rect">
            <a:avLst/>
          </a:prstGeom>
          <a:noFill/>
          <a:ln>
            <a:noFill/>
          </a:ln>
        </p:spPr>
        <p:txBody>
          <a:bodyPr wrap="square" rtlCol="0">
            <a:spAutoFit/>
          </a:bodyPr>
          <a:lstStyle/>
          <a:p>
            <a:pPr algn="ctr"/>
            <a:r>
              <a:rPr lang="en-US" altLang="ja-JP" sz="3600" dirty="0">
                <a:blipFill>
                  <a:blip>
                    <a:extLst>
                      <a:ext uri="{96DAC541-7B7A-43D3-8B79-37D633B846F1}">
                        <asvg:svgBlip xmlns:asvg="http://schemas.microsoft.com/office/drawing/2016/SVG/main" r:embed="rId15"/>
                      </a:ext>
                    </a:extLst>
                  </a:blip>
                  <a:stretch>
                    <a:fillRect/>
                  </a:stretch>
                </a:blipFill>
                <a:effectLst>
                  <a:glow rad="889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3</a:t>
            </a:r>
            <a:r>
              <a:rPr lang="ja-JP" altLang="en-US" sz="3600" dirty="0">
                <a:blipFill>
                  <a:blip>
                    <a:extLst>
                      <a:ext uri="{96DAC541-7B7A-43D3-8B79-37D633B846F1}">
                        <asvg:svgBlip xmlns:asvg="http://schemas.microsoft.com/office/drawing/2016/SVG/main" r:embed="rId15"/>
                      </a:ext>
                    </a:extLst>
                  </a:blip>
                  <a:stretch>
                    <a:fillRect/>
                  </a:stretch>
                </a:blipFill>
                <a:effectLst>
                  <a:glow rad="889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次元画像処理向け</a:t>
            </a:r>
            <a:endParaRPr lang="en-US" altLang="ja-JP" sz="3600" dirty="0">
              <a:blipFill>
                <a:blip>
                  <a:extLst>
                    <a:ext uri="{96DAC541-7B7A-43D3-8B79-37D633B846F1}">
                      <asvg:svgBlip xmlns:asvg="http://schemas.microsoft.com/office/drawing/2016/SVG/main" r:embed="rId15"/>
                    </a:ext>
                  </a:extLst>
                </a:blip>
                <a:stretch>
                  <a:fillRect/>
                </a:stretch>
              </a:blipFill>
              <a:effectLst>
                <a:glow rad="889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lang="ja-JP" altLang="en-US" sz="3600" dirty="0">
                <a:blipFill>
                  <a:blip>
                    <a:extLst>
                      <a:ext uri="{96DAC541-7B7A-43D3-8B79-37D633B846F1}">
                        <asvg:svgBlip xmlns:asvg="http://schemas.microsoft.com/office/drawing/2016/SVG/main" r:embed="rId15"/>
                      </a:ext>
                    </a:extLst>
                  </a:blip>
                  <a:stretch>
                    <a:fillRect/>
                  </a:stretch>
                </a:blipFill>
                <a:effectLst>
                  <a:glow rad="889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パフォーマンスモデル</a:t>
            </a:r>
            <a:endParaRPr lang="en-US" altLang="ja-JP" sz="3600" dirty="0">
              <a:blipFill>
                <a:blip>
                  <a:extLst>
                    <a:ext uri="{96DAC541-7B7A-43D3-8B79-37D633B846F1}">
                      <asvg:svgBlip xmlns:asvg="http://schemas.microsoft.com/office/drawing/2016/SVG/main" r:embed="rId15"/>
                    </a:ext>
                  </a:extLst>
                </a:blip>
                <a:stretch>
                  <a:fillRect/>
                </a:stretch>
              </a:blipFill>
              <a:effectLst>
                <a:glow rad="889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254" name="図 253">
            <a:extLst>
              <a:ext uri="{FF2B5EF4-FFF2-40B4-BE49-F238E27FC236}">
                <a16:creationId xmlns:a16="http://schemas.microsoft.com/office/drawing/2014/main" id="{02071CE3-989B-62A2-6E51-53DA2785FBB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93266" y="5551351"/>
            <a:ext cx="1206098" cy="1584009"/>
          </a:xfrm>
          <a:prstGeom prst="rect">
            <a:avLst/>
          </a:prstGeom>
        </p:spPr>
      </p:pic>
      <p:grpSp>
        <p:nvGrpSpPr>
          <p:cNvPr id="231" name="グループ化 230">
            <a:extLst>
              <a:ext uri="{FF2B5EF4-FFF2-40B4-BE49-F238E27FC236}">
                <a16:creationId xmlns:a16="http://schemas.microsoft.com/office/drawing/2014/main" id="{EDCB5DCD-0D49-CFDF-F87E-68A0EEE19AE9}"/>
              </a:ext>
            </a:extLst>
          </p:cNvPr>
          <p:cNvGrpSpPr/>
          <p:nvPr/>
        </p:nvGrpSpPr>
        <p:grpSpPr>
          <a:xfrm>
            <a:off x="313219" y="6591064"/>
            <a:ext cx="844787" cy="453316"/>
            <a:chOff x="-8077127" y="4216864"/>
            <a:chExt cx="7561547" cy="4057554"/>
          </a:xfrm>
        </p:grpSpPr>
        <p:pic>
          <p:nvPicPr>
            <p:cNvPr id="232" name="図 231">
              <a:extLst>
                <a:ext uri="{FF2B5EF4-FFF2-40B4-BE49-F238E27FC236}">
                  <a16:creationId xmlns:a16="http://schemas.microsoft.com/office/drawing/2014/main" id="{DEF5DC99-FAD2-57DE-3C3A-0C8F598278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77127" y="4216864"/>
              <a:ext cx="7559675" cy="2258085"/>
            </a:xfrm>
            <a:prstGeom prst="rect">
              <a:avLst/>
            </a:prstGeom>
          </p:spPr>
        </p:pic>
        <p:pic>
          <p:nvPicPr>
            <p:cNvPr id="233" name="図 232">
              <a:extLst>
                <a:ext uri="{FF2B5EF4-FFF2-40B4-BE49-F238E27FC236}">
                  <a16:creationId xmlns:a16="http://schemas.microsoft.com/office/drawing/2014/main" id="{97F2F514-127B-8897-9EAA-8BF925851E1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75255" y="6375709"/>
              <a:ext cx="7559675" cy="1898709"/>
            </a:xfrm>
            <a:prstGeom prst="rect">
              <a:avLst/>
            </a:prstGeom>
          </p:spPr>
        </p:pic>
      </p:grpSp>
      <p:pic>
        <p:nvPicPr>
          <p:cNvPr id="255" name="図 254">
            <a:extLst>
              <a:ext uri="{FF2B5EF4-FFF2-40B4-BE49-F238E27FC236}">
                <a16:creationId xmlns:a16="http://schemas.microsoft.com/office/drawing/2014/main" id="{2C800D5F-7A47-5094-CF93-B8C02589CAE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306264" y="3937905"/>
            <a:ext cx="425410" cy="429367"/>
          </a:xfrm>
          <a:prstGeom prst="rect">
            <a:avLst/>
          </a:prstGeom>
        </p:spPr>
      </p:pic>
      <p:pic>
        <p:nvPicPr>
          <p:cNvPr id="256" name="図 255">
            <a:extLst>
              <a:ext uri="{FF2B5EF4-FFF2-40B4-BE49-F238E27FC236}">
                <a16:creationId xmlns:a16="http://schemas.microsoft.com/office/drawing/2014/main" id="{B8B65E3B-B353-AC75-30A9-17351740E8B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76551" y="3907853"/>
            <a:ext cx="368831" cy="499519"/>
          </a:xfrm>
          <a:prstGeom prst="rect">
            <a:avLst/>
          </a:prstGeom>
        </p:spPr>
      </p:pic>
      <p:pic>
        <p:nvPicPr>
          <p:cNvPr id="257" name="図 256">
            <a:extLst>
              <a:ext uri="{FF2B5EF4-FFF2-40B4-BE49-F238E27FC236}">
                <a16:creationId xmlns:a16="http://schemas.microsoft.com/office/drawing/2014/main" id="{35793D56-561C-AF8A-A831-BEE4923EE0B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293450" y="5752357"/>
            <a:ext cx="425410" cy="429367"/>
          </a:xfrm>
          <a:prstGeom prst="rect">
            <a:avLst/>
          </a:prstGeom>
        </p:spPr>
      </p:pic>
      <p:grpSp>
        <p:nvGrpSpPr>
          <p:cNvPr id="8" name="グループ化 7">
            <a:extLst>
              <a:ext uri="{FF2B5EF4-FFF2-40B4-BE49-F238E27FC236}">
                <a16:creationId xmlns:a16="http://schemas.microsoft.com/office/drawing/2014/main" id="{2A035F60-382D-964B-3B50-46A1F4142363}"/>
              </a:ext>
            </a:extLst>
          </p:cNvPr>
          <p:cNvGrpSpPr/>
          <p:nvPr/>
        </p:nvGrpSpPr>
        <p:grpSpPr>
          <a:xfrm>
            <a:off x="5832208" y="7612984"/>
            <a:ext cx="1441922" cy="505403"/>
            <a:chOff x="8516517" y="743917"/>
            <a:chExt cx="1725017" cy="615983"/>
          </a:xfrm>
        </p:grpSpPr>
        <p:grpSp>
          <p:nvGrpSpPr>
            <p:cNvPr id="9" name="グループ化 8">
              <a:extLst>
                <a:ext uri="{FF2B5EF4-FFF2-40B4-BE49-F238E27FC236}">
                  <a16:creationId xmlns:a16="http://schemas.microsoft.com/office/drawing/2014/main" id="{26644973-5654-0082-AC98-197BD5F44340}"/>
                </a:ext>
              </a:extLst>
            </p:cNvPr>
            <p:cNvGrpSpPr/>
            <p:nvPr/>
          </p:nvGrpSpPr>
          <p:grpSpPr>
            <a:xfrm>
              <a:off x="8516517" y="743917"/>
              <a:ext cx="998295" cy="615983"/>
              <a:chOff x="4209844" y="2984684"/>
              <a:chExt cx="1315738" cy="814107"/>
            </a:xfrm>
          </p:grpSpPr>
          <p:grpSp>
            <p:nvGrpSpPr>
              <p:cNvPr id="11" name="Group 5">
                <a:extLst>
                  <a:ext uri="{FF2B5EF4-FFF2-40B4-BE49-F238E27FC236}">
                    <a16:creationId xmlns:a16="http://schemas.microsoft.com/office/drawing/2014/main" id="{626C2D87-A803-DCF8-F115-41C577F45E16}"/>
                  </a:ext>
                </a:extLst>
              </p:cNvPr>
              <p:cNvGrpSpPr>
                <a:grpSpLocks/>
              </p:cNvGrpSpPr>
              <p:nvPr/>
            </p:nvGrpSpPr>
            <p:grpSpPr bwMode="auto">
              <a:xfrm>
                <a:off x="4209844" y="3060670"/>
                <a:ext cx="672360" cy="672360"/>
                <a:chOff x="1855" y="9885"/>
                <a:chExt cx="907" cy="907"/>
              </a:xfrm>
            </p:grpSpPr>
            <p:sp>
              <p:nvSpPr>
                <p:cNvPr id="13" name="Rectangle 6">
                  <a:extLst>
                    <a:ext uri="{FF2B5EF4-FFF2-40B4-BE49-F238E27FC236}">
                      <a16:creationId xmlns:a16="http://schemas.microsoft.com/office/drawing/2014/main" id="{FAA800A4-885C-11A5-5DDA-A88B9E51801B}"/>
                    </a:ext>
                  </a:extLst>
                </p:cNvPr>
                <p:cNvSpPr>
                  <a:spLocks noChangeArrowheads="1"/>
                </p:cNvSpPr>
                <p:nvPr/>
              </p:nvSpPr>
              <p:spPr bwMode="auto">
                <a:xfrm>
                  <a:off x="1855" y="9885"/>
                  <a:ext cx="907" cy="907"/>
                </a:xfrm>
                <a:prstGeom prst="rect">
                  <a:avLst/>
                </a:prstGeom>
                <a:solidFill>
                  <a:srgbClr val="541B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4" name="WordArt 7">
                  <a:extLst>
                    <a:ext uri="{FF2B5EF4-FFF2-40B4-BE49-F238E27FC236}">
                      <a16:creationId xmlns:a16="http://schemas.microsoft.com/office/drawing/2014/main" id="{1A40D7A7-9D31-6231-7E4B-AECAD5930F99}"/>
                    </a:ext>
                  </a:extLst>
                </p:cNvPr>
                <p:cNvSpPr>
                  <a:spLocks noChangeArrowheads="1" noChangeShapeType="1" noTextEdit="1"/>
                </p:cNvSpPr>
                <p:nvPr/>
              </p:nvSpPr>
              <p:spPr bwMode="auto">
                <a:xfrm>
                  <a:off x="2186" y="10589"/>
                  <a:ext cx="258"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b="1" kern="10" spc="0" dirty="0">
                      <a:ln>
                        <a:noFill/>
                      </a:ln>
                      <a:solidFill>
                        <a:srgbClr val="FFFFFF"/>
                      </a:solidFill>
                      <a:effectLst/>
                      <a:latin typeface="Yu Gothic UI" panose="020B0500000000000000" pitchFamily="50" charset="-128"/>
                      <a:ea typeface="Yu Gothic UI" panose="020B0500000000000000" pitchFamily="50" charset="-128"/>
                    </a:rPr>
                    <a:t>Pro</a:t>
                  </a:r>
                  <a:endParaRPr lang="ja-JP" altLang="en-US" sz="900" b="1" kern="10" spc="0" dirty="0">
                    <a:ln>
                      <a:noFill/>
                    </a:ln>
                    <a:solidFill>
                      <a:srgbClr val="FFFFFF"/>
                    </a:solidFill>
                    <a:effectLst/>
                    <a:latin typeface="Yu Gothic UI" panose="020B0500000000000000" pitchFamily="50" charset="-128"/>
                    <a:ea typeface="Yu Gothic UI" panose="020B0500000000000000" pitchFamily="50" charset="-128"/>
                  </a:endParaRPr>
                </a:p>
              </p:txBody>
            </p:sp>
            <p:grpSp>
              <p:nvGrpSpPr>
                <p:cNvPr id="15" name="Group 8">
                  <a:extLst>
                    <a:ext uri="{FF2B5EF4-FFF2-40B4-BE49-F238E27FC236}">
                      <a16:creationId xmlns:a16="http://schemas.microsoft.com/office/drawing/2014/main" id="{1536A5FF-CE2A-486A-9CC6-ACCA777B2B34}"/>
                    </a:ext>
                  </a:extLst>
                </p:cNvPr>
                <p:cNvGrpSpPr>
                  <a:grpSpLocks/>
                </p:cNvGrpSpPr>
                <p:nvPr/>
              </p:nvGrpSpPr>
              <p:grpSpPr bwMode="auto">
                <a:xfrm>
                  <a:off x="2126" y="9992"/>
                  <a:ext cx="363" cy="367"/>
                  <a:chOff x="8611" y="8722"/>
                  <a:chExt cx="475" cy="480"/>
                </a:xfrm>
              </p:grpSpPr>
              <p:sp>
                <p:nvSpPr>
                  <p:cNvPr id="20" name="Rectangle 9">
                    <a:extLst>
                      <a:ext uri="{FF2B5EF4-FFF2-40B4-BE49-F238E27FC236}">
                        <a16:creationId xmlns:a16="http://schemas.microsoft.com/office/drawing/2014/main" id="{51CD6836-690C-512A-E96A-3905E7C9C9C5}"/>
                      </a:ext>
                    </a:extLst>
                  </p:cNvPr>
                  <p:cNvSpPr>
                    <a:spLocks noChangeArrowheads="1"/>
                  </p:cNvSpPr>
                  <p:nvPr/>
                </p:nvSpPr>
                <p:spPr bwMode="auto">
                  <a:xfrm>
                    <a:off x="8611"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1" name="Rectangle 10">
                    <a:extLst>
                      <a:ext uri="{FF2B5EF4-FFF2-40B4-BE49-F238E27FC236}">
                        <a16:creationId xmlns:a16="http://schemas.microsoft.com/office/drawing/2014/main" id="{81720ED0-230F-5176-C726-053652982DCD}"/>
                      </a:ext>
                    </a:extLst>
                  </p:cNvPr>
                  <p:cNvSpPr>
                    <a:spLocks noChangeArrowheads="1"/>
                  </p:cNvSpPr>
                  <p:nvPr/>
                </p:nvSpPr>
                <p:spPr bwMode="auto">
                  <a:xfrm>
                    <a:off x="8862" y="8722"/>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2" name="Rectangle 11">
                    <a:extLst>
                      <a:ext uri="{FF2B5EF4-FFF2-40B4-BE49-F238E27FC236}">
                        <a16:creationId xmlns:a16="http://schemas.microsoft.com/office/drawing/2014/main" id="{B4B858D6-C2B3-BB89-A1B1-5A64B9326678}"/>
                      </a:ext>
                    </a:extLst>
                  </p:cNvPr>
                  <p:cNvSpPr>
                    <a:spLocks noChangeArrowheads="1"/>
                  </p:cNvSpPr>
                  <p:nvPr/>
                </p:nvSpPr>
                <p:spPr bwMode="auto">
                  <a:xfrm>
                    <a:off x="8611"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3" name="Rectangle 12">
                    <a:extLst>
                      <a:ext uri="{FF2B5EF4-FFF2-40B4-BE49-F238E27FC236}">
                        <a16:creationId xmlns:a16="http://schemas.microsoft.com/office/drawing/2014/main" id="{23A085C3-F145-9407-77D2-F7C78C69FCCF}"/>
                      </a:ext>
                    </a:extLst>
                  </p:cNvPr>
                  <p:cNvSpPr>
                    <a:spLocks noChangeArrowheads="1"/>
                  </p:cNvSpPr>
                  <p:nvPr/>
                </p:nvSpPr>
                <p:spPr bwMode="auto">
                  <a:xfrm>
                    <a:off x="8862" y="8978"/>
                    <a:ext cx="224" cy="224"/>
                  </a:xfrm>
                  <a:prstGeom prst="rect">
                    <a:avLst/>
                  </a:prstGeom>
                  <a:solidFill>
                    <a:srgbClr val="FFFFFF"/>
                  </a:solidFill>
                  <a:ln>
                    <a:noFill/>
                  </a:ln>
                  <a:effectLst/>
                  <a:extLst>
                    <a:ext uri="{91240B29-F687-4F45-9708-019B960494DF}">
                      <a14:hiddenLine xmlns:a14="http://schemas.microsoft.com/office/drawing/2010/main" w="9525" algn="ctr">
                        <a:solidFill>
                          <a:srgbClr val="40404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grpSp>
              <p:nvGrpSpPr>
                <p:cNvPr id="16" name="Group 13">
                  <a:extLst>
                    <a:ext uri="{FF2B5EF4-FFF2-40B4-BE49-F238E27FC236}">
                      <a16:creationId xmlns:a16="http://schemas.microsoft.com/office/drawing/2014/main" id="{0F6661FB-CAA1-90EF-583C-0A3CF75A33F4}"/>
                    </a:ext>
                  </a:extLst>
                </p:cNvPr>
                <p:cNvGrpSpPr>
                  <a:grpSpLocks/>
                </p:cNvGrpSpPr>
                <p:nvPr/>
              </p:nvGrpSpPr>
              <p:grpSpPr bwMode="auto">
                <a:xfrm>
                  <a:off x="2581" y="10389"/>
                  <a:ext cx="122" cy="159"/>
                  <a:chOff x="5257" y="1253"/>
                  <a:chExt cx="5458" cy="7140"/>
                </a:xfrm>
              </p:grpSpPr>
              <p:sp>
                <p:nvSpPr>
                  <p:cNvPr id="18" name="WordArt 14">
                    <a:extLst>
                      <a:ext uri="{FF2B5EF4-FFF2-40B4-BE49-F238E27FC236}">
                        <a16:creationId xmlns:a16="http://schemas.microsoft.com/office/drawing/2014/main" id="{A942D4C5-0B50-84D2-2758-2091B5E776DB}"/>
                      </a:ext>
                    </a:extLst>
                  </p:cNvPr>
                  <p:cNvSpPr>
                    <a:spLocks noChangeArrowheads="1" noChangeShapeType="1" noTextEdit="1"/>
                  </p:cNvSpPr>
                  <p:nvPr/>
                </p:nvSpPr>
                <p:spPr bwMode="auto">
                  <a:xfrm>
                    <a:off x="8399"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sp>
                <p:nvSpPr>
                  <p:cNvPr id="19" name="WordArt 15">
                    <a:extLst>
                      <a:ext uri="{FF2B5EF4-FFF2-40B4-BE49-F238E27FC236}">
                        <a16:creationId xmlns:a16="http://schemas.microsoft.com/office/drawing/2014/main" id="{67CB2C54-AE25-5901-3F9C-BEFD8A9CFBAD}"/>
                      </a:ext>
                    </a:extLst>
                  </p:cNvPr>
                  <p:cNvSpPr>
                    <a:spLocks noChangeArrowheads="1" noChangeShapeType="1" noTextEdit="1"/>
                  </p:cNvSpPr>
                  <p:nvPr/>
                </p:nvSpPr>
                <p:spPr bwMode="auto">
                  <a:xfrm>
                    <a:off x="5257" y="1253"/>
                    <a:ext cx="2316" cy="714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Yu Gothic UI" panose="020B0500000000000000" pitchFamily="50" charset="-128"/>
                        <a:ea typeface="Yu Gothic UI" panose="020B0500000000000000" pitchFamily="50" charset="-128"/>
                      </a:rPr>
                      <a:t>1</a:t>
                    </a:r>
                    <a:endParaRPr lang="ja-JP" altLang="en-US" sz="900" kern="10" spc="0">
                      <a:ln>
                        <a:noFill/>
                      </a:ln>
                      <a:solidFill>
                        <a:srgbClr val="FFFFFF"/>
                      </a:solidFill>
                      <a:effectLst/>
                      <a:latin typeface="Yu Gothic UI" panose="020B0500000000000000" pitchFamily="50" charset="-128"/>
                      <a:ea typeface="Yu Gothic UI" panose="020B0500000000000000" pitchFamily="50" charset="-128"/>
                    </a:endParaRPr>
                  </a:p>
                </p:txBody>
              </p:sp>
            </p:grpSp>
            <p:sp>
              <p:nvSpPr>
                <p:cNvPr id="17" name="WordArt 16">
                  <a:extLst>
                    <a:ext uri="{FF2B5EF4-FFF2-40B4-BE49-F238E27FC236}">
                      <a16:creationId xmlns:a16="http://schemas.microsoft.com/office/drawing/2014/main" id="{624A21C3-7958-C66E-A01B-1738CE9BD5F2}"/>
                    </a:ext>
                  </a:extLst>
                </p:cNvPr>
                <p:cNvSpPr>
                  <a:spLocks noChangeArrowheads="1" noChangeShapeType="1" noTextEdit="1"/>
                </p:cNvSpPr>
                <p:nvPr/>
              </p:nvSpPr>
              <p:spPr bwMode="auto">
                <a:xfrm>
                  <a:off x="1930" y="10433"/>
                  <a:ext cx="634" cy="115"/>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dirty="0">
                      <a:ln>
                        <a:noFill/>
                      </a:ln>
                      <a:solidFill>
                        <a:srgbClr val="FFFFFF"/>
                      </a:solidFill>
                      <a:effectLst/>
                      <a:latin typeface="Yu Gothic UI" panose="020B0500000000000000" pitchFamily="50" charset="-128"/>
                      <a:ea typeface="Yu Gothic UI" panose="020B0500000000000000" pitchFamily="50" charset="-128"/>
                    </a:rPr>
                    <a:t>Windows</a:t>
                  </a:r>
                  <a:endParaRPr lang="ja-JP" altLang="en-US" sz="900" kern="10" spc="0" dirty="0">
                    <a:ln>
                      <a:noFill/>
                    </a:ln>
                    <a:solidFill>
                      <a:srgbClr val="FFFFFF"/>
                    </a:solidFill>
                    <a:effectLst/>
                    <a:latin typeface="Yu Gothic UI" panose="020B0500000000000000" pitchFamily="50" charset="-128"/>
                    <a:ea typeface="Yu Gothic UI" panose="020B0500000000000000" pitchFamily="50" charset="-128"/>
                  </a:endParaRPr>
                </a:p>
              </p:txBody>
            </p:sp>
          </p:grpSp>
          <p:pic>
            <p:nvPicPr>
              <p:cNvPr id="12" name="図 11">
                <a:extLst>
                  <a:ext uri="{FF2B5EF4-FFF2-40B4-BE49-F238E27FC236}">
                    <a16:creationId xmlns:a16="http://schemas.microsoft.com/office/drawing/2014/main" id="{DDF643BB-02D9-42F7-726D-C27A37A0904E}"/>
                  </a:ext>
                </a:extLst>
              </p:cNvPr>
              <p:cNvPicPr>
                <a:picLocks noChangeAspect="1"/>
              </p:cNvPicPr>
              <p:nvPr/>
            </p:nvPicPr>
            <p:blipFill rotWithShape="1">
              <a:blip r:embed="rId8"/>
              <a:srcRect l="2813"/>
              <a:stretch/>
            </p:blipFill>
            <p:spPr>
              <a:xfrm>
                <a:off x="4912706" y="2984684"/>
                <a:ext cx="612876" cy="814107"/>
              </a:xfrm>
              <a:prstGeom prst="rect">
                <a:avLst/>
              </a:prstGeom>
            </p:spPr>
          </p:pic>
        </p:grpSp>
        <p:pic>
          <p:nvPicPr>
            <p:cNvPr id="10" name="図 9">
              <a:extLst>
                <a:ext uri="{FF2B5EF4-FFF2-40B4-BE49-F238E27FC236}">
                  <a16:creationId xmlns:a16="http://schemas.microsoft.com/office/drawing/2014/main" id="{0D9422AF-33AD-AF48-2399-207CE7E617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65383" y="810017"/>
              <a:ext cx="676151" cy="450767"/>
            </a:xfrm>
            <a:prstGeom prst="rect">
              <a:avLst/>
            </a:prstGeom>
          </p:spPr>
        </p:pic>
      </p:grpSp>
      <p:pic>
        <p:nvPicPr>
          <p:cNvPr id="25" name="図 24">
            <a:extLst>
              <a:ext uri="{FF2B5EF4-FFF2-40B4-BE49-F238E27FC236}">
                <a16:creationId xmlns:a16="http://schemas.microsoft.com/office/drawing/2014/main" id="{D79EF80B-5868-1BCD-079E-9684B2DC0EB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348328" y="7651972"/>
            <a:ext cx="429309" cy="431820"/>
          </a:xfrm>
          <a:prstGeom prst="rect">
            <a:avLst/>
          </a:prstGeom>
        </p:spPr>
      </p:pic>
      <p:sp>
        <p:nvSpPr>
          <p:cNvPr id="26" name="テキスト ボックス 25">
            <a:extLst>
              <a:ext uri="{FF2B5EF4-FFF2-40B4-BE49-F238E27FC236}">
                <a16:creationId xmlns:a16="http://schemas.microsoft.com/office/drawing/2014/main" id="{B10DC441-1160-E169-2CF9-1114952E6E85}"/>
              </a:ext>
            </a:extLst>
          </p:cNvPr>
          <p:cNvSpPr txBox="1"/>
          <p:nvPr/>
        </p:nvSpPr>
        <p:spPr>
          <a:xfrm>
            <a:off x="5046146" y="4951544"/>
            <a:ext cx="2185214" cy="276999"/>
          </a:xfrm>
          <a:prstGeom prst="rect">
            <a:avLst/>
          </a:prstGeom>
          <a:noFill/>
        </p:spPr>
        <p:txBody>
          <a:bodyPr wrap="none" rtlCol="0">
            <a:spAutoFit/>
          </a:bodyPr>
          <a:lstStyle/>
          <a:p>
            <a:r>
              <a:rPr kumimoji="1" lang="ja-JP" altLang="en-US" sz="1200" b="1" dirty="0">
                <a:latin typeface="A-OTF 新ゴ Pro M" panose="020B0500000000000000" pitchFamily="50" charset="-128"/>
                <a:ea typeface="A-OTF 新ゴ Pro M" panose="020B0500000000000000" pitchFamily="50" charset="-128"/>
              </a:rPr>
              <a:t>価格はお問い合わせください</a:t>
            </a:r>
          </a:p>
        </p:txBody>
      </p:sp>
      <p:sp>
        <p:nvSpPr>
          <p:cNvPr id="28" name="テキスト ボックス 27">
            <a:extLst>
              <a:ext uri="{FF2B5EF4-FFF2-40B4-BE49-F238E27FC236}">
                <a16:creationId xmlns:a16="http://schemas.microsoft.com/office/drawing/2014/main" id="{2190ADE2-EC9B-2753-8FE4-2F99EAC24A4E}"/>
              </a:ext>
            </a:extLst>
          </p:cNvPr>
          <p:cNvSpPr txBox="1"/>
          <p:nvPr/>
        </p:nvSpPr>
        <p:spPr>
          <a:xfrm>
            <a:off x="5070273" y="6815956"/>
            <a:ext cx="2185214" cy="276999"/>
          </a:xfrm>
          <a:prstGeom prst="rect">
            <a:avLst/>
          </a:prstGeom>
          <a:noFill/>
        </p:spPr>
        <p:txBody>
          <a:bodyPr wrap="none" rtlCol="0">
            <a:spAutoFit/>
          </a:bodyPr>
          <a:lstStyle/>
          <a:p>
            <a:r>
              <a:rPr kumimoji="1" lang="ja-JP" altLang="en-US" sz="1200" b="1" dirty="0">
                <a:latin typeface="A-OTF 新ゴ Pro M" panose="020B0500000000000000" pitchFamily="50" charset="-128"/>
                <a:ea typeface="A-OTF 新ゴ Pro M" panose="020B0500000000000000" pitchFamily="50" charset="-128"/>
              </a:rPr>
              <a:t>価格はお問い合わせください</a:t>
            </a:r>
          </a:p>
        </p:txBody>
      </p:sp>
      <p:sp>
        <p:nvSpPr>
          <p:cNvPr id="30" name="テキスト ボックス 29">
            <a:extLst>
              <a:ext uri="{FF2B5EF4-FFF2-40B4-BE49-F238E27FC236}">
                <a16:creationId xmlns:a16="http://schemas.microsoft.com/office/drawing/2014/main" id="{16ABE05E-D468-0B8D-16E7-A1B7892233A8}"/>
              </a:ext>
            </a:extLst>
          </p:cNvPr>
          <p:cNvSpPr txBox="1"/>
          <p:nvPr/>
        </p:nvSpPr>
        <p:spPr>
          <a:xfrm>
            <a:off x="5070273" y="8664160"/>
            <a:ext cx="2185214" cy="276999"/>
          </a:xfrm>
          <a:prstGeom prst="rect">
            <a:avLst/>
          </a:prstGeom>
          <a:noFill/>
        </p:spPr>
        <p:txBody>
          <a:bodyPr wrap="none" rtlCol="0">
            <a:spAutoFit/>
          </a:bodyPr>
          <a:lstStyle/>
          <a:p>
            <a:r>
              <a:rPr kumimoji="1" lang="ja-JP" altLang="en-US" sz="1200" b="1" dirty="0">
                <a:latin typeface="A-OTF 新ゴ Pro M" panose="020B0500000000000000" pitchFamily="50" charset="-128"/>
                <a:ea typeface="A-OTF 新ゴ Pro M" panose="020B0500000000000000" pitchFamily="50" charset="-128"/>
              </a:rPr>
              <a:t>価格はお問い合わせください</a:t>
            </a:r>
          </a:p>
        </p:txBody>
      </p:sp>
    </p:spTree>
    <p:extLst>
      <p:ext uri="{BB962C8B-B14F-4D97-AF65-F5344CB8AC3E}">
        <p14:creationId xmlns:p14="http://schemas.microsoft.com/office/powerpoint/2010/main" val="15503606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407</TotalTime>
  <Words>1054</Words>
  <Application>Microsoft Office PowerPoint</Application>
  <PresentationFormat>ユーザー設定</PresentationFormat>
  <Paragraphs>102</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A-OTF 新ゴ Pro M</vt:lpstr>
      <vt:lpstr>DIN 2014 Demi</vt:lpstr>
      <vt:lpstr>Yu Gothic UI</vt:lpstr>
      <vt:lpstr>ヒラギノ角ゴ4</vt:lpstr>
      <vt:lpstr>ヒラギノ角ゴ5</vt:lpstr>
      <vt:lpstr>ヒラギノ角ゴ6</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9</cp:revision>
  <dcterms:created xsi:type="dcterms:W3CDTF">2025-02-18T01:46:40Z</dcterms:created>
  <dcterms:modified xsi:type="dcterms:W3CDTF">2026-09-07T07:24:12Z</dcterms:modified>
</cp:coreProperties>
</file>