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notesMasterIdLst>
    <p:notesMasterId r:id="rId4"/>
  </p:notesMasterIdLst>
  <p:sldIdLst>
    <p:sldId id="298" r:id="rId2"/>
    <p:sldId id="299" r:id="rId3"/>
  </p:sldIdLst>
  <p:sldSz cx="15119350"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userDrawn="1">
          <p15:clr>
            <a:srgbClr val="A4A3A4"/>
          </p15:clr>
        </p15:guide>
        <p15:guide id="2" pos="47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6FC7D2-647C-4D5B-BD64-1A65F33CAD18}" v="212" dt="2025-12-16T11:20:22.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p:scale>
          <a:sx n="100" d="100"/>
          <a:sy n="100" d="100"/>
        </p:scale>
        <p:origin x="486" y="-852"/>
      </p:cViewPr>
      <p:guideLst>
        <p:guide orient="horz" pos="3368"/>
        <p:guide pos="4764"/>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2026/8/25</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1033463" y="1244600"/>
            <a:ext cx="47402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33951" y="1749795"/>
            <a:ext cx="12851448" cy="3722335"/>
          </a:xfrm>
        </p:spPr>
        <p:txBody>
          <a:bodyPr anchor="b"/>
          <a:lstStyle>
            <a:lvl1pPr algn="ctr">
              <a:defRPr sz="9354"/>
            </a:lvl1pPr>
          </a:lstStyle>
          <a:p>
            <a:r>
              <a:rPr lang="ja-JP" altLang="en-US"/>
              <a:t>マスター タイトルの書式設定</a:t>
            </a:r>
            <a:endParaRPr lang="en-US" dirty="0"/>
          </a:p>
        </p:txBody>
      </p:sp>
      <p:sp>
        <p:nvSpPr>
          <p:cNvPr id="3" name="Subtitle 2"/>
          <p:cNvSpPr>
            <a:spLocks noGrp="1"/>
          </p:cNvSpPr>
          <p:nvPr>
            <p:ph type="subTitle" idx="1"/>
          </p:nvPr>
        </p:nvSpPr>
        <p:spPr>
          <a:xfrm>
            <a:off x="1889919" y="5615678"/>
            <a:ext cx="11339513" cy="2581379"/>
          </a:xfrm>
        </p:spPr>
        <p:txBody>
          <a:bodyPr/>
          <a:lstStyle>
            <a:lvl1pPr marL="0" indent="0" algn="ctr">
              <a:buNone/>
              <a:defRPr sz="3742"/>
            </a:lvl1pPr>
            <a:lvl2pPr marL="712775" indent="0" algn="ctr">
              <a:buNone/>
              <a:defRPr sz="3118"/>
            </a:lvl2pPr>
            <a:lvl3pPr marL="1425550" indent="0" algn="ctr">
              <a:buNone/>
              <a:defRPr sz="2806"/>
            </a:lvl3pPr>
            <a:lvl4pPr marL="2138324" indent="0" algn="ctr">
              <a:buNone/>
              <a:defRPr sz="2494"/>
            </a:lvl4pPr>
            <a:lvl5pPr marL="2851099" indent="0" algn="ctr">
              <a:buNone/>
              <a:defRPr sz="2494"/>
            </a:lvl5pPr>
            <a:lvl6pPr marL="3563874" indent="0" algn="ctr">
              <a:buNone/>
              <a:defRPr sz="2494"/>
            </a:lvl6pPr>
            <a:lvl7pPr marL="4276649" indent="0" algn="ctr">
              <a:buNone/>
              <a:defRPr sz="2494"/>
            </a:lvl7pPr>
            <a:lvl8pPr marL="4989424" indent="0" algn="ctr">
              <a:buNone/>
              <a:defRPr sz="2494"/>
            </a:lvl8pPr>
            <a:lvl9pPr marL="5702198" indent="0" algn="ctr">
              <a:buNone/>
              <a:defRPr sz="249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fld id="{C07978E3-3F75-4A0D-94BD-8754002B412E}"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037714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A18075BB-3CD5-4CA7-A691-D3E6921D0F2F}"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178966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031582" y="2665532"/>
            <a:ext cx="13040439" cy="4447496"/>
          </a:xfrm>
        </p:spPr>
        <p:txBody>
          <a:bodyPr anchor="b"/>
          <a:lstStyle>
            <a:lvl1pPr>
              <a:defRPr sz="9354"/>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031582" y="7155103"/>
            <a:ext cx="13040439" cy="2338833"/>
          </a:xfrm>
        </p:spPr>
        <p:txBody>
          <a:bodyPr/>
          <a:lstStyle>
            <a:lvl1pPr marL="0" indent="0">
              <a:buNone/>
              <a:defRPr sz="3742">
                <a:solidFill>
                  <a:schemeClr val="tx1"/>
                </a:solidFill>
              </a:defRPr>
            </a:lvl1pPr>
            <a:lvl2pPr marL="712775" indent="0">
              <a:buNone/>
              <a:defRPr sz="3118">
                <a:solidFill>
                  <a:schemeClr val="tx1">
                    <a:tint val="75000"/>
                  </a:schemeClr>
                </a:solidFill>
              </a:defRPr>
            </a:lvl2pPr>
            <a:lvl3pPr marL="1425550" indent="0">
              <a:buNone/>
              <a:defRPr sz="2806">
                <a:solidFill>
                  <a:schemeClr val="tx1">
                    <a:tint val="75000"/>
                  </a:schemeClr>
                </a:solidFill>
              </a:defRPr>
            </a:lvl3pPr>
            <a:lvl4pPr marL="2138324" indent="0">
              <a:buNone/>
              <a:defRPr sz="2494">
                <a:solidFill>
                  <a:schemeClr val="tx1">
                    <a:tint val="75000"/>
                  </a:schemeClr>
                </a:solidFill>
              </a:defRPr>
            </a:lvl4pPr>
            <a:lvl5pPr marL="2851099" indent="0">
              <a:buNone/>
              <a:defRPr sz="2494">
                <a:solidFill>
                  <a:schemeClr val="tx1">
                    <a:tint val="75000"/>
                  </a:schemeClr>
                </a:solidFill>
              </a:defRPr>
            </a:lvl5pPr>
            <a:lvl6pPr marL="3563874" indent="0">
              <a:buNone/>
              <a:defRPr sz="2494">
                <a:solidFill>
                  <a:schemeClr val="tx1">
                    <a:tint val="75000"/>
                  </a:schemeClr>
                </a:solidFill>
              </a:defRPr>
            </a:lvl6pPr>
            <a:lvl7pPr marL="4276649" indent="0">
              <a:buNone/>
              <a:defRPr sz="2494">
                <a:solidFill>
                  <a:schemeClr val="tx1">
                    <a:tint val="75000"/>
                  </a:schemeClr>
                </a:solidFill>
              </a:defRPr>
            </a:lvl7pPr>
            <a:lvl8pPr marL="4989424" indent="0">
              <a:buNone/>
              <a:defRPr sz="2494">
                <a:solidFill>
                  <a:schemeClr val="tx1">
                    <a:tint val="75000"/>
                  </a:schemeClr>
                </a:solidFill>
              </a:defRPr>
            </a:lvl8pPr>
            <a:lvl9pPr marL="5702198" indent="0">
              <a:buNone/>
              <a:defRPr sz="249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fld id="{087999A7-B118-4595-8F5D-3EA4785052C5}"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153497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039455" y="2846200"/>
            <a:ext cx="6425724"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7654171" y="2846200"/>
            <a:ext cx="6425724"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fld id="{2A8EE726-064D-4A7A-87F8-C255F47775DA}" type="datetime1">
              <a:rPr lang="ja-JP" altLang="en-US" smtClean="0"/>
              <a:pPr>
                <a:defRPr/>
              </a:pPr>
              <a:t>2026/8/25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588058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041425" y="569242"/>
            <a:ext cx="13040439"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41426" y="2620980"/>
            <a:ext cx="63961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ja-JP" altLang="en-US"/>
              <a:t>マスター テキストの書式設定</a:t>
            </a:r>
          </a:p>
        </p:txBody>
      </p:sp>
      <p:sp>
        <p:nvSpPr>
          <p:cNvPr id="4" name="Content Placeholder 3"/>
          <p:cNvSpPr>
            <a:spLocks noGrp="1"/>
          </p:cNvSpPr>
          <p:nvPr>
            <p:ph sz="half" idx="2"/>
          </p:nvPr>
        </p:nvSpPr>
        <p:spPr>
          <a:xfrm>
            <a:off x="1041426" y="3905482"/>
            <a:ext cx="6396193"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7654172" y="2620980"/>
            <a:ext cx="6427693" cy="1284502"/>
          </a:xfrm>
        </p:spPr>
        <p:txBody>
          <a:bodyPr anchor="b"/>
          <a:lstStyle>
            <a:lvl1pPr marL="0" indent="0">
              <a:buNone/>
              <a:defRPr sz="3742" b="1"/>
            </a:lvl1pPr>
            <a:lvl2pPr marL="712775" indent="0">
              <a:buNone/>
              <a:defRPr sz="3118" b="1"/>
            </a:lvl2pPr>
            <a:lvl3pPr marL="1425550" indent="0">
              <a:buNone/>
              <a:defRPr sz="2806" b="1"/>
            </a:lvl3pPr>
            <a:lvl4pPr marL="2138324" indent="0">
              <a:buNone/>
              <a:defRPr sz="2494" b="1"/>
            </a:lvl4pPr>
            <a:lvl5pPr marL="2851099" indent="0">
              <a:buNone/>
              <a:defRPr sz="2494" b="1"/>
            </a:lvl5pPr>
            <a:lvl6pPr marL="3563874" indent="0">
              <a:buNone/>
              <a:defRPr sz="2494" b="1"/>
            </a:lvl6pPr>
            <a:lvl7pPr marL="4276649" indent="0">
              <a:buNone/>
              <a:defRPr sz="2494" b="1"/>
            </a:lvl7pPr>
            <a:lvl8pPr marL="4989424" indent="0">
              <a:buNone/>
              <a:defRPr sz="2494" b="1"/>
            </a:lvl8pPr>
            <a:lvl9pPr marL="5702198" indent="0">
              <a:buNone/>
              <a:defRPr sz="2494" b="1"/>
            </a:lvl9pPr>
          </a:lstStyle>
          <a:p>
            <a:pPr lvl="0"/>
            <a:r>
              <a:rPr lang="ja-JP" altLang="en-US"/>
              <a:t>マスター テキストの書式設定</a:t>
            </a:r>
          </a:p>
        </p:txBody>
      </p:sp>
      <p:sp>
        <p:nvSpPr>
          <p:cNvPr id="6" name="Content Placeholder 5"/>
          <p:cNvSpPr>
            <a:spLocks noGrp="1"/>
          </p:cNvSpPr>
          <p:nvPr>
            <p:ph sz="quarter" idx="4"/>
          </p:nvPr>
        </p:nvSpPr>
        <p:spPr>
          <a:xfrm>
            <a:off x="7654172" y="3905482"/>
            <a:ext cx="6427693"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fld id="{A5861FEA-1BE4-4962-8DDE-A5D55E7527A9}" type="datetime1">
              <a:rPr lang="ja-JP" altLang="en-US" smtClean="0"/>
              <a:pPr>
                <a:defRPr/>
              </a:pPr>
              <a:t>2026/8/25</a:t>
            </a:fld>
            <a:endParaRPr lang="ja-JP" altLang="en-US" sz="1800">
              <a:solidFill>
                <a:schemeClr val="tx1"/>
              </a:solidFill>
            </a:endParaRPr>
          </a:p>
        </p:txBody>
      </p:sp>
      <p:sp>
        <p:nvSpPr>
          <p:cNvPr id="8" name="Footer Placeholder 7"/>
          <p:cNvSpPr>
            <a:spLocks noGrp="1"/>
          </p:cNvSpPr>
          <p:nvPr>
            <p:ph type="ftr" sz="quarter" idx="11"/>
          </p:nvPr>
        </p:nvSpPr>
        <p:spPr/>
        <p:txBody>
          <a:bodyPr/>
          <a:lstStyle/>
          <a:p>
            <a:pPr>
              <a:defRPr/>
            </a:pPr>
            <a:endParaRPr lang="ja-JP" altLang="ja-JP"/>
          </a:p>
        </p:txBody>
      </p:sp>
      <p:sp>
        <p:nvSpPr>
          <p:cNvPr id="9" name="Slide Number Placeholder 8"/>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60293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fld id="{3BC3B54A-4984-489F-9AD9-FFA51C931E4D}" type="datetime1">
              <a:rPr lang="ja-JP" altLang="en-US" smtClean="0"/>
              <a:pPr>
                <a:defRPr/>
              </a:pPr>
              <a:t>2026/8/25</a:t>
            </a:fld>
            <a:endParaRPr lang="ja-JP" altLang="en-US" sz="1800">
              <a:solidFill>
                <a:schemeClr val="tx1"/>
              </a:solidFill>
            </a:endParaRPr>
          </a:p>
        </p:txBody>
      </p:sp>
      <p:sp>
        <p:nvSpPr>
          <p:cNvPr id="4" name="Footer Placeholder 3"/>
          <p:cNvSpPr>
            <a:spLocks noGrp="1"/>
          </p:cNvSpPr>
          <p:nvPr>
            <p:ph type="ftr" sz="quarter" idx="11"/>
          </p:nvPr>
        </p:nvSpPr>
        <p:spPr/>
        <p:txBody>
          <a:bodyPr/>
          <a:lstStyle/>
          <a:p>
            <a:pPr>
              <a:defRPr/>
            </a:pPr>
            <a:endParaRPr lang="ja-JP" altLang="ja-JP"/>
          </a:p>
        </p:txBody>
      </p:sp>
      <p:sp>
        <p:nvSpPr>
          <p:cNvPr id="5" name="Slide Number Placeholder 4"/>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845070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AF2FB7D-6622-44BB-8443-AAE9ABD04C2A}" type="datetime1">
              <a:rPr lang="ja-JP" altLang="en-US" smtClean="0"/>
              <a:pPr>
                <a:defRPr/>
              </a:pPr>
              <a:t>2026/8/25</a:t>
            </a:fld>
            <a:endParaRPr lang="ja-JP" altLang="en-US" sz="1800">
              <a:solidFill>
                <a:schemeClr val="tx1"/>
              </a:solidFill>
            </a:endParaRPr>
          </a:p>
        </p:txBody>
      </p:sp>
      <p:sp>
        <p:nvSpPr>
          <p:cNvPr id="3" name="Footer Placeholder 2"/>
          <p:cNvSpPr>
            <a:spLocks noGrp="1"/>
          </p:cNvSpPr>
          <p:nvPr>
            <p:ph type="ftr" sz="quarter" idx="11"/>
          </p:nvPr>
        </p:nvSpPr>
        <p:spPr/>
        <p:txBody>
          <a:bodyPr/>
          <a:lstStyle/>
          <a:p>
            <a:pPr>
              <a:defRPr/>
            </a:pPr>
            <a:endParaRPr lang="ja-JP" altLang="ja-JP"/>
          </a:p>
        </p:txBody>
      </p:sp>
      <p:sp>
        <p:nvSpPr>
          <p:cNvPr id="4" name="Slide Number Placeholder 3"/>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229477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ja-JP" altLang="en-US"/>
              <a:t>マスター タイトルの書式設定</a:t>
            </a:r>
            <a:endParaRPr lang="en-US" dirty="0"/>
          </a:p>
        </p:txBody>
      </p:sp>
      <p:sp>
        <p:nvSpPr>
          <p:cNvPr id="3" name="Content Placeholder 2"/>
          <p:cNvSpPr>
            <a:spLocks noGrp="1"/>
          </p:cNvSpPr>
          <p:nvPr>
            <p:ph idx="1"/>
          </p:nvPr>
        </p:nvSpPr>
        <p:spPr>
          <a:xfrm>
            <a:off x="6427693" y="1539425"/>
            <a:ext cx="7654171" cy="7598117"/>
          </a:xfrm>
        </p:spPr>
        <p:txBody>
          <a:bodyPr/>
          <a:lstStyle>
            <a:lvl1pPr>
              <a:defRPr sz="4989"/>
            </a:lvl1pPr>
            <a:lvl2pPr>
              <a:defRPr sz="4365"/>
            </a:lvl2pPr>
            <a:lvl3pPr>
              <a:defRPr sz="3742"/>
            </a:lvl3pPr>
            <a:lvl4pPr>
              <a:defRPr sz="3118"/>
            </a:lvl4pPr>
            <a:lvl5pPr>
              <a:defRPr sz="3118"/>
            </a:lvl5pPr>
            <a:lvl6pPr>
              <a:defRPr sz="3118"/>
            </a:lvl6pPr>
            <a:lvl7pPr>
              <a:defRPr sz="3118"/>
            </a:lvl7pPr>
            <a:lvl8pPr>
              <a:defRPr sz="3118"/>
            </a:lvl8pPr>
            <a:lvl9pPr>
              <a:defRPr sz="311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20FF1BBD-CBC7-4959-8351-5A736CE0938B}" type="datetime1">
              <a:rPr lang="ja-JP" altLang="en-US" smtClean="0"/>
              <a:pPr>
                <a:defRPr/>
              </a:pPr>
              <a:t>2026/8/25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090885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041425" y="712788"/>
            <a:ext cx="4876384" cy="2494756"/>
          </a:xfrm>
        </p:spPr>
        <p:txBody>
          <a:bodyPr anchor="b"/>
          <a:lstStyle>
            <a:lvl1pPr>
              <a:defRPr sz="498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427693" y="1539425"/>
            <a:ext cx="7654171" cy="7598117"/>
          </a:xfrm>
        </p:spPr>
        <p:txBody>
          <a:bodyPr anchor="t"/>
          <a:lstStyle>
            <a:lvl1pPr marL="0" indent="0">
              <a:buNone/>
              <a:defRPr sz="4989"/>
            </a:lvl1pPr>
            <a:lvl2pPr marL="712775" indent="0">
              <a:buNone/>
              <a:defRPr sz="4365"/>
            </a:lvl2pPr>
            <a:lvl3pPr marL="1425550" indent="0">
              <a:buNone/>
              <a:defRPr sz="3742"/>
            </a:lvl3pPr>
            <a:lvl4pPr marL="2138324" indent="0">
              <a:buNone/>
              <a:defRPr sz="3118"/>
            </a:lvl4pPr>
            <a:lvl5pPr marL="2851099" indent="0">
              <a:buNone/>
              <a:defRPr sz="3118"/>
            </a:lvl5pPr>
            <a:lvl6pPr marL="3563874" indent="0">
              <a:buNone/>
              <a:defRPr sz="3118"/>
            </a:lvl6pPr>
            <a:lvl7pPr marL="4276649" indent="0">
              <a:buNone/>
              <a:defRPr sz="3118"/>
            </a:lvl7pPr>
            <a:lvl8pPr marL="4989424" indent="0">
              <a:buNone/>
              <a:defRPr sz="3118"/>
            </a:lvl8pPr>
            <a:lvl9pPr marL="5702198" indent="0">
              <a:buNone/>
              <a:defRPr sz="3118"/>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041425" y="3207544"/>
            <a:ext cx="4876384" cy="5942372"/>
          </a:xfrm>
        </p:spPr>
        <p:txBody>
          <a:bodyPr/>
          <a:lstStyle>
            <a:lvl1pPr marL="0" indent="0">
              <a:buNone/>
              <a:defRPr sz="2494"/>
            </a:lvl1pPr>
            <a:lvl2pPr marL="712775" indent="0">
              <a:buNone/>
              <a:defRPr sz="2183"/>
            </a:lvl2pPr>
            <a:lvl3pPr marL="1425550" indent="0">
              <a:buNone/>
              <a:defRPr sz="1871"/>
            </a:lvl3pPr>
            <a:lvl4pPr marL="2138324" indent="0">
              <a:buNone/>
              <a:defRPr sz="1559"/>
            </a:lvl4pPr>
            <a:lvl5pPr marL="2851099" indent="0">
              <a:buNone/>
              <a:defRPr sz="1559"/>
            </a:lvl5pPr>
            <a:lvl6pPr marL="3563874" indent="0">
              <a:buNone/>
              <a:defRPr sz="1559"/>
            </a:lvl6pPr>
            <a:lvl7pPr marL="4276649" indent="0">
              <a:buNone/>
              <a:defRPr sz="1559"/>
            </a:lvl7pPr>
            <a:lvl8pPr marL="4989424" indent="0">
              <a:buNone/>
              <a:defRPr sz="1559"/>
            </a:lvl8pPr>
            <a:lvl9pPr marL="5702198" indent="0">
              <a:buNone/>
              <a:defRPr sz="155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79992FBA-136A-4615-B42B-1BCBDE2F7E83}" type="datetime1">
              <a:rPr lang="ja-JP" altLang="en-US" smtClean="0"/>
              <a:pPr>
                <a:defRPr/>
              </a:pPr>
              <a:t>2026/8/25</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3500201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F4988144-94EE-4D30-9361-6000D8699E60}"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7195714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819786" y="569240"/>
            <a:ext cx="3260110"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039456" y="569240"/>
            <a:ext cx="9591338"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B9AA9BE7-304D-4DF5-9736-3527E2E07CC4}"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22451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39456" y="569242"/>
            <a:ext cx="13040439"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039456" y="2846200"/>
            <a:ext cx="13040439"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039455" y="9909729"/>
            <a:ext cx="3401854" cy="569240"/>
          </a:xfrm>
          <a:prstGeom prst="rect">
            <a:avLst/>
          </a:prstGeom>
        </p:spPr>
        <p:txBody>
          <a:bodyPr vert="horz" lIns="91440" tIns="45720" rIns="91440" bIns="45720" rtlCol="0" anchor="ctr"/>
          <a:lstStyle>
            <a:lvl1pPr algn="l">
              <a:defRPr sz="1871">
                <a:solidFill>
                  <a:schemeClr val="tx1">
                    <a:tint val="75000"/>
                  </a:schemeClr>
                </a:solidFill>
              </a:defRPr>
            </a:lvl1pPr>
          </a:lstStyle>
          <a:p>
            <a:pPr>
              <a:defRPr/>
            </a:pPr>
            <a:fld id="{54CA1D40-5B34-4B97-9DA7-D2C4F69DF1E9}" type="datetime1">
              <a:rPr lang="ja-JP" altLang="en-US" smtClean="0"/>
              <a:pPr>
                <a:defRPr/>
              </a:pPr>
              <a:t>2026/8/25</a:t>
            </a:fld>
            <a:endParaRPr lang="ja-JP" altLang="en-US" sz="1800">
              <a:solidFill>
                <a:schemeClr val="tx1"/>
              </a:solidFill>
            </a:endParaRPr>
          </a:p>
        </p:txBody>
      </p:sp>
      <p:sp>
        <p:nvSpPr>
          <p:cNvPr id="5" name="Footer Placeholder 4"/>
          <p:cNvSpPr>
            <a:spLocks noGrp="1"/>
          </p:cNvSpPr>
          <p:nvPr>
            <p:ph type="ftr" sz="quarter" idx="3"/>
          </p:nvPr>
        </p:nvSpPr>
        <p:spPr>
          <a:xfrm>
            <a:off x="5008285" y="9909729"/>
            <a:ext cx="5102781" cy="569240"/>
          </a:xfrm>
          <a:prstGeom prst="rect">
            <a:avLst/>
          </a:prstGeom>
        </p:spPr>
        <p:txBody>
          <a:bodyPr vert="horz" lIns="91440" tIns="45720" rIns="91440" bIns="45720" rtlCol="0" anchor="ctr"/>
          <a:lstStyle>
            <a:lvl1pPr algn="ctr">
              <a:defRPr sz="1871">
                <a:solidFill>
                  <a:schemeClr val="tx1">
                    <a:tint val="75000"/>
                  </a:schemeClr>
                </a:solidFill>
              </a:defRPr>
            </a:lvl1pPr>
          </a:lstStyle>
          <a:p>
            <a:pPr>
              <a:defRPr/>
            </a:pPr>
            <a:endParaRPr lang="ja-JP" altLang="ja-JP"/>
          </a:p>
        </p:txBody>
      </p:sp>
      <p:sp>
        <p:nvSpPr>
          <p:cNvPr id="6" name="Slide Number Placeholder 5"/>
          <p:cNvSpPr>
            <a:spLocks noGrp="1"/>
          </p:cNvSpPr>
          <p:nvPr>
            <p:ph type="sldNum" sz="quarter" idx="4"/>
          </p:nvPr>
        </p:nvSpPr>
        <p:spPr>
          <a:xfrm>
            <a:off x="10678041" y="9909729"/>
            <a:ext cx="3401854" cy="569240"/>
          </a:xfrm>
          <a:prstGeom prst="rect">
            <a:avLst/>
          </a:prstGeom>
        </p:spPr>
        <p:txBody>
          <a:bodyPr vert="horz" lIns="91440" tIns="45720" rIns="91440" bIns="45720" rtlCol="0" anchor="ctr"/>
          <a:lstStyle>
            <a:lvl1pPr algn="r">
              <a:defRPr sz="1871">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24521405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ftr="0"/>
  <p:txStyles>
    <p:titleStyle>
      <a:lvl1pPr algn="l" defTabSz="1425550" rtl="0" eaLnBrk="1" latinLnBrk="0" hangingPunct="1">
        <a:lnSpc>
          <a:spcPct val="90000"/>
        </a:lnSpc>
        <a:spcBef>
          <a:spcPct val="0"/>
        </a:spcBef>
        <a:buNone/>
        <a:defRPr kumimoji="1" sz="6860" kern="1200">
          <a:solidFill>
            <a:schemeClr val="tx1"/>
          </a:solidFill>
          <a:latin typeface="+mj-lt"/>
          <a:ea typeface="+mj-ea"/>
          <a:cs typeface="+mj-cs"/>
        </a:defRPr>
      </a:lvl1pPr>
    </p:titleStyle>
    <p:bodyStyle>
      <a:lvl1pPr marL="356387" indent="-356387" algn="l" defTabSz="1425550" rtl="0" eaLnBrk="1" latinLnBrk="0" hangingPunct="1">
        <a:lnSpc>
          <a:spcPct val="90000"/>
        </a:lnSpc>
        <a:spcBef>
          <a:spcPts val="1559"/>
        </a:spcBef>
        <a:buFont typeface="Arial" panose="020B0604020202020204" pitchFamily="34" charset="0"/>
        <a:buChar char="•"/>
        <a:defRPr kumimoji="1" sz="4365" kern="1200">
          <a:solidFill>
            <a:schemeClr val="tx1"/>
          </a:solidFill>
          <a:latin typeface="+mn-lt"/>
          <a:ea typeface="+mn-ea"/>
          <a:cs typeface="+mn-cs"/>
        </a:defRPr>
      </a:lvl1pPr>
      <a:lvl2pPr marL="1069162" indent="-356387" algn="l" defTabSz="1425550" rtl="0" eaLnBrk="1" latinLnBrk="0" hangingPunct="1">
        <a:lnSpc>
          <a:spcPct val="90000"/>
        </a:lnSpc>
        <a:spcBef>
          <a:spcPts val="780"/>
        </a:spcBef>
        <a:buFont typeface="Arial" panose="020B0604020202020204" pitchFamily="34" charset="0"/>
        <a:buChar char="•"/>
        <a:defRPr kumimoji="1" sz="3742" kern="1200">
          <a:solidFill>
            <a:schemeClr val="tx1"/>
          </a:solidFill>
          <a:latin typeface="+mn-lt"/>
          <a:ea typeface="+mn-ea"/>
          <a:cs typeface="+mn-cs"/>
        </a:defRPr>
      </a:lvl2pPr>
      <a:lvl3pPr marL="1781937" indent="-356387" algn="l" defTabSz="1425550" rtl="0" eaLnBrk="1" latinLnBrk="0" hangingPunct="1">
        <a:lnSpc>
          <a:spcPct val="90000"/>
        </a:lnSpc>
        <a:spcBef>
          <a:spcPts val="780"/>
        </a:spcBef>
        <a:buFont typeface="Arial" panose="020B0604020202020204" pitchFamily="34" charset="0"/>
        <a:buChar char="•"/>
        <a:defRPr kumimoji="1" sz="3118" kern="1200">
          <a:solidFill>
            <a:schemeClr val="tx1"/>
          </a:solidFill>
          <a:latin typeface="+mn-lt"/>
          <a:ea typeface="+mn-ea"/>
          <a:cs typeface="+mn-cs"/>
        </a:defRPr>
      </a:lvl3pPr>
      <a:lvl4pPr marL="2494712"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4pPr>
      <a:lvl5pPr marL="3207487"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5pPr>
      <a:lvl6pPr marL="392026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6pPr>
      <a:lvl7pPr marL="463303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7pPr>
      <a:lvl8pPr marL="5345811"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8pPr>
      <a:lvl9pPr marL="6058586" indent="-356387" algn="l" defTabSz="1425550" rtl="0" eaLnBrk="1" latinLnBrk="0" hangingPunct="1">
        <a:lnSpc>
          <a:spcPct val="90000"/>
        </a:lnSpc>
        <a:spcBef>
          <a:spcPts val="780"/>
        </a:spcBef>
        <a:buFont typeface="Arial" panose="020B0604020202020204" pitchFamily="34" charset="0"/>
        <a:buChar char="•"/>
        <a:defRPr kumimoji="1" sz="2806" kern="1200">
          <a:solidFill>
            <a:schemeClr val="tx1"/>
          </a:solidFill>
          <a:latin typeface="+mn-lt"/>
          <a:ea typeface="+mn-ea"/>
          <a:cs typeface="+mn-cs"/>
        </a:defRPr>
      </a:lvl9pPr>
    </p:bodyStyle>
    <p:otherStyle>
      <a:defPPr>
        <a:defRPr lang="en-US"/>
      </a:defPPr>
      <a:lvl1pPr marL="0" algn="l" defTabSz="1425550" rtl="0" eaLnBrk="1" latinLnBrk="0" hangingPunct="1">
        <a:defRPr kumimoji="1" sz="2806" kern="1200">
          <a:solidFill>
            <a:schemeClr val="tx1"/>
          </a:solidFill>
          <a:latin typeface="+mn-lt"/>
          <a:ea typeface="+mn-ea"/>
          <a:cs typeface="+mn-cs"/>
        </a:defRPr>
      </a:lvl1pPr>
      <a:lvl2pPr marL="712775" algn="l" defTabSz="1425550" rtl="0" eaLnBrk="1" latinLnBrk="0" hangingPunct="1">
        <a:defRPr kumimoji="1" sz="2806" kern="1200">
          <a:solidFill>
            <a:schemeClr val="tx1"/>
          </a:solidFill>
          <a:latin typeface="+mn-lt"/>
          <a:ea typeface="+mn-ea"/>
          <a:cs typeface="+mn-cs"/>
        </a:defRPr>
      </a:lvl2pPr>
      <a:lvl3pPr marL="1425550" algn="l" defTabSz="1425550" rtl="0" eaLnBrk="1" latinLnBrk="0" hangingPunct="1">
        <a:defRPr kumimoji="1" sz="2806" kern="1200">
          <a:solidFill>
            <a:schemeClr val="tx1"/>
          </a:solidFill>
          <a:latin typeface="+mn-lt"/>
          <a:ea typeface="+mn-ea"/>
          <a:cs typeface="+mn-cs"/>
        </a:defRPr>
      </a:lvl3pPr>
      <a:lvl4pPr marL="2138324" algn="l" defTabSz="1425550" rtl="0" eaLnBrk="1" latinLnBrk="0" hangingPunct="1">
        <a:defRPr kumimoji="1" sz="2806" kern="1200">
          <a:solidFill>
            <a:schemeClr val="tx1"/>
          </a:solidFill>
          <a:latin typeface="+mn-lt"/>
          <a:ea typeface="+mn-ea"/>
          <a:cs typeface="+mn-cs"/>
        </a:defRPr>
      </a:lvl4pPr>
      <a:lvl5pPr marL="2851099" algn="l" defTabSz="1425550" rtl="0" eaLnBrk="1" latinLnBrk="0" hangingPunct="1">
        <a:defRPr kumimoji="1" sz="2806" kern="1200">
          <a:solidFill>
            <a:schemeClr val="tx1"/>
          </a:solidFill>
          <a:latin typeface="+mn-lt"/>
          <a:ea typeface="+mn-ea"/>
          <a:cs typeface="+mn-cs"/>
        </a:defRPr>
      </a:lvl5pPr>
      <a:lvl6pPr marL="3563874" algn="l" defTabSz="1425550" rtl="0" eaLnBrk="1" latinLnBrk="0" hangingPunct="1">
        <a:defRPr kumimoji="1" sz="2806" kern="1200">
          <a:solidFill>
            <a:schemeClr val="tx1"/>
          </a:solidFill>
          <a:latin typeface="+mn-lt"/>
          <a:ea typeface="+mn-ea"/>
          <a:cs typeface="+mn-cs"/>
        </a:defRPr>
      </a:lvl6pPr>
      <a:lvl7pPr marL="4276649" algn="l" defTabSz="1425550" rtl="0" eaLnBrk="1" latinLnBrk="0" hangingPunct="1">
        <a:defRPr kumimoji="1" sz="2806" kern="1200">
          <a:solidFill>
            <a:schemeClr val="tx1"/>
          </a:solidFill>
          <a:latin typeface="+mn-lt"/>
          <a:ea typeface="+mn-ea"/>
          <a:cs typeface="+mn-cs"/>
        </a:defRPr>
      </a:lvl7pPr>
      <a:lvl8pPr marL="4989424" algn="l" defTabSz="1425550" rtl="0" eaLnBrk="1" latinLnBrk="0" hangingPunct="1">
        <a:defRPr kumimoji="1" sz="2806" kern="1200">
          <a:solidFill>
            <a:schemeClr val="tx1"/>
          </a:solidFill>
          <a:latin typeface="+mn-lt"/>
          <a:ea typeface="+mn-ea"/>
          <a:cs typeface="+mn-cs"/>
        </a:defRPr>
      </a:lvl8pPr>
      <a:lvl9pPr marL="5702198" algn="l" defTabSz="1425550" rtl="0" eaLnBrk="1" latinLnBrk="0" hangingPunct="1">
        <a:defRPr kumimoji="1" sz="280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pn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jpeg"/><Relationship Id="rId17" Type="http://schemas.openxmlformats.org/officeDocument/2006/relationships/image" Target="../media/image16.png"/><Relationship Id="rId25" Type="http://schemas.openxmlformats.org/officeDocument/2006/relationships/image" Target="../media/image24.jpeg"/><Relationship Id="rId2" Type="http://schemas.openxmlformats.org/officeDocument/2006/relationships/image" Target="../media/image1.png"/><Relationship Id="rId16" Type="http://schemas.openxmlformats.org/officeDocument/2006/relationships/image" Target="../media/image15.jpeg"/><Relationship Id="rId20" Type="http://schemas.openxmlformats.org/officeDocument/2006/relationships/image" Target="../media/image19.png"/><Relationship Id="rId29"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jpeg"/><Relationship Id="rId28" Type="http://schemas.openxmlformats.org/officeDocument/2006/relationships/image" Target="../media/image27.jpeg"/><Relationship Id="rId10" Type="http://schemas.openxmlformats.org/officeDocument/2006/relationships/image" Target="../media/image9.png"/><Relationship Id="rId19" Type="http://schemas.openxmlformats.org/officeDocument/2006/relationships/image" Target="../media/image18.png"/><Relationship Id="rId31" Type="http://schemas.openxmlformats.org/officeDocument/2006/relationships/image" Target="../media/image30.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 Id="rId22" Type="http://schemas.openxmlformats.org/officeDocument/2006/relationships/image" Target="../media/image21.jpeg"/><Relationship Id="rId27" Type="http://schemas.openxmlformats.org/officeDocument/2006/relationships/image" Target="../media/image26.jpeg"/><Relationship Id="rId30" Type="http://schemas.openxmlformats.org/officeDocument/2006/relationships/image" Target="../media/image29.png"/></Relationships>
</file>

<file path=ppt/slides/_rels/slide2.xml.rels><?xml version="1.0" encoding="UTF-8" standalone="yes"?>
<Relationships xmlns="http://schemas.openxmlformats.org/package/2006/relationships"><Relationship Id="rId8" Type="http://schemas.openxmlformats.org/officeDocument/2006/relationships/image" Target="https://www.asustor.com/images/feature/content_img/AS5202T/banner_model.png" TargetMode="External"/><Relationship Id="rId13" Type="http://schemas.openxmlformats.org/officeDocument/2006/relationships/image" Target="https://www.asustor.com/images/feature/content_img/AS3304T/banner_model.png" TargetMode="External"/><Relationship Id="rId18" Type="http://schemas.openxmlformats.org/officeDocument/2006/relationships/image" Target="../media/image43.png"/><Relationship Id="rId3" Type="http://schemas.openxmlformats.org/officeDocument/2006/relationships/image" Target="../media/image32.png"/><Relationship Id="rId21" Type="http://schemas.openxmlformats.org/officeDocument/2006/relationships/image" Target="../media/image46.png"/><Relationship Id="rId7" Type="http://schemas.openxmlformats.org/officeDocument/2006/relationships/image" Target="../media/image35.png"/><Relationship Id="rId12" Type="http://schemas.openxmlformats.org/officeDocument/2006/relationships/image" Target="../media/image38.png"/><Relationship Id="rId17" Type="http://schemas.openxmlformats.org/officeDocument/2006/relationships/image" Target="../media/image42.png"/><Relationship Id="rId2" Type="http://schemas.openxmlformats.org/officeDocument/2006/relationships/image" Target="../media/image31.png"/><Relationship Id="rId16" Type="http://schemas.openxmlformats.org/officeDocument/2006/relationships/image" Target="../media/image41.png"/><Relationship Id="rId20"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https://www.asustor.com/images/feature/content_img/AS5304T/banner_model.png" TargetMode="External"/><Relationship Id="rId11" Type="http://schemas.openxmlformats.org/officeDocument/2006/relationships/image" Target="https://www.asustor.com/images/feature/content_img/AS3302T/banner_model.png" TargetMode="External"/><Relationship Id="rId5" Type="http://schemas.openxmlformats.org/officeDocument/2006/relationships/image" Target="../media/image34.png"/><Relationship Id="rId15" Type="http://schemas.openxmlformats.org/officeDocument/2006/relationships/image" Target="../media/image40.png"/><Relationship Id="rId10" Type="http://schemas.openxmlformats.org/officeDocument/2006/relationships/image" Target="../media/image37.png"/><Relationship Id="rId19" Type="http://schemas.openxmlformats.org/officeDocument/2006/relationships/image" Target="../media/image44.jpeg"/><Relationship Id="rId4" Type="http://schemas.openxmlformats.org/officeDocument/2006/relationships/image" Target="../media/image33.png"/><Relationship Id="rId9" Type="http://schemas.openxmlformats.org/officeDocument/2006/relationships/image" Target="../media/image36.png"/><Relationship Id="rId14" Type="http://schemas.openxmlformats.org/officeDocument/2006/relationships/image" Target="../media/image39.png"/><Relationship Id="rId22"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5" name="Picture 4">
            <a:extLst>
              <a:ext uri="{FF2B5EF4-FFF2-40B4-BE49-F238E27FC236}">
                <a16:creationId xmlns:a16="http://schemas.microsoft.com/office/drawing/2014/main" id="{792FD1EB-6AF0-D2F0-4EB5-33A99D7CA099}"/>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634378" y="-34013"/>
            <a:ext cx="75057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3" name="Rectangle 230">
            <a:extLst>
              <a:ext uri="{FF2B5EF4-FFF2-40B4-BE49-F238E27FC236}">
                <a16:creationId xmlns:a16="http://schemas.microsoft.com/office/drawing/2014/main" id="{91641763-CCBD-0C30-AF48-6CE403162B19}"/>
              </a:ext>
            </a:extLst>
          </p:cNvPr>
          <p:cNvSpPr>
            <a:spLocks noChangeArrowheads="1"/>
          </p:cNvSpPr>
          <p:nvPr/>
        </p:nvSpPr>
        <p:spPr bwMode="auto">
          <a:xfrm>
            <a:off x="9569" y="9589412"/>
            <a:ext cx="7429500" cy="1076325"/>
          </a:xfrm>
          <a:prstGeom prst="rect">
            <a:avLst/>
          </a:prstGeom>
          <a:solidFill>
            <a:srgbClr val="0000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74" name="Rectangle 3">
            <a:extLst>
              <a:ext uri="{FF2B5EF4-FFF2-40B4-BE49-F238E27FC236}">
                <a16:creationId xmlns:a16="http://schemas.microsoft.com/office/drawing/2014/main" id="{20AC9774-6F3E-7B66-A886-49B447FF8348}"/>
              </a:ext>
            </a:extLst>
          </p:cNvPr>
          <p:cNvSpPr>
            <a:spLocks noChangeArrowheads="1"/>
          </p:cNvSpPr>
          <p:nvPr/>
        </p:nvSpPr>
        <p:spPr bwMode="auto">
          <a:xfrm>
            <a:off x="287382" y="6169937"/>
            <a:ext cx="6891338" cy="3246437"/>
          </a:xfrm>
          <a:prstGeom prst="rect">
            <a:avLst/>
          </a:prstGeom>
          <a:solidFill>
            <a:srgbClr val="FFFFFF"/>
          </a:solidFill>
          <a:ln w="6350" algn="ctr">
            <a:solidFill>
              <a:srgbClr val="8496B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75" name="WordArt 4">
            <a:extLst>
              <a:ext uri="{FF2B5EF4-FFF2-40B4-BE49-F238E27FC236}">
                <a16:creationId xmlns:a16="http://schemas.microsoft.com/office/drawing/2014/main" id="{B384F0C8-1F8B-5BF9-5754-B343A2B00741}"/>
              </a:ext>
            </a:extLst>
          </p:cNvPr>
          <p:cNvSpPr>
            <a:spLocks noChangeArrowheads="1" noChangeShapeType="1" noTextEdit="1"/>
          </p:cNvSpPr>
          <p:nvPr/>
        </p:nvSpPr>
        <p:spPr bwMode="auto">
          <a:xfrm>
            <a:off x="689019" y="9787849"/>
            <a:ext cx="3768726" cy="1143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5" panose="020B0500000000000000" pitchFamily="50" charset="-128"/>
                <a:ea typeface="ヒラギノ角ゴ5" panose="020B0500000000000000" pitchFamily="50" charset="-128"/>
              </a:rPr>
              <a:t>ご相談、見積もりのご依頼、ご注文はこちらまでお願いいたします。</a:t>
            </a:r>
          </a:p>
        </p:txBody>
      </p:sp>
      <p:sp>
        <p:nvSpPr>
          <p:cNvPr id="176" name="WordArt 5">
            <a:extLst>
              <a:ext uri="{FF2B5EF4-FFF2-40B4-BE49-F238E27FC236}">
                <a16:creationId xmlns:a16="http://schemas.microsoft.com/office/drawing/2014/main" id="{110B2D37-0D51-5CB8-3BA0-D3F6F9DAC313}"/>
              </a:ext>
            </a:extLst>
          </p:cNvPr>
          <p:cNvSpPr>
            <a:spLocks noChangeArrowheads="1" noChangeShapeType="1" noTextEdit="1"/>
          </p:cNvSpPr>
          <p:nvPr/>
        </p:nvSpPr>
        <p:spPr bwMode="auto">
          <a:xfrm>
            <a:off x="689019" y="9965649"/>
            <a:ext cx="2665413" cy="1333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900" kern="10" spc="0">
                <a:ln>
                  <a:noFill/>
                </a:ln>
                <a:solidFill>
                  <a:srgbClr val="FFFFFF"/>
                </a:solidFill>
                <a:effectLst/>
                <a:latin typeface="ヒラギノ角ゴ5" panose="020B0500000000000000" pitchFamily="50" charset="-128"/>
                <a:ea typeface="ヒラギノ角ゴ5" panose="020B0500000000000000" pitchFamily="50" charset="-128"/>
              </a:rPr>
              <a:t>アプライド株式会社　広域システム事業部</a:t>
            </a:r>
          </a:p>
        </p:txBody>
      </p:sp>
      <p:sp>
        <p:nvSpPr>
          <p:cNvPr id="177" name="WordArt 6">
            <a:extLst>
              <a:ext uri="{FF2B5EF4-FFF2-40B4-BE49-F238E27FC236}">
                <a16:creationId xmlns:a16="http://schemas.microsoft.com/office/drawing/2014/main" id="{3CC0444E-AA59-4BB3-13F2-874140F5D1B9}"/>
              </a:ext>
            </a:extLst>
          </p:cNvPr>
          <p:cNvSpPr>
            <a:spLocks noChangeArrowheads="1" noChangeShapeType="1" noTextEdit="1"/>
          </p:cNvSpPr>
          <p:nvPr/>
        </p:nvSpPr>
        <p:spPr bwMode="auto">
          <a:xfrm>
            <a:off x="689019" y="10160912"/>
            <a:ext cx="2906713" cy="1301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a:ln>
                  <a:noFill/>
                </a:ln>
                <a:solidFill>
                  <a:srgbClr val="FFFFFF"/>
                </a:solidFill>
                <a:effectLst/>
                <a:latin typeface="ヒラギノ角ゴ5" panose="020B0500000000000000" pitchFamily="50" charset="-128"/>
                <a:ea typeface="ヒラギノ角ゴ5" panose="020B0500000000000000" pitchFamily="50" charset="-128"/>
              </a:rPr>
              <a:t>TEL:092-481-7812 / FAX:092-481-7822</a:t>
            </a:r>
            <a:endParaRPr lang="ja-JP" altLang="en-US" sz="800" kern="10" spc="0">
              <a:ln>
                <a:noFill/>
              </a:ln>
              <a:solidFill>
                <a:srgbClr val="FFFFFF"/>
              </a:solidFill>
              <a:effectLst/>
              <a:latin typeface="ヒラギノ角ゴ5" panose="020B0500000000000000" pitchFamily="50" charset="-128"/>
              <a:ea typeface="ヒラギノ角ゴ5" panose="020B0500000000000000" pitchFamily="50" charset="-128"/>
            </a:endParaRPr>
          </a:p>
        </p:txBody>
      </p:sp>
      <p:sp>
        <p:nvSpPr>
          <p:cNvPr id="178" name="WordArt 7">
            <a:extLst>
              <a:ext uri="{FF2B5EF4-FFF2-40B4-BE49-F238E27FC236}">
                <a16:creationId xmlns:a16="http://schemas.microsoft.com/office/drawing/2014/main" id="{44023CD7-FC69-E875-E42D-93130E7D08E2}"/>
              </a:ext>
            </a:extLst>
          </p:cNvPr>
          <p:cNvSpPr>
            <a:spLocks noChangeArrowheads="1" noChangeShapeType="1" noTextEdit="1"/>
          </p:cNvSpPr>
          <p:nvPr/>
        </p:nvSpPr>
        <p:spPr bwMode="auto">
          <a:xfrm>
            <a:off x="689019" y="10326012"/>
            <a:ext cx="188595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a:ln>
                  <a:noFill/>
                </a:ln>
                <a:solidFill>
                  <a:srgbClr val="FFFFFF"/>
                </a:solidFill>
                <a:effectLst/>
                <a:latin typeface="ヒラギノ角ゴ5" panose="020B0500000000000000" pitchFamily="50" charset="-128"/>
                <a:ea typeface="ヒラギノ角ゴ5" panose="020B0500000000000000" pitchFamily="50" charset="-128"/>
              </a:rPr>
              <a:t>m-akiyama@applied-net.co.jp</a:t>
            </a:r>
            <a:endParaRPr lang="ja-JP" altLang="en-US" sz="800" kern="10" spc="0">
              <a:ln>
                <a:noFill/>
              </a:ln>
              <a:solidFill>
                <a:srgbClr val="FFFFFF"/>
              </a:solidFill>
              <a:effectLst/>
              <a:latin typeface="ヒラギノ角ゴ5" panose="020B0500000000000000" pitchFamily="50" charset="-128"/>
              <a:ea typeface="ヒラギノ角ゴ5" panose="020B0500000000000000" pitchFamily="50" charset="-128"/>
            </a:endParaRPr>
          </a:p>
        </p:txBody>
      </p:sp>
      <p:pic>
        <p:nvPicPr>
          <p:cNvPr id="1032" name="図 25">
            <a:extLst>
              <a:ext uri="{FF2B5EF4-FFF2-40B4-BE49-F238E27FC236}">
                <a16:creationId xmlns:a16="http://schemas.microsoft.com/office/drawing/2014/main" id="{8919A4D0-A67E-66AD-A800-96FD2DC827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54757" y="9779912"/>
            <a:ext cx="7493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9" name="WordArt 9">
            <a:extLst>
              <a:ext uri="{FF2B5EF4-FFF2-40B4-BE49-F238E27FC236}">
                <a16:creationId xmlns:a16="http://schemas.microsoft.com/office/drawing/2014/main" id="{7F2CEEC2-562D-153D-689A-8ACCBC135474}"/>
              </a:ext>
            </a:extLst>
          </p:cNvPr>
          <p:cNvSpPr>
            <a:spLocks noChangeArrowheads="1" noChangeShapeType="1" noTextEdit="1"/>
          </p:cNvSpPr>
          <p:nvPr/>
        </p:nvSpPr>
        <p:spPr bwMode="auto">
          <a:xfrm>
            <a:off x="5862682" y="10335537"/>
            <a:ext cx="952500" cy="952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5" panose="020B0500000000000000" pitchFamily="50" charset="-128"/>
                <a:ea typeface="ヒラギノ角ゴ5" panose="020B0500000000000000" pitchFamily="50" charset="-128"/>
              </a:rPr>
              <a:t>東証スタンダード</a:t>
            </a:r>
            <a:r>
              <a:rPr lang="en-US" altLang="ja-JP" sz="800" kern="10" spc="0">
                <a:ln>
                  <a:noFill/>
                </a:ln>
                <a:solidFill>
                  <a:srgbClr val="FFFFFF"/>
                </a:solidFill>
                <a:effectLst/>
                <a:latin typeface="ヒラギノ角ゴ5" panose="020B0500000000000000" pitchFamily="50" charset="-128"/>
                <a:ea typeface="ヒラギノ角ゴ5" panose="020B0500000000000000" pitchFamily="50" charset="-128"/>
              </a:rPr>
              <a:t>3020</a:t>
            </a:r>
            <a:endParaRPr lang="ja-JP" altLang="en-US" sz="800" kern="10" spc="0">
              <a:ln>
                <a:noFill/>
              </a:ln>
              <a:solidFill>
                <a:srgbClr val="FFFFFF"/>
              </a:solidFill>
              <a:effectLst/>
              <a:latin typeface="ヒラギノ角ゴ5" panose="020B0500000000000000" pitchFamily="50" charset="-128"/>
              <a:ea typeface="ヒラギノ角ゴ5" panose="020B0500000000000000" pitchFamily="50" charset="-128"/>
            </a:endParaRPr>
          </a:p>
        </p:txBody>
      </p:sp>
      <p:sp>
        <p:nvSpPr>
          <p:cNvPr id="180" name="WordArt 10">
            <a:extLst>
              <a:ext uri="{FF2B5EF4-FFF2-40B4-BE49-F238E27FC236}">
                <a16:creationId xmlns:a16="http://schemas.microsoft.com/office/drawing/2014/main" id="{2147ECBA-12D8-505E-61F2-3711E38D4057}"/>
              </a:ext>
            </a:extLst>
          </p:cNvPr>
          <p:cNvSpPr>
            <a:spLocks noChangeArrowheads="1" noChangeShapeType="1" noTextEdit="1"/>
          </p:cNvSpPr>
          <p:nvPr/>
        </p:nvSpPr>
        <p:spPr bwMode="auto">
          <a:xfrm>
            <a:off x="676319" y="6277887"/>
            <a:ext cx="6027738" cy="1762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0070C0"/>
                </a:solidFill>
                <a:effectLst/>
                <a:latin typeface="ヒラギノ角ゴ7" panose="020B0700000000000000" pitchFamily="50" charset="-128"/>
                <a:ea typeface="ヒラギノ角ゴ7" panose="020B0700000000000000" pitchFamily="50" charset="-128"/>
              </a:rPr>
              <a:t>選ぶなら、充実した安心サポートと多様なカスタマイズができるアプライドの</a:t>
            </a:r>
            <a:r>
              <a:rPr lang="en-US" altLang="ja-JP" sz="800" kern="10" spc="0">
                <a:ln>
                  <a:noFill/>
                </a:ln>
                <a:solidFill>
                  <a:srgbClr val="0070C0"/>
                </a:solidFill>
                <a:effectLst/>
                <a:latin typeface="ヒラギノ角ゴ7" panose="020B0700000000000000" pitchFamily="50" charset="-128"/>
                <a:ea typeface="ヒラギノ角ゴ7" panose="020B0700000000000000" pitchFamily="50" charset="-128"/>
              </a:rPr>
              <a:t>NAS</a:t>
            </a:r>
            <a:endParaRPr lang="ja-JP" altLang="en-US" sz="800" kern="10" spc="0">
              <a:ln>
                <a:noFill/>
              </a:ln>
              <a:solidFill>
                <a:srgbClr val="0070C0"/>
              </a:solidFill>
              <a:effectLst/>
              <a:latin typeface="ヒラギノ角ゴ7" panose="020B0700000000000000" pitchFamily="50" charset="-128"/>
              <a:ea typeface="ヒラギノ角ゴ7" panose="020B0700000000000000" pitchFamily="50" charset="-128"/>
            </a:endParaRPr>
          </a:p>
        </p:txBody>
      </p:sp>
      <p:cxnSp>
        <p:nvCxnSpPr>
          <p:cNvPr id="1035" name="AutoShape 11">
            <a:extLst>
              <a:ext uri="{FF2B5EF4-FFF2-40B4-BE49-F238E27FC236}">
                <a16:creationId xmlns:a16="http://schemas.microsoft.com/office/drawing/2014/main" id="{5350FEE8-CB43-CA36-4DAA-BAE7C0464E1F}"/>
              </a:ext>
            </a:extLst>
          </p:cNvPr>
          <p:cNvCxnSpPr>
            <a:cxnSpLocks noChangeShapeType="1"/>
          </p:cNvCxnSpPr>
          <p:nvPr/>
        </p:nvCxnSpPr>
        <p:spPr bwMode="auto">
          <a:xfrm>
            <a:off x="689019" y="6495374"/>
            <a:ext cx="6015038" cy="0"/>
          </a:xfrm>
          <a:prstGeom prst="straightConnector1">
            <a:avLst/>
          </a:prstGeom>
          <a:noFill/>
          <a:ln w="9525">
            <a:solidFill>
              <a:srgbClr val="0070C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81" name="WordArt 12">
            <a:extLst>
              <a:ext uri="{FF2B5EF4-FFF2-40B4-BE49-F238E27FC236}">
                <a16:creationId xmlns:a16="http://schemas.microsoft.com/office/drawing/2014/main" id="{6FA5F698-2E20-0719-9FCA-C55F3653D15F}"/>
              </a:ext>
            </a:extLst>
          </p:cNvPr>
          <p:cNvSpPr>
            <a:spLocks noChangeArrowheads="1" noChangeShapeType="1" noTextEdit="1"/>
          </p:cNvSpPr>
          <p:nvPr/>
        </p:nvSpPr>
        <p:spPr bwMode="auto">
          <a:xfrm>
            <a:off x="338182" y="9227462"/>
            <a:ext cx="6632575" cy="539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※HDD</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容量・本数、等により柔軟にカスタマイズいたします。</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※WEB</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アクセスは事業所の設備との調整が必要なことがあります。</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※HUB,LAN</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ケーブル、</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UPS</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等が必要な場合は別途有償です。</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画像はイメージです。</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記載の情報は諸般の事情により予告なく変更となることがあります。</a:t>
            </a:r>
          </a:p>
        </p:txBody>
      </p:sp>
      <p:sp>
        <p:nvSpPr>
          <p:cNvPr id="182" name="Rectangle 13">
            <a:extLst>
              <a:ext uri="{FF2B5EF4-FFF2-40B4-BE49-F238E27FC236}">
                <a16:creationId xmlns:a16="http://schemas.microsoft.com/office/drawing/2014/main" id="{C4702034-AA7F-D3BD-C908-973C0D6F1CB0}"/>
              </a:ext>
            </a:extLst>
          </p:cNvPr>
          <p:cNvSpPr>
            <a:spLocks noChangeArrowheads="1"/>
          </p:cNvSpPr>
          <p:nvPr/>
        </p:nvSpPr>
        <p:spPr bwMode="auto">
          <a:xfrm>
            <a:off x="338182" y="6576337"/>
            <a:ext cx="2425700" cy="263207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grpSp>
        <p:nvGrpSpPr>
          <p:cNvPr id="183" name="Group 14">
            <a:extLst>
              <a:ext uri="{FF2B5EF4-FFF2-40B4-BE49-F238E27FC236}">
                <a16:creationId xmlns:a16="http://schemas.microsoft.com/office/drawing/2014/main" id="{151CF64D-2251-EB7F-0840-998A8BFF78E0}"/>
              </a:ext>
            </a:extLst>
          </p:cNvPr>
          <p:cNvGrpSpPr>
            <a:grpSpLocks/>
          </p:cNvGrpSpPr>
          <p:nvPr/>
        </p:nvGrpSpPr>
        <p:grpSpPr bwMode="auto">
          <a:xfrm>
            <a:off x="395332" y="8648024"/>
            <a:ext cx="2159000" cy="512763"/>
            <a:chOff x="1488" y="13074"/>
            <a:chExt cx="2006" cy="434"/>
          </a:xfrm>
        </p:grpSpPr>
        <p:sp>
          <p:nvSpPr>
            <p:cNvPr id="184" name="Rectangle 15">
              <a:extLst>
                <a:ext uri="{FF2B5EF4-FFF2-40B4-BE49-F238E27FC236}">
                  <a16:creationId xmlns:a16="http://schemas.microsoft.com/office/drawing/2014/main" id="{B310473E-D000-058F-F4D8-53FBDA955C3F}"/>
                </a:ext>
              </a:extLst>
            </p:cNvPr>
            <p:cNvSpPr>
              <a:spLocks noChangeArrowheads="1"/>
            </p:cNvSpPr>
            <p:nvPr/>
          </p:nvSpPr>
          <p:spPr bwMode="auto">
            <a:xfrm>
              <a:off x="1488" y="13074"/>
              <a:ext cx="2006" cy="434"/>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85" name="WordArt 16">
              <a:extLst>
                <a:ext uri="{FF2B5EF4-FFF2-40B4-BE49-F238E27FC236}">
                  <a16:creationId xmlns:a16="http://schemas.microsoft.com/office/drawing/2014/main" id="{BEFDE87F-7405-6CC9-AB6D-FC0603CCF742}"/>
                </a:ext>
              </a:extLst>
            </p:cNvPr>
            <p:cNvSpPr>
              <a:spLocks noChangeArrowheads="1" noChangeShapeType="1" noTextEdit="1"/>
            </p:cNvSpPr>
            <p:nvPr/>
          </p:nvSpPr>
          <p:spPr bwMode="auto">
            <a:xfrm>
              <a:off x="1565" y="13171"/>
              <a:ext cx="1831" cy="2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00"/>
                  </a:solidFill>
                  <a:effectLst/>
                  <a:latin typeface="ヒラギノ角ゴ6" panose="020B0600000000000000" pitchFamily="50" charset="-128"/>
                  <a:ea typeface="ヒラギノ角ゴ6" panose="020B0600000000000000" pitchFamily="50" charset="-128"/>
                </a:rPr>
                <a:t>容量、</a:t>
              </a:r>
              <a:r>
                <a:rPr lang="en-US" altLang="ja-JP" sz="800" kern="10" spc="0">
                  <a:ln>
                    <a:noFill/>
                  </a:ln>
                  <a:solidFill>
                    <a:srgbClr val="FFFF00"/>
                  </a:solidFill>
                  <a:effectLst/>
                  <a:latin typeface="ヒラギノ角ゴ6" panose="020B0600000000000000" pitchFamily="50" charset="-128"/>
                  <a:ea typeface="ヒラギノ角ゴ6" panose="020B0600000000000000" pitchFamily="50" charset="-128"/>
                </a:rPr>
                <a:t>RAID</a:t>
              </a:r>
              <a:r>
                <a:rPr lang="ja-JP" altLang="en-US" sz="800" kern="10" spc="0">
                  <a:ln>
                    <a:noFill/>
                  </a:ln>
                  <a:solidFill>
                    <a:srgbClr val="FFFF00"/>
                  </a:solidFill>
                  <a:effectLst/>
                  <a:latin typeface="ヒラギノ角ゴ6" panose="020B0600000000000000" pitchFamily="50" charset="-128"/>
                  <a:ea typeface="ヒラギノ角ゴ6" panose="020B0600000000000000" pitchFamily="50" charset="-128"/>
                </a:rPr>
                <a:t>構成、</a:t>
              </a:r>
              <a:r>
                <a:rPr lang="en-US" altLang="ja-JP" sz="800" kern="10" spc="0">
                  <a:ln>
                    <a:noFill/>
                  </a:ln>
                  <a:solidFill>
                    <a:srgbClr val="FFFF00"/>
                  </a:solidFill>
                  <a:effectLst/>
                  <a:latin typeface="ヒラギノ角ゴ6" panose="020B0600000000000000" pitchFamily="50" charset="-128"/>
                  <a:ea typeface="ヒラギノ角ゴ6" panose="020B0600000000000000" pitchFamily="50" charset="-128"/>
                </a:rPr>
                <a:t>HDD</a:t>
              </a:r>
              <a:r>
                <a:rPr lang="ja-JP" altLang="en-US" sz="800" kern="10" spc="0">
                  <a:ln>
                    <a:noFill/>
                  </a:ln>
                  <a:solidFill>
                    <a:srgbClr val="FFFF00"/>
                  </a:solidFill>
                  <a:effectLst/>
                  <a:latin typeface="ヒラギノ角ゴ6" panose="020B0600000000000000" pitchFamily="50" charset="-128"/>
                  <a:ea typeface="ヒラギノ角ゴ6" panose="020B0600000000000000" pitchFamily="50" charset="-128"/>
                </a:rPr>
                <a:t>本数など</a:t>
              </a:r>
            </a:p>
            <a:p>
              <a:pPr algn="ctr" rtl="0">
                <a:buNone/>
              </a:pPr>
              <a:r>
                <a:rPr lang="ja-JP" altLang="en-US" sz="800" kern="10" spc="0">
                  <a:ln>
                    <a:noFill/>
                  </a:ln>
                  <a:solidFill>
                    <a:srgbClr val="FFFF00"/>
                  </a:solidFill>
                  <a:effectLst/>
                  <a:latin typeface="ヒラギノ角ゴ6" panose="020B0600000000000000" pitchFamily="50" charset="-128"/>
                  <a:ea typeface="ヒラギノ角ゴ6" panose="020B0600000000000000" pitchFamily="50" charset="-128"/>
                </a:rPr>
                <a:t>柔軟なカスタマイズが可能です</a:t>
              </a:r>
            </a:p>
          </p:txBody>
        </p:sp>
      </p:grpSp>
      <p:sp>
        <p:nvSpPr>
          <p:cNvPr id="186" name="WordArt 17">
            <a:extLst>
              <a:ext uri="{FF2B5EF4-FFF2-40B4-BE49-F238E27FC236}">
                <a16:creationId xmlns:a16="http://schemas.microsoft.com/office/drawing/2014/main" id="{7B41AC85-6D1E-FDAD-F17C-1B35761D08CE}"/>
              </a:ext>
            </a:extLst>
          </p:cNvPr>
          <p:cNvSpPr>
            <a:spLocks noChangeArrowheads="1" noChangeShapeType="1" noTextEdit="1"/>
          </p:cNvSpPr>
          <p:nvPr/>
        </p:nvSpPr>
        <p:spPr bwMode="auto">
          <a:xfrm>
            <a:off x="377869" y="6633487"/>
            <a:ext cx="2324100" cy="33813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ヒラギノ角ゴ5" panose="020B0500000000000000" pitchFamily="50" charset="-128"/>
                <a:ea typeface="ヒラギノ角ゴ5" panose="020B0500000000000000" pitchFamily="50" charset="-128"/>
              </a:rPr>
              <a:t>安心</a:t>
            </a:r>
            <a:r>
              <a:rPr lang="en-US" altLang="ja-JP" sz="1800" kern="10" spc="0">
                <a:ln>
                  <a:noFill/>
                </a:ln>
                <a:solidFill>
                  <a:srgbClr val="333333"/>
                </a:solidFill>
                <a:effectLst/>
                <a:latin typeface="ヒラギノ角ゴ5" panose="020B0500000000000000" pitchFamily="50" charset="-128"/>
                <a:ea typeface="ヒラギノ角ゴ5" panose="020B0500000000000000" pitchFamily="50" charset="-128"/>
              </a:rPr>
              <a:t>!NAS</a:t>
            </a:r>
            <a:r>
              <a:rPr lang="ja-JP" altLang="en-US" sz="1800" kern="10" spc="0">
                <a:ln>
                  <a:noFill/>
                </a:ln>
                <a:solidFill>
                  <a:srgbClr val="333333"/>
                </a:solidFill>
                <a:effectLst/>
                <a:latin typeface="ヒラギノ角ゴ5" panose="020B0500000000000000" pitchFamily="50" charset="-128"/>
                <a:ea typeface="ヒラギノ角ゴ5" panose="020B0500000000000000" pitchFamily="50" charset="-128"/>
              </a:rPr>
              <a:t>導入時に必要な設定</a:t>
            </a:r>
          </a:p>
          <a:p>
            <a:pPr algn="l" rtl="0">
              <a:buNone/>
            </a:pPr>
            <a:r>
              <a:rPr lang="ja-JP" altLang="en-US" sz="1800" kern="10" spc="0">
                <a:ln>
                  <a:noFill/>
                </a:ln>
                <a:solidFill>
                  <a:srgbClr val="333333"/>
                </a:solidFill>
                <a:effectLst/>
                <a:latin typeface="ヒラギノ角ゴ5" panose="020B0500000000000000" pitchFamily="50" charset="-128"/>
                <a:ea typeface="ヒラギノ角ゴ5" panose="020B0500000000000000" pitchFamily="50" charset="-128"/>
              </a:rPr>
              <a:t>から設置まですべて行います</a:t>
            </a:r>
            <a:r>
              <a:rPr lang="en-US" altLang="ja-JP" sz="1800" kern="10" spc="0">
                <a:ln>
                  <a:noFill/>
                </a:ln>
                <a:solidFill>
                  <a:srgbClr val="333333"/>
                </a:solidFill>
                <a:effectLst/>
                <a:latin typeface="ヒラギノ角ゴ5" panose="020B0500000000000000" pitchFamily="50" charset="-128"/>
                <a:ea typeface="ヒラギノ角ゴ5" panose="020B0500000000000000" pitchFamily="50" charset="-128"/>
              </a:rPr>
              <a:t>!</a:t>
            </a:r>
            <a:endParaRPr lang="ja-JP" altLang="en-US" sz="1800" kern="10" spc="0">
              <a:ln>
                <a:noFill/>
              </a:ln>
              <a:solidFill>
                <a:srgbClr val="333333"/>
              </a:solidFill>
              <a:effectLst/>
              <a:latin typeface="ヒラギノ角ゴ5" panose="020B0500000000000000" pitchFamily="50" charset="-128"/>
              <a:ea typeface="ヒラギノ角ゴ5" panose="020B0500000000000000" pitchFamily="50" charset="-128"/>
            </a:endParaRPr>
          </a:p>
        </p:txBody>
      </p:sp>
      <p:grpSp>
        <p:nvGrpSpPr>
          <p:cNvPr id="187" name="Group 18">
            <a:extLst>
              <a:ext uri="{FF2B5EF4-FFF2-40B4-BE49-F238E27FC236}">
                <a16:creationId xmlns:a16="http://schemas.microsoft.com/office/drawing/2014/main" id="{20B96E4E-7D9E-DD9B-62C0-E7316EB491AE}"/>
              </a:ext>
            </a:extLst>
          </p:cNvPr>
          <p:cNvGrpSpPr>
            <a:grpSpLocks/>
          </p:cNvGrpSpPr>
          <p:nvPr/>
        </p:nvGrpSpPr>
        <p:grpSpPr bwMode="auto">
          <a:xfrm>
            <a:off x="377869" y="7030362"/>
            <a:ext cx="2205038" cy="450850"/>
            <a:chOff x="637" y="9635"/>
            <a:chExt cx="3474" cy="711"/>
          </a:xfrm>
        </p:grpSpPr>
        <p:sp>
          <p:nvSpPr>
            <p:cNvPr id="188" name="Rectangle 19">
              <a:extLst>
                <a:ext uri="{FF2B5EF4-FFF2-40B4-BE49-F238E27FC236}">
                  <a16:creationId xmlns:a16="http://schemas.microsoft.com/office/drawing/2014/main" id="{567D2EE7-EC9B-B81B-0064-85663C743A56}"/>
                </a:ext>
              </a:extLst>
            </p:cNvPr>
            <p:cNvSpPr>
              <a:spLocks noChangeArrowheads="1"/>
            </p:cNvSpPr>
            <p:nvPr/>
          </p:nvSpPr>
          <p:spPr bwMode="auto">
            <a:xfrm>
              <a:off x="637" y="9635"/>
              <a:ext cx="1696"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89" name="Rectangle 20">
              <a:extLst>
                <a:ext uri="{FF2B5EF4-FFF2-40B4-BE49-F238E27FC236}">
                  <a16:creationId xmlns:a16="http://schemas.microsoft.com/office/drawing/2014/main" id="{FA95070F-89E7-BD84-0D3D-F82A80430752}"/>
                </a:ext>
              </a:extLst>
            </p:cNvPr>
            <p:cNvSpPr>
              <a:spLocks noChangeArrowheads="1"/>
            </p:cNvSpPr>
            <p:nvPr/>
          </p:nvSpPr>
          <p:spPr bwMode="auto">
            <a:xfrm>
              <a:off x="2416" y="9635"/>
              <a:ext cx="1695"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90" name="WordArt 21">
              <a:extLst>
                <a:ext uri="{FF2B5EF4-FFF2-40B4-BE49-F238E27FC236}">
                  <a16:creationId xmlns:a16="http://schemas.microsoft.com/office/drawing/2014/main" id="{96EF56B6-8801-C091-1FFE-2075C3BE6B63}"/>
                </a:ext>
              </a:extLst>
            </p:cNvPr>
            <p:cNvSpPr>
              <a:spLocks noChangeArrowheads="1" noChangeShapeType="1" noTextEdit="1"/>
            </p:cNvSpPr>
            <p:nvPr/>
          </p:nvSpPr>
          <p:spPr bwMode="auto">
            <a:xfrm>
              <a:off x="940" y="9772"/>
              <a:ext cx="1090" cy="43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zh-TW" sz="18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zh-TW" altLang="en-US" sz="1800" kern="10" spc="0">
                  <a:ln>
                    <a:noFill/>
                  </a:ln>
                  <a:solidFill>
                    <a:srgbClr val="FFFFFF"/>
                  </a:solidFill>
                  <a:effectLst/>
                  <a:latin typeface="ヒラギノ角ゴ4" panose="020B0400000000000000" pitchFamily="50" charset="-128"/>
                  <a:ea typeface="ヒラギノ角ゴ4" panose="020B0400000000000000" pitchFamily="50" charset="-128"/>
                </a:rPr>
                <a:t>設置＆</a:t>
              </a:r>
            </a:p>
            <a:p>
              <a:pPr algn="ctr" rtl="0">
                <a:buNone/>
              </a:pPr>
              <a:r>
                <a:rPr lang="zh-TW" altLang="en-US" sz="1800" kern="10" spc="0">
                  <a:ln>
                    <a:noFill/>
                  </a:ln>
                  <a:solidFill>
                    <a:srgbClr val="FFFFFF"/>
                  </a:solidFill>
                  <a:effectLst/>
                  <a:latin typeface="ヒラギノ角ゴ4" panose="020B0400000000000000" pitchFamily="50" charset="-128"/>
                  <a:ea typeface="ヒラギノ角ゴ4" panose="020B0400000000000000" pitchFamily="50" charset="-128"/>
                </a:rPr>
                <a:t>初期設定</a:t>
              </a:r>
              <a:endPar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191" name="WordArt 22">
              <a:extLst>
                <a:ext uri="{FF2B5EF4-FFF2-40B4-BE49-F238E27FC236}">
                  <a16:creationId xmlns:a16="http://schemas.microsoft.com/office/drawing/2014/main" id="{C42E1452-DAAE-B9EB-4747-752791439730}"/>
                </a:ext>
              </a:extLst>
            </p:cNvPr>
            <p:cNvSpPr>
              <a:spLocks noChangeArrowheads="1" noChangeShapeType="1" noTextEdit="1"/>
            </p:cNvSpPr>
            <p:nvPr/>
          </p:nvSpPr>
          <p:spPr bwMode="auto">
            <a:xfrm>
              <a:off x="2706" y="9763"/>
              <a:ext cx="1114" cy="45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RAID</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設定・</a:t>
              </a:r>
            </a:p>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ビルド</a:t>
              </a:r>
            </a:p>
          </p:txBody>
        </p:sp>
      </p:grpSp>
      <p:grpSp>
        <p:nvGrpSpPr>
          <p:cNvPr id="1024" name="Group 23">
            <a:extLst>
              <a:ext uri="{FF2B5EF4-FFF2-40B4-BE49-F238E27FC236}">
                <a16:creationId xmlns:a16="http://schemas.microsoft.com/office/drawing/2014/main" id="{85A1CAE2-4995-B004-3E3A-36E7ECE90A7C}"/>
              </a:ext>
            </a:extLst>
          </p:cNvPr>
          <p:cNvGrpSpPr>
            <a:grpSpLocks/>
          </p:cNvGrpSpPr>
          <p:nvPr/>
        </p:nvGrpSpPr>
        <p:grpSpPr bwMode="auto">
          <a:xfrm>
            <a:off x="377869" y="7570112"/>
            <a:ext cx="2208213" cy="450850"/>
            <a:chOff x="637" y="10517"/>
            <a:chExt cx="3477" cy="711"/>
          </a:xfrm>
        </p:grpSpPr>
        <p:sp>
          <p:nvSpPr>
            <p:cNvPr id="1025" name="Rectangle 24">
              <a:extLst>
                <a:ext uri="{FF2B5EF4-FFF2-40B4-BE49-F238E27FC236}">
                  <a16:creationId xmlns:a16="http://schemas.microsoft.com/office/drawing/2014/main" id="{E4AFA3C0-AC27-3D0F-297C-B68A6DC3DFD8}"/>
                </a:ext>
              </a:extLst>
            </p:cNvPr>
            <p:cNvSpPr>
              <a:spLocks noChangeArrowheads="1"/>
            </p:cNvSpPr>
            <p:nvPr/>
          </p:nvSpPr>
          <p:spPr bwMode="auto">
            <a:xfrm>
              <a:off x="637" y="10517"/>
              <a:ext cx="1697"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26" name="Rectangle 25">
              <a:extLst>
                <a:ext uri="{FF2B5EF4-FFF2-40B4-BE49-F238E27FC236}">
                  <a16:creationId xmlns:a16="http://schemas.microsoft.com/office/drawing/2014/main" id="{47D4BD81-5446-7F13-E9CB-C16242B1B730}"/>
                </a:ext>
              </a:extLst>
            </p:cNvPr>
            <p:cNvSpPr>
              <a:spLocks noChangeArrowheads="1"/>
            </p:cNvSpPr>
            <p:nvPr/>
          </p:nvSpPr>
          <p:spPr bwMode="auto">
            <a:xfrm>
              <a:off x="2417" y="10517"/>
              <a:ext cx="1697"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27" name="WordArt 26">
              <a:extLst>
                <a:ext uri="{FF2B5EF4-FFF2-40B4-BE49-F238E27FC236}">
                  <a16:creationId xmlns:a16="http://schemas.microsoft.com/office/drawing/2014/main" id="{DB5BB91F-2B9A-B5F9-6A5B-379B5FBBF68B}"/>
                </a:ext>
              </a:extLst>
            </p:cNvPr>
            <p:cNvSpPr>
              <a:spLocks noChangeArrowheads="1" noChangeShapeType="1" noTextEdit="1"/>
            </p:cNvSpPr>
            <p:nvPr/>
          </p:nvSpPr>
          <p:spPr bwMode="auto">
            <a:xfrm>
              <a:off x="919" y="10648"/>
              <a:ext cx="1135" cy="44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ネットワーク</a:t>
              </a:r>
            </a:p>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設定</a:t>
              </a:r>
            </a:p>
          </p:txBody>
        </p:sp>
        <p:sp>
          <p:nvSpPr>
            <p:cNvPr id="1028" name="WordArt 27">
              <a:extLst>
                <a:ext uri="{FF2B5EF4-FFF2-40B4-BE49-F238E27FC236}">
                  <a16:creationId xmlns:a16="http://schemas.microsoft.com/office/drawing/2014/main" id="{6B71FD46-CB75-E4DB-C79C-31CE5EF78A05}"/>
                </a:ext>
              </a:extLst>
            </p:cNvPr>
            <p:cNvSpPr>
              <a:spLocks noChangeArrowheads="1" noChangeShapeType="1" noTextEdit="1"/>
            </p:cNvSpPr>
            <p:nvPr/>
          </p:nvSpPr>
          <p:spPr bwMode="auto">
            <a:xfrm>
              <a:off x="2631" y="10682"/>
              <a:ext cx="1267" cy="37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アクセス制限用</a:t>
              </a:r>
            </a:p>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アカウント作成</a:t>
              </a:r>
            </a:p>
          </p:txBody>
        </p:sp>
      </p:grpSp>
      <p:sp>
        <p:nvSpPr>
          <p:cNvPr id="1029" name="Rectangle 28">
            <a:extLst>
              <a:ext uri="{FF2B5EF4-FFF2-40B4-BE49-F238E27FC236}">
                <a16:creationId xmlns:a16="http://schemas.microsoft.com/office/drawing/2014/main" id="{B91C021A-5033-ECA8-0C49-E940FA0B37EF}"/>
              </a:ext>
            </a:extLst>
          </p:cNvPr>
          <p:cNvSpPr>
            <a:spLocks noChangeArrowheads="1"/>
          </p:cNvSpPr>
          <p:nvPr/>
        </p:nvSpPr>
        <p:spPr bwMode="auto">
          <a:xfrm>
            <a:off x="2798807" y="6576337"/>
            <a:ext cx="4357688" cy="2632075"/>
          </a:xfrm>
          <a:prstGeom prst="rect">
            <a:avLst/>
          </a:prstGeom>
          <a:solidFill>
            <a:srgbClr val="FFFFFF"/>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grpSp>
        <p:nvGrpSpPr>
          <p:cNvPr id="1030" name="Group 29">
            <a:extLst>
              <a:ext uri="{FF2B5EF4-FFF2-40B4-BE49-F238E27FC236}">
                <a16:creationId xmlns:a16="http://schemas.microsoft.com/office/drawing/2014/main" id="{ADB13060-ED93-F08D-AFCC-06C0088E055F}"/>
              </a:ext>
            </a:extLst>
          </p:cNvPr>
          <p:cNvGrpSpPr>
            <a:grpSpLocks/>
          </p:cNvGrpSpPr>
          <p:nvPr/>
        </p:nvGrpSpPr>
        <p:grpSpPr bwMode="auto">
          <a:xfrm>
            <a:off x="376282" y="8132087"/>
            <a:ext cx="2206625" cy="452437"/>
            <a:chOff x="1618" y="9137"/>
            <a:chExt cx="3475" cy="711"/>
          </a:xfrm>
        </p:grpSpPr>
        <p:sp>
          <p:nvSpPr>
            <p:cNvPr id="1031" name="Rectangle 30">
              <a:extLst>
                <a:ext uri="{FF2B5EF4-FFF2-40B4-BE49-F238E27FC236}">
                  <a16:creationId xmlns:a16="http://schemas.microsoft.com/office/drawing/2014/main" id="{7396610D-19A6-ED08-D443-25330FD19AD0}"/>
                </a:ext>
              </a:extLst>
            </p:cNvPr>
            <p:cNvSpPr>
              <a:spLocks noChangeArrowheads="1"/>
            </p:cNvSpPr>
            <p:nvPr/>
          </p:nvSpPr>
          <p:spPr bwMode="auto">
            <a:xfrm>
              <a:off x="1618" y="9137"/>
              <a:ext cx="1696"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33" name="Rectangle 31">
              <a:extLst>
                <a:ext uri="{FF2B5EF4-FFF2-40B4-BE49-F238E27FC236}">
                  <a16:creationId xmlns:a16="http://schemas.microsoft.com/office/drawing/2014/main" id="{88FF7595-0875-474F-D232-4799F2724A5E}"/>
                </a:ext>
              </a:extLst>
            </p:cNvPr>
            <p:cNvSpPr>
              <a:spLocks noChangeArrowheads="1"/>
            </p:cNvSpPr>
            <p:nvPr/>
          </p:nvSpPr>
          <p:spPr bwMode="auto">
            <a:xfrm>
              <a:off x="3397" y="9137"/>
              <a:ext cx="1696" cy="711"/>
            </a:xfrm>
            <a:prstGeom prst="rec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34" name="WordArt 32">
              <a:extLst>
                <a:ext uri="{FF2B5EF4-FFF2-40B4-BE49-F238E27FC236}">
                  <a16:creationId xmlns:a16="http://schemas.microsoft.com/office/drawing/2014/main" id="{73ABFED1-6B2E-9383-2B92-6C1E6AEBDB80}"/>
                </a:ext>
              </a:extLst>
            </p:cNvPr>
            <p:cNvSpPr>
              <a:spLocks noChangeArrowheads="1" noChangeShapeType="1" noTextEdit="1"/>
            </p:cNvSpPr>
            <p:nvPr/>
          </p:nvSpPr>
          <p:spPr bwMode="auto">
            <a:xfrm>
              <a:off x="1859" y="9286"/>
              <a:ext cx="1213" cy="4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共有フォルダ</a:t>
              </a:r>
            </a:p>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作成</a:t>
              </a:r>
            </a:p>
          </p:txBody>
        </p:sp>
        <p:sp>
          <p:nvSpPr>
            <p:cNvPr id="1036" name="WordArt 33">
              <a:extLst>
                <a:ext uri="{FF2B5EF4-FFF2-40B4-BE49-F238E27FC236}">
                  <a16:creationId xmlns:a16="http://schemas.microsoft.com/office/drawing/2014/main" id="{7A58654A-32D8-B3D9-6CDB-C00C95CB71D3}"/>
                </a:ext>
              </a:extLst>
            </p:cNvPr>
            <p:cNvSpPr>
              <a:spLocks noChangeArrowheads="1" noChangeShapeType="1" noTextEdit="1"/>
            </p:cNvSpPr>
            <p:nvPr/>
          </p:nvSpPr>
          <p:spPr bwMode="auto">
            <a:xfrm>
              <a:off x="3652" y="9293"/>
              <a:ext cx="1186" cy="39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バックアップ</a:t>
              </a:r>
            </a:p>
            <a:p>
              <a:pPr algn="ctr"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設定</a:t>
              </a:r>
            </a:p>
          </p:txBody>
        </p:sp>
      </p:grpSp>
      <p:grpSp>
        <p:nvGrpSpPr>
          <p:cNvPr id="1037" name="Group 34">
            <a:extLst>
              <a:ext uri="{FF2B5EF4-FFF2-40B4-BE49-F238E27FC236}">
                <a16:creationId xmlns:a16="http://schemas.microsoft.com/office/drawing/2014/main" id="{ED186537-21A6-513E-F8E5-0356B9FE65D3}"/>
              </a:ext>
            </a:extLst>
          </p:cNvPr>
          <p:cNvGrpSpPr>
            <a:grpSpLocks/>
          </p:cNvGrpSpPr>
          <p:nvPr/>
        </p:nvGrpSpPr>
        <p:grpSpPr bwMode="auto">
          <a:xfrm>
            <a:off x="2844844" y="6596974"/>
            <a:ext cx="4286251" cy="2563813"/>
            <a:chOff x="524" y="7579"/>
            <a:chExt cx="10161" cy="5412"/>
          </a:xfrm>
        </p:grpSpPr>
        <p:sp>
          <p:nvSpPr>
            <p:cNvPr id="1038" name="AutoShape 35">
              <a:extLst>
                <a:ext uri="{FF2B5EF4-FFF2-40B4-BE49-F238E27FC236}">
                  <a16:creationId xmlns:a16="http://schemas.microsoft.com/office/drawing/2014/main" id="{7687F52F-27F5-3686-30A1-7A150B1A52DD}"/>
                </a:ext>
              </a:extLst>
            </p:cNvPr>
            <p:cNvSpPr>
              <a:spLocks noChangeArrowheads="1"/>
            </p:cNvSpPr>
            <p:nvPr/>
          </p:nvSpPr>
          <p:spPr bwMode="auto">
            <a:xfrm>
              <a:off x="632" y="7579"/>
              <a:ext cx="10032" cy="579"/>
            </a:xfrm>
            <a:prstGeom prst="roundRect">
              <a:avLst>
                <a:gd name="adj" fmla="val 50000"/>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39" name="WordArt 36">
              <a:extLst>
                <a:ext uri="{FF2B5EF4-FFF2-40B4-BE49-F238E27FC236}">
                  <a16:creationId xmlns:a16="http://schemas.microsoft.com/office/drawing/2014/main" id="{EE9F260E-4231-C0E1-9477-7D1A6219A161}"/>
                </a:ext>
              </a:extLst>
            </p:cNvPr>
            <p:cNvSpPr>
              <a:spLocks noChangeArrowheads="1" noChangeShapeType="1" noTextEdit="1"/>
            </p:cNvSpPr>
            <p:nvPr/>
          </p:nvSpPr>
          <p:spPr bwMode="auto">
            <a:xfrm>
              <a:off x="1262" y="7737"/>
              <a:ext cx="8773" cy="26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a:ln>
                    <a:noFill/>
                  </a:ln>
                  <a:solidFill>
                    <a:srgbClr val="FFFFFF"/>
                  </a:solidFill>
                  <a:effectLst/>
                  <a:latin typeface="ヒラギノ角ゴ5" panose="020B0500000000000000" pitchFamily="50" charset="-128"/>
                  <a:ea typeface="ヒラギノ角ゴ5" panose="020B0500000000000000" pitchFamily="50" charset="-128"/>
                </a:rPr>
                <a:t>【 </a:t>
              </a:r>
              <a:r>
                <a:rPr lang="ja-JP" altLang="en-US" sz="1800" kern="10" spc="0">
                  <a:ln>
                    <a:noFill/>
                  </a:ln>
                  <a:solidFill>
                    <a:srgbClr val="FFFFFF"/>
                  </a:solidFill>
                  <a:effectLst/>
                  <a:latin typeface="ヒラギノ角ゴ5" panose="020B0500000000000000" pitchFamily="50" charset="-128"/>
                  <a:ea typeface="ヒラギノ角ゴ5" panose="020B0500000000000000" pitchFamily="50" charset="-128"/>
                </a:rPr>
                <a:t>オプションサービス </a:t>
              </a:r>
              <a:r>
                <a:rPr lang="en-US" altLang="ja-JP" sz="1800" kern="10" spc="0">
                  <a:ln>
                    <a:noFill/>
                  </a:ln>
                  <a:solidFill>
                    <a:srgbClr val="FFFFFF"/>
                  </a:solidFill>
                  <a:effectLst/>
                  <a:latin typeface="ヒラギノ角ゴ5" panose="020B0500000000000000" pitchFamily="50" charset="-128"/>
                  <a:ea typeface="ヒラギノ角ゴ5" panose="020B0500000000000000" pitchFamily="50" charset="-128"/>
                </a:rPr>
                <a:t>】 </a:t>
              </a:r>
              <a:r>
                <a:rPr lang="ja-JP" altLang="en-US" sz="1800" kern="10" spc="0">
                  <a:ln>
                    <a:noFill/>
                  </a:ln>
                  <a:solidFill>
                    <a:srgbClr val="FFFFFF"/>
                  </a:solidFill>
                  <a:effectLst/>
                  <a:latin typeface="ヒラギノ角ゴ5" panose="020B0500000000000000" pitchFamily="50" charset="-128"/>
                  <a:ea typeface="ヒラギノ角ゴ5" panose="020B0500000000000000" pitchFamily="50" charset="-128"/>
                </a:rPr>
                <a:t>万が一の時も安心</a:t>
              </a:r>
              <a:r>
                <a:rPr lang="en-US" altLang="ja-JP" sz="1800" kern="10" spc="0">
                  <a:ln>
                    <a:noFill/>
                  </a:ln>
                  <a:solidFill>
                    <a:srgbClr val="FFFFFF"/>
                  </a:solidFill>
                  <a:effectLst/>
                  <a:latin typeface="ヒラギノ角ゴ5" panose="020B0500000000000000" pitchFamily="50" charset="-128"/>
                  <a:ea typeface="ヒラギノ角ゴ5" panose="020B0500000000000000" pitchFamily="50" charset="-128"/>
                </a:rPr>
                <a:t>!NAS</a:t>
              </a:r>
              <a:r>
                <a:rPr lang="ja-JP" altLang="en-US" sz="1800" kern="10" spc="0">
                  <a:ln>
                    <a:noFill/>
                  </a:ln>
                  <a:solidFill>
                    <a:srgbClr val="FFFFFF"/>
                  </a:solidFill>
                  <a:effectLst/>
                  <a:latin typeface="ヒラギノ角ゴ5" panose="020B0500000000000000" pitchFamily="50" charset="-128"/>
                  <a:ea typeface="ヒラギノ角ゴ5" panose="020B0500000000000000" pitchFamily="50" charset="-128"/>
                </a:rPr>
                <a:t>保守サポートもご用意しています</a:t>
              </a:r>
            </a:p>
          </p:txBody>
        </p:sp>
        <p:grpSp>
          <p:nvGrpSpPr>
            <p:cNvPr id="1040" name="Group 37">
              <a:extLst>
                <a:ext uri="{FF2B5EF4-FFF2-40B4-BE49-F238E27FC236}">
                  <a16:creationId xmlns:a16="http://schemas.microsoft.com/office/drawing/2014/main" id="{3ACA57FC-9C22-8E72-2322-8C87FD53DC05}"/>
                </a:ext>
              </a:extLst>
            </p:cNvPr>
            <p:cNvGrpSpPr>
              <a:grpSpLocks/>
            </p:cNvGrpSpPr>
            <p:nvPr/>
          </p:nvGrpSpPr>
          <p:grpSpPr bwMode="auto">
            <a:xfrm>
              <a:off x="524" y="8369"/>
              <a:ext cx="3612" cy="3206"/>
              <a:chOff x="998" y="5374"/>
              <a:chExt cx="2560" cy="2273"/>
            </a:xfrm>
          </p:grpSpPr>
          <p:pic>
            <p:nvPicPr>
              <p:cNvPr id="1064" name="Picture 38">
                <a:extLst>
                  <a:ext uri="{FF2B5EF4-FFF2-40B4-BE49-F238E27FC236}">
                    <a16:creationId xmlns:a16="http://schemas.microsoft.com/office/drawing/2014/main" id="{64C1B1B9-CE7D-C100-5D6A-82EF7CA56B5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198" y="5374"/>
                <a:ext cx="2111" cy="1586"/>
              </a:xfrm>
              <a:prstGeom prst="rect">
                <a:avLst/>
              </a:prstGeom>
              <a:noFill/>
              <a:extLst>
                <a:ext uri="{909E8E84-426E-40DD-AFC4-6F175D3DCCD1}">
                  <a14:hiddenFill xmlns:a14="http://schemas.microsoft.com/office/drawing/2010/main">
                    <a:solidFill>
                      <a:srgbClr val="FFFFFF"/>
                    </a:solidFill>
                  </a14:hiddenFill>
                </a:ext>
              </a:extLst>
            </p:spPr>
          </p:pic>
          <p:grpSp>
            <p:nvGrpSpPr>
              <p:cNvPr id="1065" name="Group 39">
                <a:extLst>
                  <a:ext uri="{FF2B5EF4-FFF2-40B4-BE49-F238E27FC236}">
                    <a16:creationId xmlns:a16="http://schemas.microsoft.com/office/drawing/2014/main" id="{E39AAE17-1175-1AD3-628E-67D78B9A74D2}"/>
                  </a:ext>
                </a:extLst>
              </p:cNvPr>
              <p:cNvGrpSpPr>
                <a:grpSpLocks/>
              </p:cNvGrpSpPr>
              <p:nvPr/>
            </p:nvGrpSpPr>
            <p:grpSpPr bwMode="auto">
              <a:xfrm>
                <a:off x="998" y="6569"/>
                <a:ext cx="2560" cy="1078"/>
                <a:chOff x="1064" y="9209"/>
                <a:chExt cx="9860" cy="4151"/>
              </a:xfrm>
            </p:grpSpPr>
            <p:pic>
              <p:nvPicPr>
                <p:cNvPr id="1066" name="Picture 40">
                  <a:extLst>
                    <a:ext uri="{FF2B5EF4-FFF2-40B4-BE49-F238E27FC236}">
                      <a16:creationId xmlns:a16="http://schemas.microsoft.com/office/drawing/2014/main" id="{BB7867D6-2A3D-B74C-D20D-51F261C68270}"/>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42" y="11748"/>
                  <a:ext cx="2410" cy="1612"/>
                </a:xfrm>
                <a:prstGeom prst="rect">
                  <a:avLst/>
                </a:prstGeom>
                <a:noFill/>
                <a:extLst>
                  <a:ext uri="{909E8E84-426E-40DD-AFC4-6F175D3DCCD1}">
                    <a14:hiddenFill xmlns:a14="http://schemas.microsoft.com/office/drawing/2010/main">
                      <a:solidFill>
                        <a:srgbClr val="FFFFFF"/>
                      </a:solidFill>
                    </a14:hiddenFill>
                  </a:ext>
                </a:extLst>
              </p:spPr>
            </p:pic>
            <p:pic>
              <p:nvPicPr>
                <p:cNvPr id="1067" name="Picture 41">
                  <a:extLst>
                    <a:ext uri="{FF2B5EF4-FFF2-40B4-BE49-F238E27FC236}">
                      <a16:creationId xmlns:a16="http://schemas.microsoft.com/office/drawing/2014/main" id="{CCC8118F-5272-C0C6-D9C1-6A0EA8ADED1A}"/>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942" y="9209"/>
                  <a:ext cx="2410" cy="1612"/>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42">
                  <a:extLst>
                    <a:ext uri="{FF2B5EF4-FFF2-40B4-BE49-F238E27FC236}">
                      <a16:creationId xmlns:a16="http://schemas.microsoft.com/office/drawing/2014/main" id="{F84B68D3-6D36-CDA8-DD32-912EF92CF01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825" y="9998"/>
                  <a:ext cx="2099" cy="2450"/>
                </a:xfrm>
                <a:prstGeom prst="rect">
                  <a:avLst/>
                </a:prstGeom>
                <a:noFill/>
                <a:extLst>
                  <a:ext uri="{909E8E84-426E-40DD-AFC4-6F175D3DCCD1}">
                    <a14:hiddenFill xmlns:a14="http://schemas.microsoft.com/office/drawing/2010/main">
                      <a:solidFill>
                        <a:srgbClr val="FFFFFF"/>
                      </a:solidFill>
                    </a14:hiddenFill>
                  </a:ext>
                </a:extLst>
              </p:spPr>
            </p:pic>
            <p:pic>
              <p:nvPicPr>
                <p:cNvPr id="1069" name="Picture 43">
                  <a:extLst>
                    <a:ext uri="{FF2B5EF4-FFF2-40B4-BE49-F238E27FC236}">
                      <a16:creationId xmlns:a16="http://schemas.microsoft.com/office/drawing/2014/main" id="{C3693B3C-716D-8423-CB6C-A3ECE5D55444}"/>
                    </a:ext>
                  </a:extLst>
                </p:cNvPr>
                <p:cNvPicPr>
                  <a:picLocks noChangeAspect="1" noChangeArrowheads="1"/>
                </p:cNvPicPr>
                <p:nvPr/>
              </p:nvPicPr>
              <p:blipFill>
                <a:blip r:embed="rId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108" y="11595"/>
                  <a:ext cx="1406" cy="1701"/>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44">
                  <a:extLst>
                    <a:ext uri="{FF2B5EF4-FFF2-40B4-BE49-F238E27FC236}">
                      <a16:creationId xmlns:a16="http://schemas.microsoft.com/office/drawing/2014/main" id="{5CC51D66-80A8-1E3B-C67D-3D8A1D8C965C}"/>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390" y="9209"/>
                  <a:ext cx="2410" cy="1612"/>
                </a:xfrm>
                <a:prstGeom prst="rect">
                  <a:avLst/>
                </a:prstGeom>
                <a:noFill/>
                <a:extLst>
                  <a:ext uri="{909E8E84-426E-40DD-AFC4-6F175D3DCCD1}">
                    <a14:hiddenFill xmlns:a14="http://schemas.microsoft.com/office/drawing/2010/main">
                      <a:solidFill>
                        <a:srgbClr val="FFFFFF"/>
                      </a:solidFill>
                    </a14:hiddenFill>
                  </a:ext>
                </a:extLst>
              </p:spPr>
            </p:pic>
            <p:sp>
              <p:nvSpPr>
                <p:cNvPr id="1071" name="AutoShape 45">
                  <a:extLst>
                    <a:ext uri="{FF2B5EF4-FFF2-40B4-BE49-F238E27FC236}">
                      <a16:creationId xmlns:a16="http://schemas.microsoft.com/office/drawing/2014/main" id="{3FC9CDFA-2B09-D764-2257-D34ABADF941E}"/>
                    </a:ext>
                  </a:extLst>
                </p:cNvPr>
                <p:cNvSpPr>
                  <a:spLocks noChangeShapeType="1"/>
                </p:cNvSpPr>
                <p:nvPr/>
              </p:nvSpPr>
              <p:spPr bwMode="auto">
                <a:xfrm>
                  <a:off x="1064" y="11257"/>
                  <a:ext cx="7761" cy="0"/>
                </a:xfrm>
                <a:prstGeom prst="straightConnector1">
                  <a:avLst/>
                </a:prstGeom>
                <a:noFill/>
                <a:ln w="19050">
                  <a:solidFill>
                    <a:srgbClr val="0070C0"/>
                  </a:solidFill>
                  <a:round/>
                  <a:headEnd type="oval" w="med" len="me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72" name="AutoShape 46">
                  <a:extLst>
                    <a:ext uri="{FF2B5EF4-FFF2-40B4-BE49-F238E27FC236}">
                      <a16:creationId xmlns:a16="http://schemas.microsoft.com/office/drawing/2014/main" id="{79436E34-7634-9456-BA62-09794D2968B8}"/>
                    </a:ext>
                  </a:extLst>
                </p:cNvPr>
                <p:cNvSpPr>
                  <a:spLocks noChangeShapeType="1"/>
                </p:cNvSpPr>
                <p:nvPr/>
              </p:nvSpPr>
              <p:spPr bwMode="auto">
                <a:xfrm flipV="1">
                  <a:off x="6855" y="10695"/>
                  <a:ext cx="1" cy="1126"/>
                </a:xfrm>
                <a:prstGeom prst="straightConnector1">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73" name="AutoShape 47">
                  <a:extLst>
                    <a:ext uri="{FF2B5EF4-FFF2-40B4-BE49-F238E27FC236}">
                      <a16:creationId xmlns:a16="http://schemas.microsoft.com/office/drawing/2014/main" id="{51784F84-8481-4530-0CC1-A0BB3A09D361}"/>
                    </a:ext>
                  </a:extLst>
                </p:cNvPr>
                <p:cNvSpPr>
                  <a:spLocks noChangeShapeType="1"/>
                </p:cNvSpPr>
                <p:nvPr/>
              </p:nvSpPr>
              <p:spPr bwMode="auto">
                <a:xfrm flipV="1">
                  <a:off x="4304" y="10695"/>
                  <a:ext cx="1" cy="1126"/>
                </a:xfrm>
                <a:prstGeom prst="straightConnector1">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74" name="図 114" descr="bhr-4grv2_m1.jpg">
                  <a:extLst>
                    <a:ext uri="{FF2B5EF4-FFF2-40B4-BE49-F238E27FC236}">
                      <a16:creationId xmlns:a16="http://schemas.microsoft.com/office/drawing/2014/main" id="{DE71A750-944D-1162-7939-7A8CA9EAEF63}"/>
                    </a:ext>
                  </a:extLst>
                </p:cNvPr>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388" y="10459"/>
                  <a:ext cx="1002" cy="1592"/>
                </a:xfrm>
                <a:prstGeom prst="rect">
                  <a:avLst/>
                </a:prstGeom>
                <a:noFill/>
                <a:extLst>
                  <a:ext uri="{909E8E84-426E-40DD-AFC4-6F175D3DCCD1}">
                    <a14:hiddenFill xmlns:a14="http://schemas.microsoft.com/office/drawing/2010/main">
                      <a:solidFill>
                        <a:srgbClr val="FFFFFF"/>
                      </a:solidFill>
                    </a14:hiddenFill>
                  </a:ext>
                </a:extLst>
              </p:spPr>
            </p:pic>
          </p:grpSp>
        </p:grpSp>
        <p:sp>
          <p:nvSpPr>
            <p:cNvPr id="1041" name="Rectangle 49">
              <a:extLst>
                <a:ext uri="{FF2B5EF4-FFF2-40B4-BE49-F238E27FC236}">
                  <a16:creationId xmlns:a16="http://schemas.microsoft.com/office/drawing/2014/main" id="{C8A70E74-7254-0B7B-B01B-26B81E8A8866}"/>
                </a:ext>
              </a:extLst>
            </p:cNvPr>
            <p:cNvSpPr>
              <a:spLocks noChangeArrowheads="1"/>
            </p:cNvSpPr>
            <p:nvPr/>
          </p:nvSpPr>
          <p:spPr bwMode="auto">
            <a:xfrm>
              <a:off x="594" y="11763"/>
              <a:ext cx="10087" cy="122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42" name="WordArt 50">
              <a:extLst>
                <a:ext uri="{FF2B5EF4-FFF2-40B4-BE49-F238E27FC236}">
                  <a16:creationId xmlns:a16="http://schemas.microsoft.com/office/drawing/2014/main" id="{D9774180-C290-976C-578A-6B3870480563}"/>
                </a:ext>
              </a:extLst>
            </p:cNvPr>
            <p:cNvSpPr>
              <a:spLocks noChangeArrowheads="1" noChangeShapeType="1" noTextEdit="1"/>
            </p:cNvSpPr>
            <p:nvPr/>
          </p:nvSpPr>
          <p:spPr bwMode="auto">
            <a:xfrm>
              <a:off x="1463" y="11949"/>
              <a:ext cx="3742" cy="32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6" panose="020B0600000000000000" pitchFamily="50" charset="-128"/>
                  <a:ea typeface="ヒラギノ角ゴ6" panose="020B0600000000000000" pitchFamily="50" charset="-128"/>
                </a:rPr>
                <a:t>リモート設定＆サポート</a:t>
              </a:r>
            </a:p>
          </p:txBody>
        </p:sp>
        <p:sp>
          <p:nvSpPr>
            <p:cNvPr id="1043" name="Line 51">
              <a:extLst>
                <a:ext uri="{FF2B5EF4-FFF2-40B4-BE49-F238E27FC236}">
                  <a16:creationId xmlns:a16="http://schemas.microsoft.com/office/drawing/2014/main" id="{9FC9140B-A734-8E29-5327-C4FB1B6C9B77}"/>
                </a:ext>
              </a:extLst>
            </p:cNvPr>
            <p:cNvSpPr>
              <a:spLocks noChangeShapeType="1"/>
            </p:cNvSpPr>
            <p:nvPr/>
          </p:nvSpPr>
          <p:spPr bwMode="auto">
            <a:xfrm>
              <a:off x="784" y="12343"/>
              <a:ext cx="4802"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vert="horz" wrap="square" lIns="74295" tIns="8890" rIns="74295" bIns="8890" numCol="1" anchor="t" anchorCtr="0" compatLnSpc="1">
              <a:prstTxWarp prst="textNoShape">
                <a:avLst/>
              </a:prstTxWarp>
            </a:bodyPr>
            <a:lstStyle/>
            <a:p>
              <a:endParaRPr lang="ja-JP" altLang="en-US"/>
            </a:p>
          </p:txBody>
        </p:sp>
        <p:sp>
          <p:nvSpPr>
            <p:cNvPr id="1044" name="WordArt 52">
              <a:extLst>
                <a:ext uri="{FF2B5EF4-FFF2-40B4-BE49-F238E27FC236}">
                  <a16:creationId xmlns:a16="http://schemas.microsoft.com/office/drawing/2014/main" id="{6441B4A2-4F95-E814-87C9-A4224BC0A1A6}"/>
                </a:ext>
              </a:extLst>
            </p:cNvPr>
            <p:cNvSpPr>
              <a:spLocks noChangeArrowheads="1" noChangeShapeType="1" noTextEdit="1"/>
            </p:cNvSpPr>
            <p:nvPr/>
          </p:nvSpPr>
          <p:spPr bwMode="auto">
            <a:xfrm>
              <a:off x="845" y="12404"/>
              <a:ext cx="4749" cy="46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の設定や至急の問題解決を遠隔操作で行います。弊社技術スタッフが</a:t>
              </a:r>
            </a:p>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電話とリモート操作で直接対応致します。</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と同じネットワークにある</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PC</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に</a:t>
              </a:r>
            </a:p>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リモートし、</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を設定します。</a:t>
              </a:r>
            </a:p>
          </p:txBody>
        </p:sp>
        <p:pic>
          <p:nvPicPr>
            <p:cNvPr id="1077" name="Picture 53">
              <a:extLst>
                <a:ext uri="{FF2B5EF4-FFF2-40B4-BE49-F238E27FC236}">
                  <a16:creationId xmlns:a16="http://schemas.microsoft.com/office/drawing/2014/main" id="{24CE45E4-CD10-CF32-90E7-BA5F61EB140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834" y="11969"/>
              <a:ext cx="4718" cy="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5" name="Rectangle 54">
              <a:extLst>
                <a:ext uri="{FF2B5EF4-FFF2-40B4-BE49-F238E27FC236}">
                  <a16:creationId xmlns:a16="http://schemas.microsoft.com/office/drawing/2014/main" id="{E2A88719-E8ED-A77B-EDA0-A1386353D77E}"/>
                </a:ext>
              </a:extLst>
            </p:cNvPr>
            <p:cNvSpPr>
              <a:spLocks noChangeArrowheads="1"/>
            </p:cNvSpPr>
            <p:nvPr/>
          </p:nvSpPr>
          <p:spPr bwMode="auto">
            <a:xfrm>
              <a:off x="7924" y="8397"/>
              <a:ext cx="2761" cy="3248"/>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46" name="WordArt 55">
              <a:extLst>
                <a:ext uri="{FF2B5EF4-FFF2-40B4-BE49-F238E27FC236}">
                  <a16:creationId xmlns:a16="http://schemas.microsoft.com/office/drawing/2014/main" id="{5EE565D5-FD42-22EC-0A1F-5ACC05393555}"/>
                </a:ext>
              </a:extLst>
            </p:cNvPr>
            <p:cNvSpPr>
              <a:spLocks noChangeArrowheads="1" noChangeShapeType="1" noTextEdit="1"/>
            </p:cNvSpPr>
            <p:nvPr/>
          </p:nvSpPr>
          <p:spPr bwMode="auto">
            <a:xfrm>
              <a:off x="8109" y="8844"/>
              <a:ext cx="2315" cy="26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6" panose="020B0600000000000000" pitchFamily="50" charset="-128"/>
                  <a:ea typeface="ヒラギノ角ゴ6" panose="020B0600000000000000" pitchFamily="50" charset="-128"/>
                </a:rPr>
                <a:t>不具合時の部品交換</a:t>
              </a:r>
            </a:p>
          </p:txBody>
        </p:sp>
        <p:sp>
          <p:nvSpPr>
            <p:cNvPr id="1047" name="Line 56">
              <a:extLst>
                <a:ext uri="{FF2B5EF4-FFF2-40B4-BE49-F238E27FC236}">
                  <a16:creationId xmlns:a16="http://schemas.microsoft.com/office/drawing/2014/main" id="{BE5B9239-D93A-495B-C168-711B7B2ACB7B}"/>
                </a:ext>
              </a:extLst>
            </p:cNvPr>
            <p:cNvSpPr>
              <a:spLocks noChangeShapeType="1"/>
            </p:cNvSpPr>
            <p:nvPr/>
          </p:nvSpPr>
          <p:spPr bwMode="auto">
            <a:xfrm>
              <a:off x="8054" y="9187"/>
              <a:ext cx="2500"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vert="horz" wrap="square" lIns="74295" tIns="8890" rIns="74295" bIns="8890" numCol="1" anchor="t" anchorCtr="0" compatLnSpc="1">
              <a:prstTxWarp prst="textNoShape">
                <a:avLst/>
              </a:prstTxWarp>
            </a:bodyPr>
            <a:lstStyle/>
            <a:p>
              <a:endParaRPr lang="ja-JP" altLang="en-US"/>
            </a:p>
          </p:txBody>
        </p:sp>
        <p:sp>
          <p:nvSpPr>
            <p:cNvPr id="1048" name="WordArt 57">
              <a:extLst>
                <a:ext uri="{FF2B5EF4-FFF2-40B4-BE49-F238E27FC236}">
                  <a16:creationId xmlns:a16="http://schemas.microsoft.com/office/drawing/2014/main" id="{5CCB699A-1418-1028-F60A-92E7B830E86C}"/>
                </a:ext>
              </a:extLst>
            </p:cNvPr>
            <p:cNvSpPr>
              <a:spLocks noChangeArrowheads="1" noChangeShapeType="1" noTextEdit="1"/>
            </p:cNvSpPr>
            <p:nvPr/>
          </p:nvSpPr>
          <p:spPr bwMode="auto">
            <a:xfrm>
              <a:off x="8253" y="9290"/>
              <a:ext cx="2014" cy="51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万が一のハードウェア</a:t>
              </a:r>
            </a:p>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のトラブル時、不具合</a:t>
              </a:r>
            </a:p>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箇所の部品を交換致します。</a:t>
              </a:r>
            </a:p>
          </p:txBody>
        </p:sp>
        <p:pic>
          <p:nvPicPr>
            <p:cNvPr id="1082" name="Picture 58" descr="耐障害性・高速性・容量で選べるRAIDモード">
              <a:extLst>
                <a:ext uri="{FF2B5EF4-FFF2-40B4-BE49-F238E27FC236}">
                  <a16:creationId xmlns:a16="http://schemas.microsoft.com/office/drawing/2014/main" id="{A7DE0700-44F4-70BB-DBA1-669D475E57B7}"/>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l="87003" t="5000" r="833" b="11000"/>
            <a:stretch>
              <a:fillRect/>
            </a:stretch>
          </p:blipFill>
          <p:spPr bwMode="auto">
            <a:xfrm>
              <a:off x="9265" y="9929"/>
              <a:ext cx="1237" cy="1351"/>
            </a:xfrm>
            <a:prstGeom prst="rect">
              <a:avLst/>
            </a:prstGeom>
            <a:noFill/>
            <a:extLst>
              <a:ext uri="{909E8E84-426E-40DD-AFC4-6F175D3DCCD1}">
                <a14:hiddenFill xmlns:a14="http://schemas.microsoft.com/office/drawing/2010/main">
                  <a:solidFill>
                    <a:srgbClr val="FFFFFF"/>
                  </a:solidFill>
                </a14:hiddenFill>
              </a:ext>
            </a:extLst>
          </p:spPr>
        </p:pic>
        <p:grpSp>
          <p:nvGrpSpPr>
            <p:cNvPr id="1049" name="Group 59">
              <a:extLst>
                <a:ext uri="{FF2B5EF4-FFF2-40B4-BE49-F238E27FC236}">
                  <a16:creationId xmlns:a16="http://schemas.microsoft.com/office/drawing/2014/main" id="{7349873A-EF8F-88BA-F4AA-434A12C056B2}"/>
                </a:ext>
              </a:extLst>
            </p:cNvPr>
            <p:cNvGrpSpPr>
              <a:grpSpLocks/>
            </p:cNvGrpSpPr>
            <p:nvPr/>
          </p:nvGrpSpPr>
          <p:grpSpPr bwMode="auto">
            <a:xfrm>
              <a:off x="8112" y="9995"/>
              <a:ext cx="1329" cy="1196"/>
              <a:chOff x="183" y="4740"/>
              <a:chExt cx="5462" cy="4915"/>
            </a:xfrm>
          </p:grpSpPr>
          <p:pic>
            <p:nvPicPr>
              <p:cNvPr id="1084" name="Picture 60">
                <a:extLst>
                  <a:ext uri="{FF2B5EF4-FFF2-40B4-BE49-F238E27FC236}">
                    <a16:creationId xmlns:a16="http://schemas.microsoft.com/office/drawing/2014/main" id="{86535EC9-29EA-7907-B006-DDD7A8970677}"/>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b="6042"/>
              <a:stretch>
                <a:fillRect/>
              </a:stretch>
            </p:blipFill>
            <p:spPr bwMode="auto">
              <a:xfrm>
                <a:off x="183" y="4740"/>
                <a:ext cx="5462" cy="4915"/>
              </a:xfrm>
              <a:prstGeom prst="rect">
                <a:avLst/>
              </a:prstGeom>
              <a:noFill/>
              <a:extLst>
                <a:ext uri="{909E8E84-426E-40DD-AFC4-6F175D3DCCD1}">
                  <a14:hiddenFill xmlns:a14="http://schemas.microsoft.com/office/drawing/2010/main">
                    <a:solidFill>
                      <a:srgbClr val="FFFFFF"/>
                    </a:solidFill>
                  </a14:hiddenFill>
                </a:ext>
              </a:extLst>
            </p:spPr>
          </p:pic>
          <p:sp>
            <p:nvSpPr>
              <p:cNvPr id="1062" name="AutoShape 61">
                <a:extLst>
                  <a:ext uri="{FF2B5EF4-FFF2-40B4-BE49-F238E27FC236}">
                    <a16:creationId xmlns:a16="http://schemas.microsoft.com/office/drawing/2014/main" id="{6019D988-12B1-B213-8126-FEF006D98160}"/>
                  </a:ext>
                </a:extLst>
              </p:cNvPr>
              <p:cNvSpPr>
                <a:spLocks noChangeArrowheads="1"/>
              </p:cNvSpPr>
              <p:nvPr/>
            </p:nvSpPr>
            <p:spPr bwMode="auto">
              <a:xfrm rot="-1121175">
                <a:off x="406" y="5621"/>
                <a:ext cx="1440" cy="1440"/>
              </a:xfrm>
              <a:prstGeom prst="lightningBol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63" name="AutoShape 62">
                <a:extLst>
                  <a:ext uri="{FF2B5EF4-FFF2-40B4-BE49-F238E27FC236}">
                    <a16:creationId xmlns:a16="http://schemas.microsoft.com/office/drawing/2014/main" id="{4C502440-690F-5FF7-63B4-0277DCF71220}"/>
                  </a:ext>
                </a:extLst>
              </p:cNvPr>
              <p:cNvSpPr>
                <a:spLocks noChangeArrowheads="1"/>
              </p:cNvSpPr>
              <p:nvPr/>
            </p:nvSpPr>
            <p:spPr bwMode="auto">
              <a:xfrm rot="1342346">
                <a:off x="1201" y="5024"/>
                <a:ext cx="1440" cy="1440"/>
              </a:xfrm>
              <a:prstGeom prst="lightningBol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
          <p:nvSpPr>
            <p:cNvPr id="1050" name="Rectangle 63">
              <a:extLst>
                <a:ext uri="{FF2B5EF4-FFF2-40B4-BE49-F238E27FC236}">
                  <a16:creationId xmlns:a16="http://schemas.microsoft.com/office/drawing/2014/main" id="{34F3F48B-DFB6-49D8-F94F-B1E199AF2714}"/>
                </a:ext>
              </a:extLst>
            </p:cNvPr>
            <p:cNvSpPr>
              <a:spLocks noChangeArrowheads="1"/>
            </p:cNvSpPr>
            <p:nvPr/>
          </p:nvSpPr>
          <p:spPr bwMode="auto">
            <a:xfrm>
              <a:off x="4338" y="8407"/>
              <a:ext cx="3401" cy="99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51" name="WordArt 64">
              <a:extLst>
                <a:ext uri="{FF2B5EF4-FFF2-40B4-BE49-F238E27FC236}">
                  <a16:creationId xmlns:a16="http://schemas.microsoft.com/office/drawing/2014/main" id="{F7E49997-1405-2A85-5A43-3FC902E86570}"/>
                </a:ext>
              </a:extLst>
            </p:cNvPr>
            <p:cNvSpPr>
              <a:spLocks noChangeArrowheads="1" noChangeShapeType="1" noTextEdit="1"/>
            </p:cNvSpPr>
            <p:nvPr/>
          </p:nvSpPr>
          <p:spPr bwMode="auto">
            <a:xfrm>
              <a:off x="5154" y="8553"/>
              <a:ext cx="1814" cy="28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zh-TW" altLang="en-US" sz="1800" kern="10" spc="0">
                  <a:ln>
                    <a:noFill/>
                  </a:ln>
                  <a:solidFill>
                    <a:srgbClr val="FFFFFF"/>
                  </a:solidFill>
                  <a:effectLst/>
                  <a:latin typeface="ヒラギノ角ゴ6" panose="020B0600000000000000" pitchFamily="50" charset="-128"/>
                  <a:ea typeface="ヒラギノ角ゴ6" panose="020B0600000000000000" pitchFamily="50" charset="-128"/>
                </a:rPr>
                <a:t>定期訪問検査</a:t>
              </a:r>
              <a:endParaRPr lang="ja-JP" altLang="en-US" sz="1800" kern="10" spc="0">
                <a:ln>
                  <a:noFill/>
                </a:ln>
                <a:solidFill>
                  <a:srgbClr val="FFFFFF"/>
                </a:solidFill>
                <a:effectLst/>
                <a:latin typeface="ヒラギノ角ゴ6" panose="020B0600000000000000" pitchFamily="50" charset="-128"/>
                <a:ea typeface="ヒラギノ角ゴ6" panose="020B0600000000000000" pitchFamily="50" charset="-128"/>
              </a:endParaRPr>
            </a:p>
          </p:txBody>
        </p:sp>
        <p:sp>
          <p:nvSpPr>
            <p:cNvPr id="1052" name="Line 65">
              <a:extLst>
                <a:ext uri="{FF2B5EF4-FFF2-40B4-BE49-F238E27FC236}">
                  <a16:creationId xmlns:a16="http://schemas.microsoft.com/office/drawing/2014/main" id="{20EE1420-89EA-5675-1906-DB5257F08AB6}"/>
                </a:ext>
              </a:extLst>
            </p:cNvPr>
            <p:cNvSpPr>
              <a:spLocks noChangeShapeType="1"/>
            </p:cNvSpPr>
            <p:nvPr/>
          </p:nvSpPr>
          <p:spPr bwMode="auto">
            <a:xfrm>
              <a:off x="4533" y="8908"/>
              <a:ext cx="2994"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vert="horz" wrap="square" lIns="74295" tIns="8890" rIns="74295" bIns="8890" numCol="1" anchor="t" anchorCtr="0" compatLnSpc="1">
              <a:prstTxWarp prst="textNoShape">
                <a:avLst/>
              </a:prstTxWarp>
            </a:bodyPr>
            <a:lstStyle/>
            <a:p>
              <a:endParaRPr lang="ja-JP" altLang="en-US"/>
            </a:p>
          </p:txBody>
        </p:sp>
        <p:sp>
          <p:nvSpPr>
            <p:cNvPr id="1053" name="WordArt 66">
              <a:extLst>
                <a:ext uri="{FF2B5EF4-FFF2-40B4-BE49-F238E27FC236}">
                  <a16:creationId xmlns:a16="http://schemas.microsoft.com/office/drawing/2014/main" id="{0D74B71D-370E-4E3E-969C-645E174AC645}"/>
                </a:ext>
              </a:extLst>
            </p:cNvPr>
            <p:cNvSpPr>
              <a:spLocks noChangeArrowheads="1" noChangeShapeType="1" noTextEdit="1"/>
            </p:cNvSpPr>
            <p:nvPr/>
          </p:nvSpPr>
          <p:spPr bwMode="auto">
            <a:xfrm>
              <a:off x="4550" y="9011"/>
              <a:ext cx="3018" cy="2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毎月</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1</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回の定期訪問で、</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の稼働状況の確認、</a:t>
              </a:r>
            </a:p>
            <a:p>
              <a:pPr algn="l"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データ保存に問題がないかどうかの確認を行います。</a:t>
              </a:r>
            </a:p>
          </p:txBody>
        </p:sp>
        <p:sp>
          <p:nvSpPr>
            <p:cNvPr id="1054" name="Rectangle 67">
              <a:extLst>
                <a:ext uri="{FF2B5EF4-FFF2-40B4-BE49-F238E27FC236}">
                  <a16:creationId xmlns:a16="http://schemas.microsoft.com/office/drawing/2014/main" id="{5BDD1813-3D85-7B74-A234-9441EB014712}"/>
                </a:ext>
              </a:extLst>
            </p:cNvPr>
            <p:cNvSpPr>
              <a:spLocks noChangeArrowheads="1"/>
            </p:cNvSpPr>
            <p:nvPr/>
          </p:nvSpPr>
          <p:spPr bwMode="auto">
            <a:xfrm>
              <a:off x="4343" y="9531"/>
              <a:ext cx="3409" cy="991"/>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55" name="WordArt 68">
              <a:extLst>
                <a:ext uri="{FF2B5EF4-FFF2-40B4-BE49-F238E27FC236}">
                  <a16:creationId xmlns:a16="http://schemas.microsoft.com/office/drawing/2014/main" id="{2C8981D9-F9B1-1632-7FC1-7E11FCB4360B}"/>
                </a:ext>
              </a:extLst>
            </p:cNvPr>
            <p:cNvSpPr>
              <a:spLocks noChangeArrowheads="1" noChangeShapeType="1" noTextEdit="1"/>
            </p:cNvSpPr>
            <p:nvPr/>
          </p:nvSpPr>
          <p:spPr bwMode="auto">
            <a:xfrm>
              <a:off x="4583" y="9703"/>
              <a:ext cx="2971" cy="22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6" panose="020B0600000000000000" pitchFamily="50" charset="-128"/>
                  <a:ea typeface="ヒラギノ角ゴ6" panose="020B0600000000000000" pitchFamily="50" charset="-128"/>
                </a:rPr>
                <a:t>ファームウエアアップデート</a:t>
              </a:r>
            </a:p>
          </p:txBody>
        </p:sp>
        <p:sp>
          <p:nvSpPr>
            <p:cNvPr id="1056" name="Line 69">
              <a:extLst>
                <a:ext uri="{FF2B5EF4-FFF2-40B4-BE49-F238E27FC236}">
                  <a16:creationId xmlns:a16="http://schemas.microsoft.com/office/drawing/2014/main" id="{F4DA8E3C-96AB-5E2F-52EC-0BC6D3E3B6EF}"/>
                </a:ext>
              </a:extLst>
            </p:cNvPr>
            <p:cNvSpPr>
              <a:spLocks noChangeShapeType="1"/>
            </p:cNvSpPr>
            <p:nvPr/>
          </p:nvSpPr>
          <p:spPr bwMode="auto">
            <a:xfrm>
              <a:off x="4518" y="10024"/>
              <a:ext cx="3060"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vert="horz" wrap="square" lIns="74295" tIns="8890" rIns="74295" bIns="8890" numCol="1" anchor="t" anchorCtr="0" compatLnSpc="1">
              <a:prstTxWarp prst="textNoShape">
                <a:avLst/>
              </a:prstTxWarp>
            </a:bodyPr>
            <a:lstStyle/>
            <a:p>
              <a:endParaRPr lang="ja-JP" altLang="en-US"/>
            </a:p>
          </p:txBody>
        </p:sp>
        <p:sp>
          <p:nvSpPr>
            <p:cNvPr id="1057" name="WordArt 70">
              <a:extLst>
                <a:ext uri="{FF2B5EF4-FFF2-40B4-BE49-F238E27FC236}">
                  <a16:creationId xmlns:a16="http://schemas.microsoft.com/office/drawing/2014/main" id="{C6C916E8-F1E1-3B07-9894-7FE1D582B2E1}"/>
                </a:ext>
              </a:extLst>
            </p:cNvPr>
            <p:cNvSpPr>
              <a:spLocks noChangeArrowheads="1" noChangeShapeType="1" noTextEdit="1"/>
            </p:cNvSpPr>
            <p:nvPr/>
          </p:nvSpPr>
          <p:spPr bwMode="auto">
            <a:xfrm>
              <a:off x="4728" y="10081"/>
              <a:ext cx="2643" cy="33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毎月</a:t>
              </a: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1</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回の定期訪問時にソフトウエア</a:t>
              </a:r>
            </a:p>
            <a:p>
              <a:pPr algn="ctr"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を確認いたします。</a:t>
              </a:r>
            </a:p>
          </p:txBody>
        </p:sp>
        <p:sp>
          <p:nvSpPr>
            <p:cNvPr id="1058" name="Rectangle 71">
              <a:extLst>
                <a:ext uri="{FF2B5EF4-FFF2-40B4-BE49-F238E27FC236}">
                  <a16:creationId xmlns:a16="http://schemas.microsoft.com/office/drawing/2014/main" id="{1D869FB5-096C-3E9E-26CB-DFD7FC4750AA}"/>
                </a:ext>
              </a:extLst>
            </p:cNvPr>
            <p:cNvSpPr>
              <a:spLocks noChangeArrowheads="1"/>
            </p:cNvSpPr>
            <p:nvPr/>
          </p:nvSpPr>
          <p:spPr bwMode="auto">
            <a:xfrm>
              <a:off x="4338" y="10627"/>
              <a:ext cx="3443" cy="1002"/>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059" name="WordArt 72">
              <a:extLst>
                <a:ext uri="{FF2B5EF4-FFF2-40B4-BE49-F238E27FC236}">
                  <a16:creationId xmlns:a16="http://schemas.microsoft.com/office/drawing/2014/main" id="{BF199FD9-5203-AF84-3FA9-8AC6517C3D67}"/>
                </a:ext>
              </a:extLst>
            </p:cNvPr>
            <p:cNvSpPr>
              <a:spLocks noChangeArrowheads="1" noChangeShapeType="1" noTextEdit="1"/>
            </p:cNvSpPr>
            <p:nvPr/>
          </p:nvSpPr>
          <p:spPr bwMode="auto">
            <a:xfrm>
              <a:off x="4752" y="10801"/>
              <a:ext cx="2412" cy="27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6" panose="020B0600000000000000" pitchFamily="50" charset="-128"/>
                  <a:ea typeface="ヒラギノ角ゴ6" panose="020B0600000000000000" pitchFamily="50" charset="-128"/>
                </a:rPr>
                <a:t>メール異常通知設定</a:t>
              </a:r>
            </a:p>
          </p:txBody>
        </p:sp>
        <p:sp>
          <p:nvSpPr>
            <p:cNvPr id="1060" name="Line 73">
              <a:extLst>
                <a:ext uri="{FF2B5EF4-FFF2-40B4-BE49-F238E27FC236}">
                  <a16:creationId xmlns:a16="http://schemas.microsoft.com/office/drawing/2014/main" id="{2E6AA383-ABFD-3E81-26BD-1D1B45453162}"/>
                </a:ext>
              </a:extLst>
            </p:cNvPr>
            <p:cNvSpPr>
              <a:spLocks noChangeShapeType="1"/>
            </p:cNvSpPr>
            <p:nvPr/>
          </p:nvSpPr>
          <p:spPr bwMode="auto">
            <a:xfrm>
              <a:off x="4678" y="11144"/>
              <a:ext cx="2763"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vert="horz" wrap="square" lIns="74295" tIns="8890" rIns="74295" bIns="8890" numCol="1" anchor="t" anchorCtr="0" compatLnSpc="1">
              <a:prstTxWarp prst="textNoShape">
                <a:avLst/>
              </a:prstTxWarp>
            </a:bodyPr>
            <a:lstStyle/>
            <a:p>
              <a:endParaRPr lang="ja-JP" altLang="en-US"/>
            </a:p>
          </p:txBody>
        </p:sp>
        <p:sp>
          <p:nvSpPr>
            <p:cNvPr id="1061" name="WordArt 74">
              <a:extLst>
                <a:ext uri="{FF2B5EF4-FFF2-40B4-BE49-F238E27FC236}">
                  <a16:creationId xmlns:a16="http://schemas.microsoft.com/office/drawing/2014/main" id="{BB2E795B-7F9A-707B-CC69-F044115CD40B}"/>
                </a:ext>
              </a:extLst>
            </p:cNvPr>
            <p:cNvSpPr>
              <a:spLocks noChangeArrowheads="1" noChangeShapeType="1" noTextEdit="1"/>
            </p:cNvSpPr>
            <p:nvPr/>
          </p:nvSpPr>
          <p:spPr bwMode="auto">
            <a:xfrm>
              <a:off x="4550" y="11207"/>
              <a:ext cx="3104" cy="26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9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の異常発生をメール通知でアプライド側で</a:t>
              </a:r>
            </a:p>
            <a:p>
              <a:pPr algn="ctr" rtl="0">
                <a:buNone/>
              </a:pPr>
              <a:r>
                <a:rPr lang="ja-JP" altLang="en-US" sz="900" kern="10" spc="0">
                  <a:ln>
                    <a:noFill/>
                  </a:ln>
                  <a:solidFill>
                    <a:srgbClr val="FFFFFF"/>
                  </a:solidFill>
                  <a:effectLst/>
                  <a:latin typeface="ヒラギノ角ゴ4" panose="020B0400000000000000" pitchFamily="50" charset="-128"/>
                  <a:ea typeface="ヒラギノ角ゴ4" panose="020B0400000000000000" pitchFamily="50" charset="-128"/>
                </a:rPr>
                <a:t>受信します。障害があれば訪問して対応をいたします。</a:t>
              </a:r>
            </a:p>
          </p:txBody>
        </p:sp>
      </p:grpSp>
      <p:sp>
        <p:nvSpPr>
          <p:cNvPr id="1075" name="Rectangle 75">
            <a:extLst>
              <a:ext uri="{FF2B5EF4-FFF2-40B4-BE49-F238E27FC236}">
                <a16:creationId xmlns:a16="http://schemas.microsoft.com/office/drawing/2014/main" id="{27563F18-5277-6FFD-890F-F713BF4B6066}"/>
              </a:ext>
            </a:extLst>
          </p:cNvPr>
          <p:cNvSpPr>
            <a:spLocks noChangeArrowheads="1"/>
          </p:cNvSpPr>
          <p:nvPr/>
        </p:nvSpPr>
        <p:spPr bwMode="auto">
          <a:xfrm>
            <a:off x="203244" y="2502812"/>
            <a:ext cx="7070726" cy="2066925"/>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76" name="Rectangle 76">
            <a:extLst>
              <a:ext uri="{FF2B5EF4-FFF2-40B4-BE49-F238E27FC236}">
                <a16:creationId xmlns:a16="http://schemas.microsoft.com/office/drawing/2014/main" id="{8BA14D33-F1B8-D2BF-C64A-659E59818246}"/>
              </a:ext>
            </a:extLst>
          </p:cNvPr>
          <p:cNvSpPr>
            <a:spLocks noChangeArrowheads="1"/>
          </p:cNvSpPr>
          <p:nvPr/>
        </p:nvSpPr>
        <p:spPr bwMode="auto">
          <a:xfrm>
            <a:off x="2009819" y="2969537"/>
            <a:ext cx="5118101" cy="657225"/>
          </a:xfrm>
          <a:prstGeom prst="rect">
            <a:avLst/>
          </a:prstGeom>
          <a:solidFill>
            <a:srgbClr val="DEE4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pic>
        <p:nvPicPr>
          <p:cNvPr id="1101" name="Picture 77">
            <a:extLst>
              <a:ext uri="{FF2B5EF4-FFF2-40B4-BE49-F238E27FC236}">
                <a16:creationId xmlns:a16="http://schemas.microsoft.com/office/drawing/2014/main" id="{E432B200-F316-507F-04C6-42F5DDE163E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454194" y="5674"/>
            <a:ext cx="4540251"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8" name="Rectangle 78">
            <a:extLst>
              <a:ext uri="{FF2B5EF4-FFF2-40B4-BE49-F238E27FC236}">
                <a16:creationId xmlns:a16="http://schemas.microsoft.com/office/drawing/2014/main" id="{2308F1D2-C46A-BAD7-4CE2-36C46DECB7B2}"/>
              </a:ext>
            </a:extLst>
          </p:cNvPr>
          <p:cNvSpPr>
            <a:spLocks noChangeArrowheads="1"/>
          </p:cNvSpPr>
          <p:nvPr/>
        </p:nvSpPr>
        <p:spPr bwMode="auto">
          <a:xfrm>
            <a:off x="-34881" y="5674"/>
            <a:ext cx="1760538" cy="2328863"/>
          </a:xfrm>
          <a:prstGeom prst="rect">
            <a:avLst/>
          </a:prstGeom>
          <a:solidFill>
            <a:srgbClr val="00000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pic>
        <p:nvPicPr>
          <p:cNvPr id="1103" name="Picture 79">
            <a:extLst>
              <a:ext uri="{FF2B5EF4-FFF2-40B4-BE49-F238E27FC236}">
                <a16:creationId xmlns:a16="http://schemas.microsoft.com/office/drawing/2014/main" id="{610752C3-E630-A1C4-FDB5-483020CA59C8}"/>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3979907" y="1385212"/>
            <a:ext cx="322103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4" name="Picture 80">
            <a:extLst>
              <a:ext uri="{FF2B5EF4-FFF2-40B4-BE49-F238E27FC236}">
                <a16:creationId xmlns:a16="http://schemas.microsoft.com/office/drawing/2014/main" id="{3093084E-E3EA-2F70-9427-1B2AAABE9EFB}"/>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325482" y="1288374"/>
            <a:ext cx="2882900" cy="92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9" name="WordArt 81">
            <a:extLst>
              <a:ext uri="{FF2B5EF4-FFF2-40B4-BE49-F238E27FC236}">
                <a16:creationId xmlns:a16="http://schemas.microsoft.com/office/drawing/2014/main" id="{E8364001-A909-CD5E-6AF7-5A65B668373F}"/>
              </a:ext>
            </a:extLst>
          </p:cNvPr>
          <p:cNvSpPr>
            <a:spLocks noChangeArrowheads="1" noChangeShapeType="1" noTextEdit="1"/>
          </p:cNvSpPr>
          <p:nvPr/>
        </p:nvSpPr>
        <p:spPr bwMode="auto">
          <a:xfrm>
            <a:off x="646157" y="513674"/>
            <a:ext cx="1981200" cy="2460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dirty="0">
                <a:ln>
                  <a:noFill/>
                </a:ln>
                <a:solidFill>
                  <a:srgbClr val="FFFFFF"/>
                </a:solidFill>
                <a:effectLst/>
                <a:latin typeface="ヒラギノ角ゴ8" panose="020B0800000000000000" pitchFamily="50" charset="-128"/>
                <a:ea typeface="ヒラギノ角ゴ8" panose="020B0800000000000000" pitchFamily="50" charset="-128"/>
              </a:rPr>
              <a:t>NAS</a:t>
            </a:r>
            <a:r>
              <a:rPr lang="ja-JP" altLang="en-US" sz="800" kern="10" spc="0" dirty="0">
                <a:ln>
                  <a:noFill/>
                </a:ln>
                <a:solidFill>
                  <a:srgbClr val="FFFFFF"/>
                </a:solidFill>
                <a:effectLst/>
                <a:latin typeface="ヒラギノ角ゴ8" panose="020B0800000000000000" pitchFamily="50" charset="-128"/>
                <a:ea typeface="ヒラギノ角ゴ8" panose="020B0800000000000000" pitchFamily="50" charset="-128"/>
              </a:rPr>
              <a:t>の足りない</a:t>
            </a:r>
          </a:p>
        </p:txBody>
      </p:sp>
      <p:grpSp>
        <p:nvGrpSpPr>
          <p:cNvPr id="1080" name="Group 82">
            <a:extLst>
              <a:ext uri="{FF2B5EF4-FFF2-40B4-BE49-F238E27FC236}">
                <a16:creationId xmlns:a16="http://schemas.microsoft.com/office/drawing/2014/main" id="{C10D9D99-01E1-E1AC-58D3-C151D3F12C05}"/>
              </a:ext>
            </a:extLst>
          </p:cNvPr>
          <p:cNvGrpSpPr>
            <a:grpSpLocks/>
          </p:cNvGrpSpPr>
          <p:nvPr/>
        </p:nvGrpSpPr>
        <p:grpSpPr bwMode="auto">
          <a:xfrm>
            <a:off x="1271632" y="826412"/>
            <a:ext cx="771525" cy="317500"/>
            <a:chOff x="824" y="1151"/>
            <a:chExt cx="1215" cy="500"/>
          </a:xfrm>
        </p:grpSpPr>
        <p:sp>
          <p:nvSpPr>
            <p:cNvPr id="1081" name="WordArt 83">
              <a:extLst>
                <a:ext uri="{FF2B5EF4-FFF2-40B4-BE49-F238E27FC236}">
                  <a16:creationId xmlns:a16="http://schemas.microsoft.com/office/drawing/2014/main" id="{EC160CC7-7AB1-D775-995C-45C3778C0941}"/>
                </a:ext>
              </a:extLst>
            </p:cNvPr>
            <p:cNvSpPr>
              <a:spLocks noChangeArrowheads="1" noChangeShapeType="1" noTextEdit="1"/>
            </p:cNvSpPr>
            <p:nvPr/>
          </p:nvSpPr>
          <p:spPr bwMode="auto">
            <a:xfrm>
              <a:off x="824" y="1264"/>
              <a:ext cx="837" cy="38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容量</a:t>
              </a:r>
            </a:p>
          </p:txBody>
        </p:sp>
        <p:sp>
          <p:nvSpPr>
            <p:cNvPr id="1083" name="WordArt 84">
              <a:extLst>
                <a:ext uri="{FF2B5EF4-FFF2-40B4-BE49-F238E27FC236}">
                  <a16:creationId xmlns:a16="http://schemas.microsoft.com/office/drawing/2014/main" id="{8E4F8CEF-94C4-CE3E-E4B6-3601BA4FE9FE}"/>
                </a:ext>
              </a:extLst>
            </p:cNvPr>
            <p:cNvSpPr>
              <a:spLocks noChangeArrowheads="1" noChangeShapeType="1" noTextEdit="1"/>
            </p:cNvSpPr>
            <p:nvPr/>
          </p:nvSpPr>
          <p:spPr bwMode="auto">
            <a:xfrm>
              <a:off x="905" y="1151"/>
              <a:ext cx="691" cy="8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400">
                  <a:ln>
                    <a:noFill/>
                  </a:ln>
                  <a:solidFill>
                    <a:srgbClr val="FFFFFF"/>
                  </a:solidFill>
                  <a:effectLst/>
                  <a:latin typeface="ヒラギノ角ゴ7" panose="020B0700000000000000" pitchFamily="50" charset="-128"/>
                  <a:ea typeface="ヒラギノ角ゴ7" panose="020B0700000000000000" pitchFamily="50" charset="-128"/>
                </a:rPr>
                <a:t>ストレージ</a:t>
              </a:r>
            </a:p>
          </p:txBody>
        </p:sp>
        <p:sp>
          <p:nvSpPr>
            <p:cNvPr id="1085" name="WordArt 85">
              <a:extLst>
                <a:ext uri="{FF2B5EF4-FFF2-40B4-BE49-F238E27FC236}">
                  <a16:creationId xmlns:a16="http://schemas.microsoft.com/office/drawing/2014/main" id="{D91E44C7-5B05-CFD8-FC96-463F9D6E6BD9}"/>
                </a:ext>
              </a:extLst>
            </p:cNvPr>
            <p:cNvSpPr>
              <a:spLocks noChangeArrowheads="1" noChangeShapeType="1" noTextEdit="1"/>
            </p:cNvSpPr>
            <p:nvPr/>
          </p:nvSpPr>
          <p:spPr bwMode="auto">
            <a:xfrm>
              <a:off x="1695" y="1314"/>
              <a:ext cx="344" cy="33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を</a:t>
              </a:r>
            </a:p>
          </p:txBody>
        </p:sp>
      </p:grpSp>
      <p:sp>
        <p:nvSpPr>
          <p:cNvPr id="1086" name="Rectangle 86">
            <a:extLst>
              <a:ext uri="{FF2B5EF4-FFF2-40B4-BE49-F238E27FC236}">
                <a16:creationId xmlns:a16="http://schemas.microsoft.com/office/drawing/2014/main" id="{766BD17C-E963-A300-527A-430154664EC5}"/>
              </a:ext>
            </a:extLst>
          </p:cNvPr>
          <p:cNvSpPr>
            <a:spLocks noChangeArrowheads="1"/>
          </p:cNvSpPr>
          <p:nvPr/>
        </p:nvSpPr>
        <p:spPr bwMode="auto">
          <a:xfrm>
            <a:off x="4492670" y="243799"/>
            <a:ext cx="881062" cy="1173163"/>
          </a:xfrm>
          <a:prstGeom prst="rect">
            <a:avLst/>
          </a:prstGeom>
          <a:solidFill>
            <a:srgbClr val="FF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87" name="WordArt 87">
            <a:extLst>
              <a:ext uri="{FF2B5EF4-FFF2-40B4-BE49-F238E27FC236}">
                <a16:creationId xmlns:a16="http://schemas.microsoft.com/office/drawing/2014/main" id="{BBCA8408-75A6-4A07-21FE-C252721C29C4}"/>
              </a:ext>
            </a:extLst>
          </p:cNvPr>
          <p:cNvSpPr>
            <a:spLocks noChangeArrowheads="1" noChangeShapeType="1" noTextEdit="1"/>
          </p:cNvSpPr>
          <p:nvPr/>
        </p:nvSpPr>
        <p:spPr bwMode="auto">
          <a:xfrm>
            <a:off x="4895895" y="513674"/>
            <a:ext cx="1979612" cy="2460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そのまま増やせる</a:t>
            </a:r>
          </a:p>
        </p:txBody>
      </p:sp>
      <p:sp>
        <p:nvSpPr>
          <p:cNvPr id="1088" name="Oval 88">
            <a:extLst>
              <a:ext uri="{FF2B5EF4-FFF2-40B4-BE49-F238E27FC236}">
                <a16:creationId xmlns:a16="http://schemas.microsoft.com/office/drawing/2014/main" id="{6958BE44-AF68-276D-BB27-F54FDC3A105F}"/>
              </a:ext>
            </a:extLst>
          </p:cNvPr>
          <p:cNvSpPr>
            <a:spLocks noChangeArrowheads="1"/>
          </p:cNvSpPr>
          <p:nvPr/>
        </p:nvSpPr>
        <p:spPr bwMode="auto">
          <a:xfrm>
            <a:off x="4984795" y="454937"/>
            <a:ext cx="36512" cy="36512"/>
          </a:xfrm>
          <a:prstGeom prst="ellipse">
            <a:avLst/>
          </a:prstGeom>
          <a:solidFill>
            <a:srgbClr val="00000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89" name="Oval 89">
            <a:extLst>
              <a:ext uri="{FF2B5EF4-FFF2-40B4-BE49-F238E27FC236}">
                <a16:creationId xmlns:a16="http://schemas.microsoft.com/office/drawing/2014/main" id="{D54976FC-4BE6-6E61-32EA-40A4327CCA58}"/>
              </a:ext>
            </a:extLst>
          </p:cNvPr>
          <p:cNvSpPr>
            <a:spLocks noChangeArrowheads="1"/>
          </p:cNvSpPr>
          <p:nvPr/>
        </p:nvSpPr>
        <p:spPr bwMode="auto">
          <a:xfrm>
            <a:off x="5249907" y="454937"/>
            <a:ext cx="36513" cy="36512"/>
          </a:xfrm>
          <a:prstGeom prst="ellipse">
            <a:avLst/>
          </a:prstGeom>
          <a:solidFill>
            <a:srgbClr val="00000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90" name="Oval 90">
            <a:extLst>
              <a:ext uri="{FF2B5EF4-FFF2-40B4-BE49-F238E27FC236}">
                <a16:creationId xmlns:a16="http://schemas.microsoft.com/office/drawing/2014/main" id="{422BB806-5AEF-7AB0-90B9-0C3AA4739C54}"/>
              </a:ext>
            </a:extLst>
          </p:cNvPr>
          <p:cNvSpPr>
            <a:spLocks noChangeArrowheads="1"/>
          </p:cNvSpPr>
          <p:nvPr/>
        </p:nvSpPr>
        <p:spPr bwMode="auto">
          <a:xfrm>
            <a:off x="5499145" y="454937"/>
            <a:ext cx="36512" cy="36512"/>
          </a:xfrm>
          <a:prstGeom prst="ellipse">
            <a:avLst/>
          </a:prstGeom>
          <a:solidFill>
            <a:srgbClr val="00000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91" name="Oval 91">
            <a:extLst>
              <a:ext uri="{FF2B5EF4-FFF2-40B4-BE49-F238E27FC236}">
                <a16:creationId xmlns:a16="http://schemas.microsoft.com/office/drawing/2014/main" id="{FC270297-A999-F93F-7831-9D89F7F52ACB}"/>
              </a:ext>
            </a:extLst>
          </p:cNvPr>
          <p:cNvSpPr>
            <a:spLocks noChangeArrowheads="1"/>
          </p:cNvSpPr>
          <p:nvPr/>
        </p:nvSpPr>
        <p:spPr bwMode="auto">
          <a:xfrm>
            <a:off x="5745207" y="454937"/>
            <a:ext cx="36513" cy="36512"/>
          </a:xfrm>
          <a:prstGeom prst="ellipse">
            <a:avLst/>
          </a:prstGeom>
          <a:solidFill>
            <a:srgbClr val="00000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092" name="WordArt 92">
            <a:extLst>
              <a:ext uri="{FF2B5EF4-FFF2-40B4-BE49-F238E27FC236}">
                <a16:creationId xmlns:a16="http://schemas.microsoft.com/office/drawing/2014/main" id="{6E598CB4-CB48-1C7E-6290-BBDEC806144E}"/>
              </a:ext>
            </a:extLst>
          </p:cNvPr>
          <p:cNvSpPr>
            <a:spLocks noChangeArrowheads="1" noChangeShapeType="1" noTextEdit="1"/>
          </p:cNvSpPr>
          <p:nvPr/>
        </p:nvSpPr>
        <p:spPr bwMode="auto">
          <a:xfrm>
            <a:off x="4676820" y="854987"/>
            <a:ext cx="2609850" cy="24606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拡張エンクロージャー</a:t>
            </a:r>
          </a:p>
        </p:txBody>
      </p:sp>
      <p:grpSp>
        <p:nvGrpSpPr>
          <p:cNvPr id="1093" name="Group 93">
            <a:extLst>
              <a:ext uri="{FF2B5EF4-FFF2-40B4-BE49-F238E27FC236}">
                <a16:creationId xmlns:a16="http://schemas.microsoft.com/office/drawing/2014/main" id="{6D58267F-F46C-2B29-8AE8-30B9BC1B5EAF}"/>
              </a:ext>
            </a:extLst>
          </p:cNvPr>
          <p:cNvGrpSpPr>
            <a:grpSpLocks/>
          </p:cNvGrpSpPr>
          <p:nvPr/>
        </p:nvGrpSpPr>
        <p:grpSpPr bwMode="auto">
          <a:xfrm>
            <a:off x="3330619" y="1667787"/>
            <a:ext cx="534988" cy="534987"/>
            <a:chOff x="2547" y="2856"/>
            <a:chExt cx="717" cy="717"/>
          </a:xfrm>
        </p:grpSpPr>
        <p:sp>
          <p:nvSpPr>
            <p:cNvPr id="1094" name="Oval 94">
              <a:extLst>
                <a:ext uri="{FF2B5EF4-FFF2-40B4-BE49-F238E27FC236}">
                  <a16:creationId xmlns:a16="http://schemas.microsoft.com/office/drawing/2014/main" id="{1338201C-007E-BB92-BE9B-35FCB308802F}"/>
                </a:ext>
              </a:extLst>
            </p:cNvPr>
            <p:cNvSpPr>
              <a:spLocks noChangeArrowheads="1"/>
            </p:cNvSpPr>
            <p:nvPr/>
          </p:nvSpPr>
          <p:spPr bwMode="auto">
            <a:xfrm>
              <a:off x="2547" y="2856"/>
              <a:ext cx="717" cy="717"/>
            </a:xfrm>
            <a:prstGeom prst="ellipse">
              <a:avLst/>
            </a:prstGeom>
            <a:solidFill>
              <a:srgbClr val="FFFFFF">
                <a:alpha val="75000"/>
              </a:srgbClr>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pic>
          <p:nvPicPr>
            <p:cNvPr id="1119" name="Picture 95">
              <a:extLst>
                <a:ext uri="{FF2B5EF4-FFF2-40B4-BE49-F238E27FC236}">
                  <a16:creationId xmlns:a16="http://schemas.microsoft.com/office/drawing/2014/main" id="{5B8597A7-53DC-561E-442C-A5C732AAE7F8}"/>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2567" y="2951"/>
              <a:ext cx="690"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120" name="Picture 96">
            <a:extLst>
              <a:ext uri="{FF2B5EF4-FFF2-40B4-BE49-F238E27FC236}">
                <a16:creationId xmlns:a16="http://schemas.microsoft.com/office/drawing/2014/main" id="{F07B3199-7F7D-4AF1-FA2C-A357D768075B}"/>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303257" y="2588537"/>
            <a:ext cx="1584325"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 name="WordArt 97">
            <a:extLst>
              <a:ext uri="{FF2B5EF4-FFF2-40B4-BE49-F238E27FC236}">
                <a16:creationId xmlns:a16="http://schemas.microsoft.com/office/drawing/2014/main" id="{4126F7E0-6183-82EC-F5DE-EC6C24F15A97}"/>
              </a:ext>
            </a:extLst>
          </p:cNvPr>
          <p:cNvSpPr>
            <a:spLocks noChangeArrowheads="1" noChangeShapeType="1" noTextEdit="1"/>
          </p:cNvSpPr>
          <p:nvPr/>
        </p:nvSpPr>
        <p:spPr bwMode="auto">
          <a:xfrm>
            <a:off x="2128882" y="3129874"/>
            <a:ext cx="4857750" cy="3556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エンクロージャは、</a:t>
            </a:r>
            <a:r>
              <a:rPr lang="en-US" altLang="ja-JP" sz="900" kern="10" spc="0">
                <a:ln>
                  <a:noFill/>
                </a:ln>
                <a:solidFill>
                  <a:srgbClr val="323E4F"/>
                </a:solidFill>
                <a:effectLst/>
                <a:latin typeface="ヒラギノ角ゴ6" panose="020B0600000000000000" pitchFamily="50" charset="-128"/>
                <a:ea typeface="ヒラギノ角ゴ6" panose="020B0600000000000000" pitchFamily="50" charset="-128"/>
              </a:rPr>
              <a:t>NAS</a:t>
            </a: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の容量が足りなくなった場合に増設可能なストレージです。</a:t>
            </a:r>
          </a:p>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外付けの</a:t>
            </a:r>
            <a:r>
              <a:rPr lang="en-US" altLang="ja-JP" sz="900" kern="10" spc="0">
                <a:ln>
                  <a:noFill/>
                </a:ln>
                <a:solidFill>
                  <a:srgbClr val="323E4F"/>
                </a:solidFill>
                <a:effectLst/>
                <a:latin typeface="ヒラギノ角ゴ6" panose="020B0600000000000000" pitchFamily="50" charset="-128"/>
                <a:ea typeface="ヒラギノ角ゴ6" panose="020B0600000000000000" pitchFamily="50" charset="-128"/>
              </a:rPr>
              <a:t>HDD</a:t>
            </a: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のように単体で認識されるのではなく、ストレージマネージャ内に各ディスクが</a:t>
            </a:r>
          </a:p>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認識され、</a:t>
            </a:r>
            <a:r>
              <a:rPr lang="en-US" altLang="ja-JP" sz="900" kern="10" spc="0">
                <a:ln>
                  <a:noFill/>
                </a:ln>
                <a:solidFill>
                  <a:srgbClr val="323E4F"/>
                </a:solidFill>
                <a:effectLst/>
                <a:latin typeface="ヒラギノ角ゴ6" panose="020B0600000000000000" pitchFamily="50" charset="-128"/>
                <a:ea typeface="ヒラギノ角ゴ6" panose="020B0600000000000000" pitchFamily="50" charset="-128"/>
              </a:rPr>
              <a:t>RAID</a:t>
            </a: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の構築等、内臓</a:t>
            </a:r>
            <a:r>
              <a:rPr lang="en-US" altLang="ja-JP" sz="900" kern="10" spc="0">
                <a:ln>
                  <a:noFill/>
                </a:ln>
                <a:solidFill>
                  <a:srgbClr val="323E4F"/>
                </a:solidFill>
                <a:effectLst/>
                <a:latin typeface="ヒラギノ角ゴ6" panose="020B0600000000000000" pitchFamily="50" charset="-128"/>
                <a:ea typeface="ヒラギノ角ゴ6" panose="020B0600000000000000" pitchFamily="50" charset="-128"/>
              </a:rPr>
              <a:t>HDD</a:t>
            </a: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と同じように設定が可能になります。</a:t>
            </a:r>
          </a:p>
        </p:txBody>
      </p:sp>
      <p:sp>
        <p:nvSpPr>
          <p:cNvPr id="1096" name="WordArt 98">
            <a:extLst>
              <a:ext uri="{FF2B5EF4-FFF2-40B4-BE49-F238E27FC236}">
                <a16:creationId xmlns:a16="http://schemas.microsoft.com/office/drawing/2014/main" id="{D55E2907-7D64-0488-5495-33FD887F3F46}"/>
              </a:ext>
            </a:extLst>
          </p:cNvPr>
          <p:cNvSpPr>
            <a:spLocks noChangeArrowheads="1" noChangeShapeType="1" noTextEdit="1"/>
          </p:cNvSpPr>
          <p:nvPr/>
        </p:nvSpPr>
        <p:spPr bwMode="auto">
          <a:xfrm>
            <a:off x="2208257" y="3766462"/>
            <a:ext cx="3224213" cy="2127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エンクロージャ導入のメリット</a:t>
            </a:r>
          </a:p>
        </p:txBody>
      </p:sp>
      <p:cxnSp>
        <p:nvCxnSpPr>
          <p:cNvPr id="1123" name="AutoShape 99">
            <a:extLst>
              <a:ext uri="{FF2B5EF4-FFF2-40B4-BE49-F238E27FC236}">
                <a16:creationId xmlns:a16="http://schemas.microsoft.com/office/drawing/2014/main" id="{CB98AE87-5690-B763-C4FB-BCE3CE876BBE}"/>
              </a:ext>
            </a:extLst>
          </p:cNvPr>
          <p:cNvCxnSpPr>
            <a:cxnSpLocks noChangeShapeType="1"/>
          </p:cNvCxnSpPr>
          <p:nvPr/>
        </p:nvCxnSpPr>
        <p:spPr bwMode="auto">
          <a:xfrm>
            <a:off x="2074907" y="3998237"/>
            <a:ext cx="3475038" cy="0"/>
          </a:xfrm>
          <a:prstGeom prst="straightConnector1">
            <a:avLst/>
          </a:prstGeom>
          <a:noFill/>
          <a:ln w="9525">
            <a:solidFill>
              <a:srgbClr val="323E4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097" name="Rectangle 100">
            <a:extLst>
              <a:ext uri="{FF2B5EF4-FFF2-40B4-BE49-F238E27FC236}">
                <a16:creationId xmlns:a16="http://schemas.microsoft.com/office/drawing/2014/main" id="{E4420377-2B13-4874-D6C1-05B8E4BF1C24}"/>
              </a:ext>
            </a:extLst>
          </p:cNvPr>
          <p:cNvSpPr>
            <a:spLocks noChangeArrowheads="1"/>
          </p:cNvSpPr>
          <p:nvPr/>
        </p:nvSpPr>
        <p:spPr bwMode="auto">
          <a:xfrm>
            <a:off x="2009819" y="4074437"/>
            <a:ext cx="5118101" cy="422275"/>
          </a:xfrm>
          <a:prstGeom prst="rect">
            <a:avLst/>
          </a:prstGeom>
          <a:solidFill>
            <a:srgbClr val="DEE4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1098" name="Group 101">
            <a:extLst>
              <a:ext uri="{FF2B5EF4-FFF2-40B4-BE49-F238E27FC236}">
                <a16:creationId xmlns:a16="http://schemas.microsoft.com/office/drawing/2014/main" id="{A7E8CDC6-FE32-740A-B5F8-670B71F7E671}"/>
              </a:ext>
            </a:extLst>
          </p:cNvPr>
          <p:cNvGrpSpPr>
            <a:grpSpLocks/>
          </p:cNvGrpSpPr>
          <p:nvPr/>
        </p:nvGrpSpPr>
        <p:grpSpPr bwMode="auto">
          <a:xfrm>
            <a:off x="2128882" y="4090312"/>
            <a:ext cx="166687" cy="169862"/>
            <a:chOff x="4508" y="263"/>
            <a:chExt cx="3811" cy="3875"/>
          </a:xfrm>
        </p:grpSpPr>
        <p:sp>
          <p:nvSpPr>
            <p:cNvPr id="1099" name="Rectangle 102">
              <a:extLst>
                <a:ext uri="{FF2B5EF4-FFF2-40B4-BE49-F238E27FC236}">
                  <a16:creationId xmlns:a16="http://schemas.microsoft.com/office/drawing/2014/main" id="{545BFC09-BBA6-D690-9B7D-ED95151F20AF}"/>
                </a:ext>
              </a:extLst>
            </p:cNvPr>
            <p:cNvSpPr>
              <a:spLocks noChangeArrowheads="1"/>
            </p:cNvSpPr>
            <p:nvPr/>
          </p:nvSpPr>
          <p:spPr bwMode="auto">
            <a:xfrm>
              <a:off x="5083" y="1329"/>
              <a:ext cx="2793" cy="2809"/>
            </a:xfrm>
            <a:prstGeom prst="rect">
              <a:avLst/>
            </a:prstGeom>
            <a:solidFill>
              <a:srgbClr val="FFFFFF"/>
            </a:solidFill>
            <a:ln w="19050">
              <a:solidFill>
                <a:srgbClr val="40404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100" name="Freeform 103">
              <a:extLst>
                <a:ext uri="{FF2B5EF4-FFF2-40B4-BE49-F238E27FC236}">
                  <a16:creationId xmlns:a16="http://schemas.microsoft.com/office/drawing/2014/main" id="{D3A606F8-274C-10FD-197C-EF9E1F15909F}"/>
                </a:ext>
              </a:extLst>
            </p:cNvPr>
            <p:cNvSpPr>
              <a:spLocks/>
            </p:cNvSpPr>
            <p:nvPr/>
          </p:nvSpPr>
          <p:spPr bwMode="auto">
            <a:xfrm>
              <a:off x="4508" y="263"/>
              <a:ext cx="3811" cy="3875"/>
            </a:xfrm>
            <a:custGeom>
              <a:avLst/>
              <a:gdLst>
                <a:gd name="T0" fmla="*/ 0 w 1920"/>
                <a:gd name="T1" fmla="*/ 1191 h 1952"/>
                <a:gd name="T2" fmla="*/ 539 w 1920"/>
                <a:gd name="T3" fmla="*/ 867 h 1952"/>
                <a:gd name="T4" fmla="*/ 799 w 1920"/>
                <a:gd name="T5" fmla="*/ 1388 h 1952"/>
                <a:gd name="T6" fmla="*/ 1219 w 1920"/>
                <a:gd name="T7" fmla="*/ 626 h 1952"/>
                <a:gd name="T8" fmla="*/ 1889 w 1920"/>
                <a:gd name="T9" fmla="*/ 0 h 1952"/>
                <a:gd name="T10" fmla="*/ 1849 w 1920"/>
                <a:gd name="T11" fmla="*/ 420 h 1952"/>
                <a:gd name="T12" fmla="*/ 1920 w 1920"/>
                <a:gd name="T13" fmla="*/ 731 h 1952"/>
                <a:gd name="T14" fmla="*/ 1323 w 1920"/>
                <a:gd name="T15" fmla="*/ 1191 h 1952"/>
                <a:gd name="T16" fmla="*/ 816 w 1920"/>
                <a:gd name="T17" fmla="*/ 1952 h 1952"/>
                <a:gd name="T18" fmla="*/ 376 w 1920"/>
                <a:gd name="T19" fmla="*/ 1405 h 1952"/>
                <a:gd name="T20" fmla="*/ 0 w 1920"/>
                <a:gd name="T21" fmla="*/ 1191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 h="1952">
                  <a:moveTo>
                    <a:pt x="0" y="1191"/>
                  </a:moveTo>
                  <a:lnTo>
                    <a:pt x="539" y="867"/>
                  </a:lnTo>
                  <a:lnTo>
                    <a:pt x="799" y="1388"/>
                  </a:lnTo>
                  <a:cubicBezTo>
                    <a:pt x="799" y="1388"/>
                    <a:pt x="917" y="1040"/>
                    <a:pt x="1219" y="626"/>
                  </a:cubicBezTo>
                  <a:cubicBezTo>
                    <a:pt x="1500" y="211"/>
                    <a:pt x="1889" y="0"/>
                    <a:pt x="1889" y="0"/>
                  </a:cubicBezTo>
                  <a:cubicBezTo>
                    <a:pt x="1889" y="0"/>
                    <a:pt x="1886" y="211"/>
                    <a:pt x="1849" y="420"/>
                  </a:cubicBezTo>
                  <a:cubicBezTo>
                    <a:pt x="1852" y="589"/>
                    <a:pt x="1920" y="731"/>
                    <a:pt x="1920" y="731"/>
                  </a:cubicBezTo>
                  <a:cubicBezTo>
                    <a:pt x="1920" y="731"/>
                    <a:pt x="1527" y="909"/>
                    <a:pt x="1323" y="1191"/>
                  </a:cubicBezTo>
                  <a:cubicBezTo>
                    <a:pt x="1030" y="1463"/>
                    <a:pt x="816" y="1952"/>
                    <a:pt x="816" y="1952"/>
                  </a:cubicBezTo>
                  <a:cubicBezTo>
                    <a:pt x="816" y="1952"/>
                    <a:pt x="646" y="1629"/>
                    <a:pt x="376" y="1405"/>
                  </a:cubicBezTo>
                  <a:cubicBezTo>
                    <a:pt x="188" y="1298"/>
                    <a:pt x="0" y="1191"/>
                    <a:pt x="0" y="11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grpSp>
        <p:nvGrpSpPr>
          <p:cNvPr id="1102" name="Group 104">
            <a:extLst>
              <a:ext uri="{FF2B5EF4-FFF2-40B4-BE49-F238E27FC236}">
                <a16:creationId xmlns:a16="http://schemas.microsoft.com/office/drawing/2014/main" id="{D608E881-345F-7B1C-268B-0F7B3FC8611F}"/>
              </a:ext>
            </a:extLst>
          </p:cNvPr>
          <p:cNvGrpSpPr>
            <a:grpSpLocks/>
          </p:cNvGrpSpPr>
          <p:nvPr/>
        </p:nvGrpSpPr>
        <p:grpSpPr bwMode="auto">
          <a:xfrm>
            <a:off x="2128882" y="4291924"/>
            <a:ext cx="166687" cy="169863"/>
            <a:chOff x="4508" y="263"/>
            <a:chExt cx="3811" cy="3875"/>
          </a:xfrm>
        </p:grpSpPr>
        <p:sp>
          <p:nvSpPr>
            <p:cNvPr id="1105" name="Rectangle 105">
              <a:extLst>
                <a:ext uri="{FF2B5EF4-FFF2-40B4-BE49-F238E27FC236}">
                  <a16:creationId xmlns:a16="http://schemas.microsoft.com/office/drawing/2014/main" id="{A018B3D4-4E24-0CC1-76AB-EF3250FA49B1}"/>
                </a:ext>
              </a:extLst>
            </p:cNvPr>
            <p:cNvSpPr>
              <a:spLocks noChangeArrowheads="1"/>
            </p:cNvSpPr>
            <p:nvPr/>
          </p:nvSpPr>
          <p:spPr bwMode="auto">
            <a:xfrm>
              <a:off x="5083" y="1329"/>
              <a:ext cx="2793" cy="2809"/>
            </a:xfrm>
            <a:prstGeom prst="rect">
              <a:avLst/>
            </a:prstGeom>
            <a:solidFill>
              <a:srgbClr val="FFFFFF"/>
            </a:solidFill>
            <a:ln w="19050">
              <a:solidFill>
                <a:srgbClr val="40404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106" name="Freeform 106">
              <a:extLst>
                <a:ext uri="{FF2B5EF4-FFF2-40B4-BE49-F238E27FC236}">
                  <a16:creationId xmlns:a16="http://schemas.microsoft.com/office/drawing/2014/main" id="{7770320F-0FA4-6D99-9141-D3D3BC42E5F5}"/>
                </a:ext>
              </a:extLst>
            </p:cNvPr>
            <p:cNvSpPr>
              <a:spLocks/>
            </p:cNvSpPr>
            <p:nvPr/>
          </p:nvSpPr>
          <p:spPr bwMode="auto">
            <a:xfrm>
              <a:off x="4508" y="263"/>
              <a:ext cx="3811" cy="3875"/>
            </a:xfrm>
            <a:custGeom>
              <a:avLst/>
              <a:gdLst>
                <a:gd name="T0" fmla="*/ 0 w 1920"/>
                <a:gd name="T1" fmla="*/ 1191 h 1952"/>
                <a:gd name="T2" fmla="*/ 539 w 1920"/>
                <a:gd name="T3" fmla="*/ 867 h 1952"/>
                <a:gd name="T4" fmla="*/ 799 w 1920"/>
                <a:gd name="T5" fmla="*/ 1388 h 1952"/>
                <a:gd name="T6" fmla="*/ 1219 w 1920"/>
                <a:gd name="T7" fmla="*/ 626 h 1952"/>
                <a:gd name="T8" fmla="*/ 1889 w 1920"/>
                <a:gd name="T9" fmla="*/ 0 h 1952"/>
                <a:gd name="T10" fmla="*/ 1849 w 1920"/>
                <a:gd name="T11" fmla="*/ 420 h 1952"/>
                <a:gd name="T12" fmla="*/ 1920 w 1920"/>
                <a:gd name="T13" fmla="*/ 731 h 1952"/>
                <a:gd name="T14" fmla="*/ 1323 w 1920"/>
                <a:gd name="T15" fmla="*/ 1191 h 1952"/>
                <a:gd name="T16" fmla="*/ 816 w 1920"/>
                <a:gd name="T17" fmla="*/ 1952 h 1952"/>
                <a:gd name="T18" fmla="*/ 376 w 1920"/>
                <a:gd name="T19" fmla="*/ 1405 h 1952"/>
                <a:gd name="T20" fmla="*/ 0 w 1920"/>
                <a:gd name="T21" fmla="*/ 1191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 h="1952">
                  <a:moveTo>
                    <a:pt x="0" y="1191"/>
                  </a:moveTo>
                  <a:lnTo>
                    <a:pt x="539" y="867"/>
                  </a:lnTo>
                  <a:lnTo>
                    <a:pt x="799" y="1388"/>
                  </a:lnTo>
                  <a:cubicBezTo>
                    <a:pt x="799" y="1388"/>
                    <a:pt x="917" y="1040"/>
                    <a:pt x="1219" y="626"/>
                  </a:cubicBezTo>
                  <a:cubicBezTo>
                    <a:pt x="1500" y="211"/>
                    <a:pt x="1889" y="0"/>
                    <a:pt x="1889" y="0"/>
                  </a:cubicBezTo>
                  <a:cubicBezTo>
                    <a:pt x="1889" y="0"/>
                    <a:pt x="1886" y="211"/>
                    <a:pt x="1849" y="420"/>
                  </a:cubicBezTo>
                  <a:cubicBezTo>
                    <a:pt x="1852" y="589"/>
                    <a:pt x="1920" y="731"/>
                    <a:pt x="1920" y="731"/>
                  </a:cubicBezTo>
                  <a:cubicBezTo>
                    <a:pt x="1920" y="731"/>
                    <a:pt x="1527" y="909"/>
                    <a:pt x="1323" y="1191"/>
                  </a:cubicBezTo>
                  <a:cubicBezTo>
                    <a:pt x="1030" y="1463"/>
                    <a:pt x="816" y="1952"/>
                    <a:pt x="816" y="1952"/>
                  </a:cubicBezTo>
                  <a:cubicBezTo>
                    <a:pt x="816" y="1952"/>
                    <a:pt x="646" y="1629"/>
                    <a:pt x="376" y="1405"/>
                  </a:cubicBezTo>
                  <a:cubicBezTo>
                    <a:pt x="188" y="1298"/>
                    <a:pt x="0" y="1191"/>
                    <a:pt x="0" y="11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
        <p:nvSpPr>
          <p:cNvPr id="1107" name="WordArt 107">
            <a:extLst>
              <a:ext uri="{FF2B5EF4-FFF2-40B4-BE49-F238E27FC236}">
                <a16:creationId xmlns:a16="http://schemas.microsoft.com/office/drawing/2014/main" id="{2F2F1CA2-FC9F-26A1-819A-D1C50E5EF47A}"/>
              </a:ext>
            </a:extLst>
          </p:cNvPr>
          <p:cNvSpPr>
            <a:spLocks noChangeArrowheads="1" noChangeShapeType="1" noTextEdit="1"/>
          </p:cNvSpPr>
          <p:nvPr/>
        </p:nvSpPr>
        <p:spPr bwMode="auto">
          <a:xfrm>
            <a:off x="2379707" y="4137937"/>
            <a:ext cx="1762125" cy="1143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323E4F"/>
                </a:solidFill>
                <a:effectLst/>
                <a:latin typeface="ヒラギノ角ゴ6" panose="020B0600000000000000" pitchFamily="50" charset="-128"/>
                <a:ea typeface="ヒラギノ角ゴ6" panose="020B0600000000000000" pitchFamily="50" charset="-128"/>
              </a:rPr>
              <a:t>ペタバイトスケールの拡張が可能</a:t>
            </a:r>
          </a:p>
        </p:txBody>
      </p:sp>
      <p:sp>
        <p:nvSpPr>
          <p:cNvPr id="1108" name="WordArt 108">
            <a:extLst>
              <a:ext uri="{FF2B5EF4-FFF2-40B4-BE49-F238E27FC236}">
                <a16:creationId xmlns:a16="http://schemas.microsoft.com/office/drawing/2014/main" id="{86490A7E-FCFA-15DA-921E-38C49E9AF3E7}"/>
              </a:ext>
            </a:extLst>
          </p:cNvPr>
          <p:cNvSpPr>
            <a:spLocks noChangeArrowheads="1" noChangeShapeType="1" noTextEdit="1"/>
          </p:cNvSpPr>
          <p:nvPr/>
        </p:nvSpPr>
        <p:spPr bwMode="auto">
          <a:xfrm>
            <a:off x="2379707" y="4333199"/>
            <a:ext cx="2279650" cy="1143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323E4F"/>
                </a:solidFill>
                <a:effectLst/>
                <a:latin typeface="ヒラギノ角ゴ6" panose="020B0600000000000000" pitchFamily="50" charset="-128"/>
                <a:ea typeface="ヒラギノ角ゴ6" panose="020B0600000000000000" pitchFamily="50" charset="-128"/>
              </a:rPr>
              <a:t>大容量ストレージを必要とする研究に最適</a:t>
            </a:r>
          </a:p>
        </p:txBody>
      </p:sp>
      <p:grpSp>
        <p:nvGrpSpPr>
          <p:cNvPr id="1109" name="Group 109">
            <a:extLst>
              <a:ext uri="{FF2B5EF4-FFF2-40B4-BE49-F238E27FC236}">
                <a16:creationId xmlns:a16="http://schemas.microsoft.com/office/drawing/2014/main" id="{0FCCB554-7085-96D7-86E4-836CA5C37BA4}"/>
              </a:ext>
            </a:extLst>
          </p:cNvPr>
          <p:cNvGrpSpPr>
            <a:grpSpLocks/>
          </p:cNvGrpSpPr>
          <p:nvPr/>
        </p:nvGrpSpPr>
        <p:grpSpPr bwMode="auto">
          <a:xfrm>
            <a:off x="4822870" y="4090312"/>
            <a:ext cx="166687" cy="169862"/>
            <a:chOff x="4508" y="263"/>
            <a:chExt cx="3811" cy="3875"/>
          </a:xfrm>
        </p:grpSpPr>
        <p:sp>
          <p:nvSpPr>
            <p:cNvPr id="1110" name="Rectangle 110">
              <a:extLst>
                <a:ext uri="{FF2B5EF4-FFF2-40B4-BE49-F238E27FC236}">
                  <a16:creationId xmlns:a16="http://schemas.microsoft.com/office/drawing/2014/main" id="{2972AE0D-E731-6E21-AD5F-4E77BB8C3121}"/>
                </a:ext>
              </a:extLst>
            </p:cNvPr>
            <p:cNvSpPr>
              <a:spLocks noChangeArrowheads="1"/>
            </p:cNvSpPr>
            <p:nvPr/>
          </p:nvSpPr>
          <p:spPr bwMode="auto">
            <a:xfrm>
              <a:off x="5083" y="1329"/>
              <a:ext cx="2793" cy="2809"/>
            </a:xfrm>
            <a:prstGeom prst="rect">
              <a:avLst/>
            </a:prstGeom>
            <a:solidFill>
              <a:srgbClr val="FFFFFF"/>
            </a:solidFill>
            <a:ln w="19050">
              <a:solidFill>
                <a:srgbClr val="40404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1111" name="Freeform 111">
              <a:extLst>
                <a:ext uri="{FF2B5EF4-FFF2-40B4-BE49-F238E27FC236}">
                  <a16:creationId xmlns:a16="http://schemas.microsoft.com/office/drawing/2014/main" id="{62112754-7896-0C3A-35C4-84C766F64782}"/>
                </a:ext>
              </a:extLst>
            </p:cNvPr>
            <p:cNvSpPr>
              <a:spLocks/>
            </p:cNvSpPr>
            <p:nvPr/>
          </p:nvSpPr>
          <p:spPr bwMode="auto">
            <a:xfrm>
              <a:off x="4508" y="263"/>
              <a:ext cx="3811" cy="3875"/>
            </a:xfrm>
            <a:custGeom>
              <a:avLst/>
              <a:gdLst>
                <a:gd name="T0" fmla="*/ 0 w 1920"/>
                <a:gd name="T1" fmla="*/ 1191 h 1952"/>
                <a:gd name="T2" fmla="*/ 539 w 1920"/>
                <a:gd name="T3" fmla="*/ 867 h 1952"/>
                <a:gd name="T4" fmla="*/ 799 w 1920"/>
                <a:gd name="T5" fmla="*/ 1388 h 1952"/>
                <a:gd name="T6" fmla="*/ 1219 w 1920"/>
                <a:gd name="T7" fmla="*/ 626 h 1952"/>
                <a:gd name="T8" fmla="*/ 1889 w 1920"/>
                <a:gd name="T9" fmla="*/ 0 h 1952"/>
                <a:gd name="T10" fmla="*/ 1849 w 1920"/>
                <a:gd name="T11" fmla="*/ 420 h 1952"/>
                <a:gd name="T12" fmla="*/ 1920 w 1920"/>
                <a:gd name="T13" fmla="*/ 731 h 1952"/>
                <a:gd name="T14" fmla="*/ 1323 w 1920"/>
                <a:gd name="T15" fmla="*/ 1191 h 1952"/>
                <a:gd name="T16" fmla="*/ 816 w 1920"/>
                <a:gd name="T17" fmla="*/ 1952 h 1952"/>
                <a:gd name="T18" fmla="*/ 376 w 1920"/>
                <a:gd name="T19" fmla="*/ 1405 h 1952"/>
                <a:gd name="T20" fmla="*/ 0 w 1920"/>
                <a:gd name="T21" fmla="*/ 1191 h 1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0" h="1952">
                  <a:moveTo>
                    <a:pt x="0" y="1191"/>
                  </a:moveTo>
                  <a:lnTo>
                    <a:pt x="539" y="867"/>
                  </a:lnTo>
                  <a:lnTo>
                    <a:pt x="799" y="1388"/>
                  </a:lnTo>
                  <a:cubicBezTo>
                    <a:pt x="799" y="1388"/>
                    <a:pt x="917" y="1040"/>
                    <a:pt x="1219" y="626"/>
                  </a:cubicBezTo>
                  <a:cubicBezTo>
                    <a:pt x="1500" y="211"/>
                    <a:pt x="1889" y="0"/>
                    <a:pt x="1889" y="0"/>
                  </a:cubicBezTo>
                  <a:cubicBezTo>
                    <a:pt x="1889" y="0"/>
                    <a:pt x="1886" y="211"/>
                    <a:pt x="1849" y="420"/>
                  </a:cubicBezTo>
                  <a:cubicBezTo>
                    <a:pt x="1852" y="589"/>
                    <a:pt x="1920" y="731"/>
                    <a:pt x="1920" y="731"/>
                  </a:cubicBezTo>
                  <a:cubicBezTo>
                    <a:pt x="1920" y="731"/>
                    <a:pt x="1527" y="909"/>
                    <a:pt x="1323" y="1191"/>
                  </a:cubicBezTo>
                  <a:cubicBezTo>
                    <a:pt x="1030" y="1463"/>
                    <a:pt x="816" y="1952"/>
                    <a:pt x="816" y="1952"/>
                  </a:cubicBezTo>
                  <a:cubicBezTo>
                    <a:pt x="816" y="1952"/>
                    <a:pt x="646" y="1629"/>
                    <a:pt x="376" y="1405"/>
                  </a:cubicBezTo>
                  <a:cubicBezTo>
                    <a:pt x="188" y="1298"/>
                    <a:pt x="0" y="1191"/>
                    <a:pt x="0" y="1191"/>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
        <p:nvSpPr>
          <p:cNvPr id="1112" name="WordArt 112">
            <a:extLst>
              <a:ext uri="{FF2B5EF4-FFF2-40B4-BE49-F238E27FC236}">
                <a16:creationId xmlns:a16="http://schemas.microsoft.com/office/drawing/2014/main" id="{DEE1763A-6C8F-9A74-23C1-C9542029D764}"/>
              </a:ext>
            </a:extLst>
          </p:cNvPr>
          <p:cNvSpPr>
            <a:spLocks noChangeArrowheads="1" noChangeShapeType="1" noTextEdit="1"/>
          </p:cNvSpPr>
          <p:nvPr/>
        </p:nvSpPr>
        <p:spPr bwMode="auto">
          <a:xfrm>
            <a:off x="5073695" y="4137937"/>
            <a:ext cx="1895475" cy="24288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323E4F"/>
                </a:solidFill>
                <a:effectLst/>
                <a:latin typeface="ヒラギノ角ゴ6" panose="020B0600000000000000" pitchFamily="50" charset="-128"/>
                <a:ea typeface="ヒラギノ角ゴ6" panose="020B0600000000000000" pitchFamily="50" charset="-128"/>
              </a:rPr>
              <a:t>ドライブ障害に対する保護が万全で、</a:t>
            </a:r>
          </a:p>
          <a:p>
            <a:pPr algn="l" rtl="0">
              <a:buNone/>
            </a:pPr>
            <a:r>
              <a:rPr lang="ja-JP" altLang="en-US" sz="800" kern="10" spc="0">
                <a:ln>
                  <a:noFill/>
                </a:ln>
                <a:solidFill>
                  <a:srgbClr val="323E4F"/>
                </a:solidFill>
                <a:effectLst/>
                <a:latin typeface="ヒラギノ角ゴ6" panose="020B0600000000000000" pitchFamily="50" charset="-128"/>
                <a:ea typeface="ヒラギノ角ゴ6" panose="020B0600000000000000" pitchFamily="50" charset="-128"/>
              </a:rPr>
              <a:t>データのバックアップも安全</a:t>
            </a:r>
          </a:p>
        </p:txBody>
      </p:sp>
      <p:sp>
        <p:nvSpPr>
          <p:cNvPr id="1113" name="WordArt 113">
            <a:extLst>
              <a:ext uri="{FF2B5EF4-FFF2-40B4-BE49-F238E27FC236}">
                <a16:creationId xmlns:a16="http://schemas.microsoft.com/office/drawing/2014/main" id="{F8773728-2101-8556-EC1E-7E078BD7280F}"/>
              </a:ext>
            </a:extLst>
          </p:cNvPr>
          <p:cNvSpPr>
            <a:spLocks noChangeArrowheads="1" noChangeShapeType="1" noTextEdit="1"/>
          </p:cNvSpPr>
          <p:nvPr/>
        </p:nvSpPr>
        <p:spPr bwMode="auto">
          <a:xfrm>
            <a:off x="2224132" y="2652037"/>
            <a:ext cx="4229100" cy="2349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エンクロージャ</a:t>
            </a: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容量拡張ユニット</a:t>
            </a: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とは</a:t>
            </a: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endPar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endParaRPr>
          </a:p>
        </p:txBody>
      </p:sp>
      <p:cxnSp>
        <p:nvCxnSpPr>
          <p:cNvPr id="1138" name="AutoShape 114">
            <a:extLst>
              <a:ext uri="{FF2B5EF4-FFF2-40B4-BE49-F238E27FC236}">
                <a16:creationId xmlns:a16="http://schemas.microsoft.com/office/drawing/2014/main" id="{A0B2B0EB-DB65-B8CA-33A9-8FECB16F2DE9}"/>
              </a:ext>
            </a:extLst>
          </p:cNvPr>
          <p:cNvCxnSpPr>
            <a:cxnSpLocks noChangeShapeType="1"/>
          </p:cNvCxnSpPr>
          <p:nvPr/>
        </p:nvCxnSpPr>
        <p:spPr bwMode="auto">
          <a:xfrm>
            <a:off x="2097132" y="2910799"/>
            <a:ext cx="4508500" cy="0"/>
          </a:xfrm>
          <a:prstGeom prst="straightConnector1">
            <a:avLst/>
          </a:prstGeom>
          <a:noFill/>
          <a:ln w="9525">
            <a:solidFill>
              <a:srgbClr val="323E4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114" name="Rectangle 115">
            <a:extLst>
              <a:ext uri="{FF2B5EF4-FFF2-40B4-BE49-F238E27FC236}">
                <a16:creationId xmlns:a16="http://schemas.microsoft.com/office/drawing/2014/main" id="{365F454C-9D6D-1BF1-9351-150BE4124C78}"/>
              </a:ext>
            </a:extLst>
          </p:cNvPr>
          <p:cNvSpPr>
            <a:spLocks noChangeArrowheads="1"/>
          </p:cNvSpPr>
          <p:nvPr/>
        </p:nvSpPr>
        <p:spPr bwMode="auto">
          <a:xfrm>
            <a:off x="203244" y="4741187"/>
            <a:ext cx="7070726" cy="1217612"/>
          </a:xfrm>
          <a:prstGeom prst="rect">
            <a:avLst/>
          </a:prstGeom>
          <a:noFill/>
          <a:ln w="9525" algn="ctr">
            <a:solidFill>
              <a:srgbClr val="000000"/>
            </a:solidFill>
            <a:miter lim="800000"/>
            <a:headEnd/>
            <a:tailEnd/>
          </a:ln>
          <a:effectLst/>
          <a:extLst>
            <a:ext uri="{909E8E84-426E-40DD-AFC4-6F175D3DCCD1}">
              <a14:hiddenFill xmlns:a14="http://schemas.microsoft.com/office/drawing/2010/main">
                <a:solidFill>
                  <a:srgbClr val="000000"/>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115" name="Group 116">
            <a:extLst>
              <a:ext uri="{FF2B5EF4-FFF2-40B4-BE49-F238E27FC236}">
                <a16:creationId xmlns:a16="http://schemas.microsoft.com/office/drawing/2014/main" id="{372D0FD1-4A2D-93DE-8C05-38F8B5302105}"/>
              </a:ext>
            </a:extLst>
          </p:cNvPr>
          <p:cNvGrpSpPr>
            <a:grpSpLocks/>
          </p:cNvGrpSpPr>
          <p:nvPr/>
        </p:nvGrpSpPr>
        <p:grpSpPr bwMode="auto">
          <a:xfrm>
            <a:off x="303257" y="4893587"/>
            <a:ext cx="1644650" cy="939800"/>
            <a:chOff x="491" y="7529"/>
            <a:chExt cx="2862" cy="1636"/>
          </a:xfrm>
        </p:grpSpPr>
        <p:pic>
          <p:nvPicPr>
            <p:cNvPr id="1141" name="Picture 117">
              <a:extLst>
                <a:ext uri="{FF2B5EF4-FFF2-40B4-BE49-F238E27FC236}">
                  <a16:creationId xmlns:a16="http://schemas.microsoft.com/office/drawing/2014/main" id="{20CAF85F-B36A-59F8-971E-F9FB4B046212}"/>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91" y="7529"/>
              <a:ext cx="2862" cy="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 name="WordArt 118">
              <a:extLst>
                <a:ext uri="{FF2B5EF4-FFF2-40B4-BE49-F238E27FC236}">
                  <a16:creationId xmlns:a16="http://schemas.microsoft.com/office/drawing/2014/main" id="{CD2F1A7F-5205-1DEF-4A3F-95715DB33B08}"/>
                </a:ext>
              </a:extLst>
            </p:cNvPr>
            <p:cNvSpPr>
              <a:spLocks noChangeArrowheads="1" noChangeShapeType="1" noTextEdit="1"/>
            </p:cNvSpPr>
            <p:nvPr/>
          </p:nvSpPr>
          <p:spPr bwMode="auto">
            <a:xfrm>
              <a:off x="1546" y="8140"/>
              <a:ext cx="255" cy="25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endPar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endParaRPr>
            </a:p>
          </p:txBody>
        </p:sp>
        <p:pic>
          <p:nvPicPr>
            <p:cNvPr id="1143" name="Picture 119">
              <a:extLst>
                <a:ext uri="{FF2B5EF4-FFF2-40B4-BE49-F238E27FC236}">
                  <a16:creationId xmlns:a16="http://schemas.microsoft.com/office/drawing/2014/main" id="{C5E831D3-18AB-0AB9-23F3-3709A6094220}"/>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46" y="8434"/>
              <a:ext cx="2677" cy="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7" name="WordArt 120">
              <a:extLst>
                <a:ext uri="{FF2B5EF4-FFF2-40B4-BE49-F238E27FC236}">
                  <a16:creationId xmlns:a16="http://schemas.microsoft.com/office/drawing/2014/main" id="{8B760DB3-F32F-98C3-F7F5-E46BF754BCDA}"/>
                </a:ext>
              </a:extLst>
            </p:cNvPr>
            <p:cNvSpPr>
              <a:spLocks noChangeArrowheads="1" noChangeShapeType="1" noTextEdit="1"/>
            </p:cNvSpPr>
            <p:nvPr/>
          </p:nvSpPr>
          <p:spPr bwMode="auto">
            <a:xfrm>
              <a:off x="1546" y="8643"/>
              <a:ext cx="255" cy="36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endPar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endParaRPr>
            </a:p>
          </p:txBody>
        </p:sp>
      </p:grpSp>
      <p:sp>
        <p:nvSpPr>
          <p:cNvPr id="1118" name="Rectangle 121">
            <a:extLst>
              <a:ext uri="{FF2B5EF4-FFF2-40B4-BE49-F238E27FC236}">
                <a16:creationId xmlns:a16="http://schemas.microsoft.com/office/drawing/2014/main" id="{045F6D6E-639C-306D-6A2F-C3FA749A7BD7}"/>
              </a:ext>
            </a:extLst>
          </p:cNvPr>
          <p:cNvSpPr>
            <a:spLocks noChangeArrowheads="1"/>
          </p:cNvSpPr>
          <p:nvPr/>
        </p:nvSpPr>
        <p:spPr bwMode="auto">
          <a:xfrm>
            <a:off x="2149519" y="5176162"/>
            <a:ext cx="4976813" cy="501650"/>
          </a:xfrm>
          <a:prstGeom prst="rect">
            <a:avLst/>
          </a:prstGeom>
          <a:solidFill>
            <a:srgbClr val="DEE4E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121" name="WordArt 122">
            <a:extLst>
              <a:ext uri="{FF2B5EF4-FFF2-40B4-BE49-F238E27FC236}">
                <a16:creationId xmlns:a16="http://schemas.microsoft.com/office/drawing/2014/main" id="{ABD62C98-6008-90DF-D1A1-60BD9638C487}"/>
              </a:ext>
            </a:extLst>
          </p:cNvPr>
          <p:cNvSpPr>
            <a:spLocks noChangeArrowheads="1" noChangeShapeType="1" noTextEdit="1"/>
          </p:cNvSpPr>
          <p:nvPr/>
        </p:nvSpPr>
        <p:spPr bwMode="auto">
          <a:xfrm>
            <a:off x="2268582" y="5244424"/>
            <a:ext cx="4756150" cy="365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拡張エンクロージャーを</a:t>
            </a:r>
            <a:r>
              <a:rPr lang="en-US" altLang="ja-JP" sz="900" kern="10" spc="0">
                <a:ln>
                  <a:noFill/>
                </a:ln>
                <a:solidFill>
                  <a:srgbClr val="323E4F"/>
                </a:solidFill>
                <a:effectLst/>
                <a:latin typeface="ヒラギノ角ゴ6" panose="020B0600000000000000" pitchFamily="50" charset="-128"/>
                <a:ea typeface="ヒラギノ角ゴ6" panose="020B0600000000000000" pitchFamily="50" charset="-128"/>
              </a:rPr>
              <a:t>NAS</a:t>
            </a: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本体と組み合わせることで大容量ストレージが構築できますが、</a:t>
            </a:r>
          </a:p>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接続するには対応の条件を満たす必要があります。今ご利用の機種や、必要な容量に応じて</a:t>
            </a:r>
          </a:p>
          <a:p>
            <a:pPr algn="l" rtl="0">
              <a:buNone/>
            </a:pPr>
            <a:r>
              <a:rPr lang="ja-JP" altLang="en-US" sz="900" kern="10" spc="0">
                <a:ln>
                  <a:noFill/>
                </a:ln>
                <a:solidFill>
                  <a:srgbClr val="323E4F"/>
                </a:solidFill>
                <a:effectLst/>
                <a:latin typeface="ヒラギノ角ゴ6" panose="020B0600000000000000" pitchFamily="50" charset="-128"/>
                <a:ea typeface="ヒラギノ角ゴ6" panose="020B0600000000000000" pitchFamily="50" charset="-128"/>
              </a:rPr>
              <a:t>最適なエンクロージャーを選定する必要があります。</a:t>
            </a:r>
          </a:p>
        </p:txBody>
      </p:sp>
      <p:sp>
        <p:nvSpPr>
          <p:cNvPr id="1122" name="WordArt 123">
            <a:extLst>
              <a:ext uri="{FF2B5EF4-FFF2-40B4-BE49-F238E27FC236}">
                <a16:creationId xmlns:a16="http://schemas.microsoft.com/office/drawing/2014/main" id="{C222103A-EF28-1AA4-1761-CB8195D2B279}"/>
              </a:ext>
            </a:extLst>
          </p:cNvPr>
          <p:cNvSpPr>
            <a:spLocks noChangeArrowheads="1" noChangeShapeType="1" noTextEdit="1"/>
          </p:cNvSpPr>
          <p:nvPr/>
        </p:nvSpPr>
        <p:spPr bwMode="auto">
          <a:xfrm>
            <a:off x="2195557" y="4858662"/>
            <a:ext cx="4911725" cy="2349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NAS</a:t>
            </a: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の容量増設をご希望の方はご相談下さい</a:t>
            </a: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endPar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endParaRPr>
          </a:p>
        </p:txBody>
      </p:sp>
      <p:cxnSp>
        <p:nvCxnSpPr>
          <p:cNvPr id="1148" name="AutoShape 124">
            <a:extLst>
              <a:ext uri="{FF2B5EF4-FFF2-40B4-BE49-F238E27FC236}">
                <a16:creationId xmlns:a16="http://schemas.microsoft.com/office/drawing/2014/main" id="{1951681F-2B6A-3208-621E-F5E291F509FB}"/>
              </a:ext>
            </a:extLst>
          </p:cNvPr>
          <p:cNvCxnSpPr>
            <a:cxnSpLocks noChangeShapeType="1"/>
          </p:cNvCxnSpPr>
          <p:nvPr/>
        </p:nvCxnSpPr>
        <p:spPr bwMode="auto">
          <a:xfrm>
            <a:off x="2186032" y="5117424"/>
            <a:ext cx="4911725" cy="0"/>
          </a:xfrm>
          <a:prstGeom prst="straightConnector1">
            <a:avLst/>
          </a:prstGeom>
          <a:noFill/>
          <a:ln w="9525">
            <a:solidFill>
              <a:srgbClr val="323E4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124" name="WordArt 125">
            <a:extLst>
              <a:ext uri="{FF2B5EF4-FFF2-40B4-BE49-F238E27FC236}">
                <a16:creationId xmlns:a16="http://schemas.microsoft.com/office/drawing/2014/main" id="{4C729473-8CC1-F4A3-CE9E-5E5985B5C7AF}"/>
              </a:ext>
            </a:extLst>
          </p:cNvPr>
          <p:cNvSpPr>
            <a:spLocks noChangeArrowheads="1" noChangeShapeType="1" noTextEdit="1"/>
          </p:cNvSpPr>
          <p:nvPr/>
        </p:nvSpPr>
        <p:spPr bwMode="auto">
          <a:xfrm>
            <a:off x="2195557" y="5715912"/>
            <a:ext cx="4876800" cy="1238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rPr>
              <a:t>ご希望の条件に最も近い商品をご提案致しますので、まずは一度お気軽にご相談下さい</a:t>
            </a:r>
            <a:r>
              <a:rPr lang="en-US" altLang="ja-JP" sz="1000" kern="10" spc="0">
                <a:ln>
                  <a:noFill/>
                </a:ln>
                <a:solidFill>
                  <a:srgbClr val="323E4F"/>
                </a:solidFill>
                <a:effectLst/>
                <a:latin typeface="ヒラギノ角ゴ8" panose="020B0800000000000000" pitchFamily="50" charset="-128"/>
                <a:ea typeface="ヒラギノ角ゴ8" panose="020B0800000000000000" pitchFamily="50" charset="-128"/>
              </a:rPr>
              <a:t>!</a:t>
            </a:r>
            <a:endParaRPr lang="ja-JP" altLang="en-US" sz="1000" kern="10" spc="0">
              <a:ln>
                <a:noFill/>
              </a:ln>
              <a:solidFill>
                <a:srgbClr val="323E4F"/>
              </a:solidFill>
              <a:effectLst/>
              <a:latin typeface="ヒラギノ角ゴ8" panose="020B0800000000000000" pitchFamily="50" charset="-128"/>
              <a:ea typeface="ヒラギノ角ゴ8" panose="020B0800000000000000" pitchFamily="50" charset="-128"/>
            </a:endParaRPr>
          </a:p>
        </p:txBody>
      </p:sp>
      <p:grpSp>
        <p:nvGrpSpPr>
          <p:cNvPr id="1125" name="Group 126">
            <a:extLst>
              <a:ext uri="{FF2B5EF4-FFF2-40B4-BE49-F238E27FC236}">
                <a16:creationId xmlns:a16="http://schemas.microsoft.com/office/drawing/2014/main" id="{C9E32691-4E5A-2580-A1A5-23E1F1508FC2}"/>
              </a:ext>
            </a:extLst>
          </p:cNvPr>
          <p:cNvGrpSpPr>
            <a:grpSpLocks/>
          </p:cNvGrpSpPr>
          <p:nvPr/>
        </p:nvGrpSpPr>
        <p:grpSpPr bwMode="auto">
          <a:xfrm>
            <a:off x="7904207" y="2629812"/>
            <a:ext cx="6770688" cy="647700"/>
            <a:chOff x="618" y="4134"/>
            <a:chExt cx="10662" cy="1022"/>
          </a:xfrm>
        </p:grpSpPr>
        <p:sp>
          <p:nvSpPr>
            <p:cNvPr id="1126" name="正方形/長方形 1">
              <a:extLst>
                <a:ext uri="{FF2B5EF4-FFF2-40B4-BE49-F238E27FC236}">
                  <a16:creationId xmlns:a16="http://schemas.microsoft.com/office/drawing/2014/main" id="{6A05EC8E-E17A-3BF5-3CFE-9D4455F84FFE}"/>
                </a:ext>
              </a:extLst>
            </p:cNvPr>
            <p:cNvSpPr>
              <a:spLocks noChangeArrowheads="1"/>
            </p:cNvSpPr>
            <p:nvPr/>
          </p:nvSpPr>
          <p:spPr bwMode="auto">
            <a:xfrm>
              <a:off x="618" y="4134"/>
              <a:ext cx="3477" cy="452"/>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sp>
          <p:nvSpPr>
            <p:cNvPr id="1127" name="正方形/長方形 12">
              <a:extLst>
                <a:ext uri="{FF2B5EF4-FFF2-40B4-BE49-F238E27FC236}">
                  <a16:creationId xmlns:a16="http://schemas.microsoft.com/office/drawing/2014/main" id="{860B1A82-59CC-F931-6118-A11A93885446}"/>
                </a:ext>
              </a:extLst>
            </p:cNvPr>
            <p:cNvSpPr>
              <a:spLocks noChangeArrowheads="1"/>
            </p:cNvSpPr>
            <p:nvPr/>
          </p:nvSpPr>
          <p:spPr bwMode="auto">
            <a:xfrm>
              <a:off x="618" y="4705"/>
              <a:ext cx="3477" cy="451"/>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sp>
          <p:nvSpPr>
            <p:cNvPr id="1128" name="正方形/長方形 13">
              <a:extLst>
                <a:ext uri="{FF2B5EF4-FFF2-40B4-BE49-F238E27FC236}">
                  <a16:creationId xmlns:a16="http://schemas.microsoft.com/office/drawing/2014/main" id="{ED6D9AFC-9A14-90E6-2272-7D45981E1567}"/>
                </a:ext>
              </a:extLst>
            </p:cNvPr>
            <p:cNvSpPr>
              <a:spLocks noChangeArrowheads="1"/>
            </p:cNvSpPr>
            <p:nvPr/>
          </p:nvSpPr>
          <p:spPr bwMode="auto">
            <a:xfrm>
              <a:off x="4228" y="4134"/>
              <a:ext cx="3477" cy="452"/>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sp>
          <p:nvSpPr>
            <p:cNvPr id="1129" name="正方形/長方形 14">
              <a:extLst>
                <a:ext uri="{FF2B5EF4-FFF2-40B4-BE49-F238E27FC236}">
                  <a16:creationId xmlns:a16="http://schemas.microsoft.com/office/drawing/2014/main" id="{8461334A-EEDE-57D2-92CC-DC9070EDBE68}"/>
                </a:ext>
              </a:extLst>
            </p:cNvPr>
            <p:cNvSpPr>
              <a:spLocks noChangeArrowheads="1"/>
            </p:cNvSpPr>
            <p:nvPr/>
          </p:nvSpPr>
          <p:spPr bwMode="auto">
            <a:xfrm>
              <a:off x="4228" y="4705"/>
              <a:ext cx="3477" cy="451"/>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sp>
          <p:nvSpPr>
            <p:cNvPr id="1130" name="正方形/長方形 13">
              <a:extLst>
                <a:ext uri="{FF2B5EF4-FFF2-40B4-BE49-F238E27FC236}">
                  <a16:creationId xmlns:a16="http://schemas.microsoft.com/office/drawing/2014/main" id="{0F23DC89-81DD-54CC-3033-E2132FE93F4F}"/>
                </a:ext>
              </a:extLst>
            </p:cNvPr>
            <p:cNvSpPr>
              <a:spLocks noChangeArrowheads="1"/>
            </p:cNvSpPr>
            <p:nvPr/>
          </p:nvSpPr>
          <p:spPr bwMode="auto">
            <a:xfrm>
              <a:off x="7803" y="4134"/>
              <a:ext cx="3477" cy="452"/>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sp>
          <p:nvSpPr>
            <p:cNvPr id="1131" name="正方形/長方形 14">
              <a:extLst>
                <a:ext uri="{FF2B5EF4-FFF2-40B4-BE49-F238E27FC236}">
                  <a16:creationId xmlns:a16="http://schemas.microsoft.com/office/drawing/2014/main" id="{56EC91F0-2A41-E435-EFA2-EFBCD436E16F}"/>
                </a:ext>
              </a:extLst>
            </p:cNvPr>
            <p:cNvSpPr>
              <a:spLocks noChangeArrowheads="1"/>
            </p:cNvSpPr>
            <p:nvPr/>
          </p:nvSpPr>
          <p:spPr bwMode="auto">
            <a:xfrm>
              <a:off x="7803" y="4705"/>
              <a:ext cx="3477" cy="451"/>
            </a:xfrm>
            <a:prstGeom prst="rect">
              <a:avLst/>
            </a:prstGeom>
            <a:gradFill rotWithShape="0">
              <a:gsLst>
                <a:gs pos="0">
                  <a:srgbClr val="002060"/>
                </a:gs>
                <a:gs pos="100000">
                  <a:srgbClr val="002060">
                    <a:gamma/>
                    <a:shade val="60000"/>
                    <a:invGamma/>
                  </a:srgbClr>
                </a:gs>
              </a:gsLst>
              <a:lin ang="5400000" scaled="1"/>
            </a:gradFill>
            <a:ln w="12700" algn="ctr">
              <a:solidFill>
                <a:srgbClr val="9CC2E5"/>
              </a:solidFill>
              <a:miter lim="800000"/>
              <a:headEnd/>
              <a:tailEnd/>
            </a:ln>
          </p:spPr>
          <p:txBody>
            <a:bodyPr vert="horz" wrap="square" lIns="91440" tIns="45720" rIns="91440" bIns="45720" numCol="1" anchor="ctr" anchorCtr="0" compatLnSpc="1">
              <a:prstTxWarp prst="textNoShape">
                <a:avLst/>
              </a:prstTxWarp>
            </a:bodyPr>
            <a:lstStyle/>
            <a:p>
              <a:endParaRPr lang="ja-JP" altLang="en-US"/>
            </a:p>
          </p:txBody>
        </p:sp>
      </p:grpSp>
      <p:sp>
        <p:nvSpPr>
          <p:cNvPr id="1132" name="Rectangle 133">
            <a:extLst>
              <a:ext uri="{FF2B5EF4-FFF2-40B4-BE49-F238E27FC236}">
                <a16:creationId xmlns:a16="http://schemas.microsoft.com/office/drawing/2014/main" id="{8AF0171B-3AC6-8DE9-365E-C1AADC26BD8F}"/>
              </a:ext>
            </a:extLst>
          </p:cNvPr>
          <p:cNvSpPr>
            <a:spLocks noChangeArrowheads="1"/>
          </p:cNvSpPr>
          <p:nvPr/>
        </p:nvSpPr>
        <p:spPr bwMode="auto">
          <a:xfrm>
            <a:off x="7854995" y="7312937"/>
            <a:ext cx="6891337" cy="777875"/>
          </a:xfrm>
          <a:prstGeom prst="rect">
            <a:avLst/>
          </a:prstGeom>
          <a:solidFill>
            <a:srgbClr val="DEEAF6"/>
          </a:solidFill>
          <a:ln>
            <a:noFill/>
          </a:ln>
          <a:effectLst/>
          <a:extLst>
            <a:ext uri="{91240B29-F687-4F45-9708-019B960494DF}">
              <a14:hiddenLine xmlns:a14="http://schemas.microsoft.com/office/drawing/2010/main" w="9525" algn="ctr">
                <a:solidFill>
                  <a:srgbClr val="8496B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3" name="Rectangle 134">
            <a:extLst>
              <a:ext uri="{FF2B5EF4-FFF2-40B4-BE49-F238E27FC236}">
                <a16:creationId xmlns:a16="http://schemas.microsoft.com/office/drawing/2014/main" id="{839889F9-58AA-1976-BE65-4C696BD92523}"/>
              </a:ext>
            </a:extLst>
          </p:cNvPr>
          <p:cNvSpPr>
            <a:spLocks noChangeArrowheads="1"/>
          </p:cNvSpPr>
          <p:nvPr/>
        </p:nvSpPr>
        <p:spPr bwMode="auto">
          <a:xfrm>
            <a:off x="7854995" y="8090812"/>
            <a:ext cx="6891337" cy="431800"/>
          </a:xfrm>
          <a:prstGeom prst="rect">
            <a:avLst/>
          </a:prstGeom>
          <a:solidFill>
            <a:srgbClr val="FFFFFF"/>
          </a:solidFill>
          <a:ln>
            <a:noFill/>
          </a:ln>
          <a:effectLst/>
          <a:extLst>
            <a:ext uri="{91240B29-F687-4F45-9708-019B960494DF}">
              <a14:hiddenLine xmlns:a14="http://schemas.microsoft.com/office/drawing/2010/main" w="9525" algn="ctr">
                <a:solidFill>
                  <a:srgbClr val="8496B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4" name="Rectangle 135">
            <a:extLst>
              <a:ext uri="{FF2B5EF4-FFF2-40B4-BE49-F238E27FC236}">
                <a16:creationId xmlns:a16="http://schemas.microsoft.com/office/drawing/2014/main" id="{41858C29-5123-6877-AE9A-4B990D7CD84E}"/>
              </a:ext>
            </a:extLst>
          </p:cNvPr>
          <p:cNvSpPr>
            <a:spLocks noChangeArrowheads="1"/>
          </p:cNvSpPr>
          <p:nvPr/>
        </p:nvSpPr>
        <p:spPr bwMode="auto">
          <a:xfrm>
            <a:off x="7854995" y="8521024"/>
            <a:ext cx="6891337" cy="484188"/>
          </a:xfrm>
          <a:prstGeom prst="rect">
            <a:avLst/>
          </a:prstGeom>
          <a:solidFill>
            <a:srgbClr val="DEEAF6"/>
          </a:solidFill>
          <a:ln>
            <a:noFill/>
          </a:ln>
          <a:effectLst/>
          <a:extLst>
            <a:ext uri="{91240B29-F687-4F45-9708-019B960494DF}">
              <a14:hiddenLine xmlns:a14="http://schemas.microsoft.com/office/drawing/2010/main" w="9525" algn="ctr">
                <a:solidFill>
                  <a:srgbClr val="8496B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5" name="Rectangle 136">
            <a:extLst>
              <a:ext uri="{FF2B5EF4-FFF2-40B4-BE49-F238E27FC236}">
                <a16:creationId xmlns:a16="http://schemas.microsoft.com/office/drawing/2014/main" id="{B584E872-68AD-0AF3-F153-498D01144C21}"/>
              </a:ext>
            </a:extLst>
          </p:cNvPr>
          <p:cNvSpPr>
            <a:spLocks noChangeArrowheads="1"/>
          </p:cNvSpPr>
          <p:nvPr/>
        </p:nvSpPr>
        <p:spPr bwMode="auto">
          <a:xfrm>
            <a:off x="7854995" y="9005212"/>
            <a:ext cx="6891337" cy="681037"/>
          </a:xfrm>
          <a:prstGeom prst="rect">
            <a:avLst/>
          </a:prstGeom>
          <a:solidFill>
            <a:srgbClr val="FFFFFF"/>
          </a:solidFill>
          <a:ln>
            <a:noFill/>
          </a:ln>
          <a:effectLst/>
          <a:extLst>
            <a:ext uri="{91240B29-F687-4F45-9708-019B960494DF}">
              <a14:hiddenLine xmlns:a14="http://schemas.microsoft.com/office/drawing/2010/main" w="9525" algn="ctr">
                <a:solidFill>
                  <a:srgbClr val="8496B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6" name="Rectangle 137">
            <a:extLst>
              <a:ext uri="{FF2B5EF4-FFF2-40B4-BE49-F238E27FC236}">
                <a16:creationId xmlns:a16="http://schemas.microsoft.com/office/drawing/2014/main" id="{C54A5CE9-C945-56EC-8A59-3E95ED267379}"/>
              </a:ext>
            </a:extLst>
          </p:cNvPr>
          <p:cNvSpPr>
            <a:spLocks noChangeArrowheads="1"/>
          </p:cNvSpPr>
          <p:nvPr/>
        </p:nvSpPr>
        <p:spPr bwMode="auto">
          <a:xfrm>
            <a:off x="7854995" y="9678312"/>
            <a:ext cx="6891337" cy="693737"/>
          </a:xfrm>
          <a:prstGeom prst="rect">
            <a:avLst/>
          </a:prstGeom>
          <a:solidFill>
            <a:srgbClr val="DEEAF6"/>
          </a:solidFill>
          <a:ln>
            <a:noFill/>
          </a:ln>
          <a:effectLst/>
          <a:extLst>
            <a:ext uri="{91240B29-F687-4F45-9708-019B960494DF}">
              <a14:hiddenLine xmlns:a14="http://schemas.microsoft.com/office/drawing/2010/main" w="9525" algn="ctr">
                <a:solidFill>
                  <a:srgbClr val="8496B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7" name="AutoShape 138">
            <a:extLst>
              <a:ext uri="{FF2B5EF4-FFF2-40B4-BE49-F238E27FC236}">
                <a16:creationId xmlns:a16="http://schemas.microsoft.com/office/drawing/2014/main" id="{B824CE50-8672-A006-9E8B-2D16A72F5BB2}"/>
              </a:ext>
            </a:extLst>
          </p:cNvPr>
          <p:cNvSpPr>
            <a:spLocks noChangeArrowheads="1"/>
          </p:cNvSpPr>
          <p:nvPr/>
        </p:nvSpPr>
        <p:spPr bwMode="auto">
          <a:xfrm>
            <a:off x="8842420" y="9235399"/>
            <a:ext cx="1609725" cy="276225"/>
          </a:xfrm>
          <a:prstGeom prst="roundRect">
            <a:avLst>
              <a:gd name="adj" fmla="val 50000"/>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39" name="AutoShape 139">
            <a:extLst>
              <a:ext uri="{FF2B5EF4-FFF2-40B4-BE49-F238E27FC236}">
                <a16:creationId xmlns:a16="http://schemas.microsoft.com/office/drawing/2014/main" id="{40DD0A81-7AF7-6DDA-47CB-EDA87C5CDF0E}"/>
              </a:ext>
            </a:extLst>
          </p:cNvPr>
          <p:cNvSpPr>
            <a:spLocks noChangeArrowheads="1"/>
          </p:cNvSpPr>
          <p:nvPr/>
        </p:nvSpPr>
        <p:spPr bwMode="auto">
          <a:xfrm>
            <a:off x="8842420" y="8619449"/>
            <a:ext cx="1609725" cy="276225"/>
          </a:xfrm>
          <a:prstGeom prst="roundRect">
            <a:avLst>
              <a:gd name="adj" fmla="val 50000"/>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40" name="AutoShape 140">
            <a:extLst>
              <a:ext uri="{FF2B5EF4-FFF2-40B4-BE49-F238E27FC236}">
                <a16:creationId xmlns:a16="http://schemas.microsoft.com/office/drawing/2014/main" id="{BA3A1043-8D13-BC77-176E-ED8AE7EAF646}"/>
              </a:ext>
            </a:extLst>
          </p:cNvPr>
          <p:cNvSpPr>
            <a:spLocks noChangeArrowheads="1"/>
          </p:cNvSpPr>
          <p:nvPr/>
        </p:nvSpPr>
        <p:spPr bwMode="auto">
          <a:xfrm>
            <a:off x="8842420" y="8182887"/>
            <a:ext cx="1609725" cy="276225"/>
          </a:xfrm>
          <a:prstGeom prst="roundRect">
            <a:avLst>
              <a:gd name="adj" fmla="val 50000"/>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42" name="AutoShape 141">
            <a:extLst>
              <a:ext uri="{FF2B5EF4-FFF2-40B4-BE49-F238E27FC236}">
                <a16:creationId xmlns:a16="http://schemas.microsoft.com/office/drawing/2014/main" id="{17280C4E-FD4C-2720-F0BE-C14818AE73FE}"/>
              </a:ext>
            </a:extLst>
          </p:cNvPr>
          <p:cNvSpPr>
            <a:spLocks noChangeArrowheads="1"/>
          </p:cNvSpPr>
          <p:nvPr/>
        </p:nvSpPr>
        <p:spPr bwMode="auto">
          <a:xfrm>
            <a:off x="8842420" y="7605037"/>
            <a:ext cx="1609725" cy="276225"/>
          </a:xfrm>
          <a:prstGeom prst="roundRect">
            <a:avLst>
              <a:gd name="adj" fmla="val 50000"/>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44" name="AutoShape 142">
            <a:extLst>
              <a:ext uri="{FF2B5EF4-FFF2-40B4-BE49-F238E27FC236}">
                <a16:creationId xmlns:a16="http://schemas.microsoft.com/office/drawing/2014/main" id="{A9C7DC90-FE58-A1D2-5841-41C6D6732B79}"/>
              </a:ext>
            </a:extLst>
          </p:cNvPr>
          <p:cNvSpPr>
            <a:spLocks noChangeArrowheads="1"/>
          </p:cNvSpPr>
          <p:nvPr/>
        </p:nvSpPr>
        <p:spPr bwMode="auto">
          <a:xfrm>
            <a:off x="8842420" y="9910087"/>
            <a:ext cx="1609725" cy="276225"/>
          </a:xfrm>
          <a:prstGeom prst="roundRect">
            <a:avLst>
              <a:gd name="adj" fmla="val 50000"/>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45" name="WordArt 143">
            <a:extLst>
              <a:ext uri="{FF2B5EF4-FFF2-40B4-BE49-F238E27FC236}">
                <a16:creationId xmlns:a16="http://schemas.microsoft.com/office/drawing/2014/main" id="{4DB40B72-FF62-775B-1FAB-285A6B2A6D84}"/>
              </a:ext>
            </a:extLst>
          </p:cNvPr>
          <p:cNvSpPr>
            <a:spLocks noChangeArrowheads="1" noChangeShapeType="1" noTextEdit="1"/>
          </p:cNvSpPr>
          <p:nvPr/>
        </p:nvSpPr>
        <p:spPr bwMode="auto">
          <a:xfrm>
            <a:off x="10610895" y="7428824"/>
            <a:ext cx="3330575" cy="58896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1</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で作ったデータをパソコン</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2</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で閲覧、更新ができます。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メールや</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USB</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メモリ、クラウドでコピーする必要がなくなります。</a:t>
            </a:r>
          </a:p>
          <a:p>
            <a:pPr algn="l" rtl="0">
              <a:buNone/>
            </a:pP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A</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さんのデータを</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B</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さんが閲覧、更新することもできます。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データの配布、回収が楽に、スピーディにできます。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パソコンやスタッフの数が増えても、同じ</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NAS</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をそのままご利用いただけます。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クラウドではなく、データはお手元の機器に入っているという安心感があります。</a:t>
            </a:r>
          </a:p>
        </p:txBody>
      </p:sp>
      <p:sp>
        <p:nvSpPr>
          <p:cNvPr id="1146" name="WordArt 144">
            <a:extLst>
              <a:ext uri="{FF2B5EF4-FFF2-40B4-BE49-F238E27FC236}">
                <a16:creationId xmlns:a16="http://schemas.microsoft.com/office/drawing/2014/main" id="{9F117866-02FB-EAF3-60DD-05C20C756DCF}"/>
              </a:ext>
            </a:extLst>
          </p:cNvPr>
          <p:cNvSpPr>
            <a:spLocks noChangeArrowheads="1" noChangeShapeType="1" noTextEdit="1"/>
          </p:cNvSpPr>
          <p:nvPr/>
        </p:nvSpPr>
        <p:spPr bwMode="auto">
          <a:xfrm>
            <a:off x="10609307" y="8144787"/>
            <a:ext cx="2879725" cy="2952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別の部屋、別の建物からのアクセスも可能です。</a:t>
            </a:r>
          </a:p>
          <a:p>
            <a:pPr algn="l" rtl="0">
              <a:buNone/>
            </a:pPr>
            <a:endPar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endParaRP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出張先、ご自宅、ホテルなどからもデータの閲覧、更新ができます。</a:t>
            </a:r>
          </a:p>
        </p:txBody>
      </p:sp>
      <p:sp>
        <p:nvSpPr>
          <p:cNvPr id="1147" name="WordArt 145">
            <a:extLst>
              <a:ext uri="{FF2B5EF4-FFF2-40B4-BE49-F238E27FC236}">
                <a16:creationId xmlns:a16="http://schemas.microsoft.com/office/drawing/2014/main" id="{5AC31DE9-5A0B-17EB-A2C3-08186ED12C84}"/>
              </a:ext>
            </a:extLst>
          </p:cNvPr>
          <p:cNvSpPr>
            <a:spLocks noChangeArrowheads="1" noChangeShapeType="1" noTextEdit="1"/>
          </p:cNvSpPr>
          <p:nvPr/>
        </p:nvSpPr>
        <p:spPr bwMode="auto">
          <a:xfrm>
            <a:off x="10617245" y="8619449"/>
            <a:ext cx="3486150" cy="2952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フォルダごとに、全員共有、一部の人員だけ、各自専用、などの制限ができます。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アクセス不可、閲覧のみ可能、閲覧も更新も可能など、用途別の管理ができます。</a:t>
            </a:r>
          </a:p>
          <a:p>
            <a:pPr algn="l" rtl="0">
              <a:buNone/>
            </a:pP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1</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台の機器で複数の人、機器の管理ができるので経済的で管理もシンプルになります。</a:t>
            </a:r>
          </a:p>
        </p:txBody>
      </p:sp>
      <p:sp>
        <p:nvSpPr>
          <p:cNvPr id="1149" name="WordArt 146">
            <a:extLst>
              <a:ext uri="{FF2B5EF4-FFF2-40B4-BE49-F238E27FC236}">
                <a16:creationId xmlns:a16="http://schemas.microsoft.com/office/drawing/2014/main" id="{560FC9C3-BCC7-0130-DB61-9A8D5364C3CE}"/>
              </a:ext>
            </a:extLst>
          </p:cNvPr>
          <p:cNvSpPr>
            <a:spLocks noChangeArrowheads="1" noChangeShapeType="1" noTextEdit="1"/>
          </p:cNvSpPr>
          <p:nvPr/>
        </p:nvSpPr>
        <p:spPr bwMode="auto">
          <a:xfrm>
            <a:off x="10617245" y="9098874"/>
            <a:ext cx="3059112" cy="49053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データは</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NAS</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に入っていますので、パソコンにデータが残りません。</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パソコンのストレージ容量も少なくて済み、システム的な負担も減ります。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パソコンの盗難、紛失の際も情報漏洩がありません。</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パソコンの故障時も、他のパソコンで作業が継続できます。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パソコンを買い替えた時も、ログインすればすぐに作業ができます。</a:t>
            </a:r>
          </a:p>
        </p:txBody>
      </p:sp>
      <p:sp>
        <p:nvSpPr>
          <p:cNvPr id="1150" name="WordArt 147">
            <a:extLst>
              <a:ext uri="{FF2B5EF4-FFF2-40B4-BE49-F238E27FC236}">
                <a16:creationId xmlns:a16="http://schemas.microsoft.com/office/drawing/2014/main" id="{FFD6944E-0B59-422F-3ACF-B0B5CAC5220B}"/>
              </a:ext>
            </a:extLst>
          </p:cNvPr>
          <p:cNvSpPr>
            <a:spLocks noChangeArrowheads="1" noChangeShapeType="1" noTextEdit="1"/>
          </p:cNvSpPr>
          <p:nvPr/>
        </p:nvSpPr>
        <p:spPr bwMode="auto">
          <a:xfrm>
            <a:off x="10609307" y="9829124"/>
            <a:ext cx="3536950" cy="45878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パソコンやスタッフの数が増えても、機器買い足し不要です。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パソコンはカラでよいので、パソコン購入時はストレージ容量が小さい機種を選定できます。</a:t>
            </a:r>
          </a:p>
          <a:p>
            <a:pPr algn="l" rtl="0">
              <a:buNone/>
            </a:pP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OS</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に依存しないので、</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OS</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のバージョンが変わってもそのままお使いいただけます。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ケースそのままで内蔵</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HDD</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だけを交換でき、より長くご利用いただけます。</a:t>
            </a:r>
          </a:p>
          <a:p>
            <a:pPr algn="l" rtl="0">
              <a:buNone/>
            </a:pP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ライセンスが不要、</a:t>
            </a:r>
            <a:r>
              <a:rPr lang="en-US" altLang="ja-JP" sz="800" kern="10" spc="0">
                <a:ln>
                  <a:noFill/>
                </a:ln>
                <a:solidFill>
                  <a:srgbClr val="1C1C1C"/>
                </a:solidFill>
                <a:effectLst/>
                <a:latin typeface="ヒラギノ角ゴ5" panose="020B0500000000000000" pitchFamily="50" charset="-128"/>
                <a:ea typeface="ヒラギノ角ゴ5" panose="020B0500000000000000" pitchFamily="50" charset="-128"/>
              </a:rPr>
              <a:t>CAL</a:t>
            </a:r>
            <a:r>
              <a:rPr lang="ja-JP" altLang="en-US" sz="800" kern="10" spc="0">
                <a:ln>
                  <a:noFill/>
                </a:ln>
                <a:solidFill>
                  <a:srgbClr val="1C1C1C"/>
                </a:solidFill>
                <a:effectLst/>
                <a:latin typeface="ヒラギノ角ゴ5" panose="020B0500000000000000" pitchFamily="50" charset="-128"/>
                <a:ea typeface="ヒラギノ角ゴ5" panose="020B0500000000000000" pitchFamily="50" charset="-128"/>
              </a:rPr>
              <a:t>も不要ですので、付帯費用、維持費がかかりません。</a:t>
            </a:r>
          </a:p>
        </p:txBody>
      </p:sp>
      <p:sp>
        <p:nvSpPr>
          <p:cNvPr id="1151" name="WordArt 148">
            <a:extLst>
              <a:ext uri="{FF2B5EF4-FFF2-40B4-BE49-F238E27FC236}">
                <a16:creationId xmlns:a16="http://schemas.microsoft.com/office/drawing/2014/main" id="{AD39321B-E9B9-72B4-3BC3-E9369899C720}"/>
              </a:ext>
            </a:extLst>
          </p:cNvPr>
          <p:cNvSpPr>
            <a:spLocks noChangeArrowheads="1" noChangeShapeType="1" noTextEdit="1"/>
          </p:cNvSpPr>
          <p:nvPr/>
        </p:nvSpPr>
        <p:spPr bwMode="auto">
          <a:xfrm>
            <a:off x="9012282" y="7681237"/>
            <a:ext cx="125730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データの共有ができます</a:t>
            </a:r>
          </a:p>
        </p:txBody>
      </p:sp>
      <p:sp>
        <p:nvSpPr>
          <p:cNvPr id="1152" name="WordArt 149">
            <a:extLst>
              <a:ext uri="{FF2B5EF4-FFF2-40B4-BE49-F238E27FC236}">
                <a16:creationId xmlns:a16="http://schemas.microsoft.com/office/drawing/2014/main" id="{0E2A5998-CD54-4195-5CF2-4D165A3E7123}"/>
              </a:ext>
            </a:extLst>
          </p:cNvPr>
          <p:cNvSpPr>
            <a:spLocks noChangeArrowheads="1" noChangeShapeType="1" noTextEdit="1"/>
          </p:cNvSpPr>
          <p:nvPr/>
        </p:nvSpPr>
        <p:spPr bwMode="auto">
          <a:xfrm>
            <a:off x="8999582" y="8259087"/>
            <a:ext cx="1257300"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離れていてもアクセス可能</a:t>
            </a:r>
          </a:p>
        </p:txBody>
      </p:sp>
      <p:sp>
        <p:nvSpPr>
          <p:cNvPr id="1153" name="WordArt 150">
            <a:extLst>
              <a:ext uri="{FF2B5EF4-FFF2-40B4-BE49-F238E27FC236}">
                <a16:creationId xmlns:a16="http://schemas.microsoft.com/office/drawing/2014/main" id="{120701A4-1A63-34AD-CFAD-DDC4357D4220}"/>
              </a:ext>
            </a:extLst>
          </p:cNvPr>
          <p:cNvSpPr>
            <a:spLocks noChangeArrowheads="1" noChangeShapeType="1" noTextEdit="1"/>
          </p:cNvSpPr>
          <p:nvPr/>
        </p:nvSpPr>
        <p:spPr bwMode="auto">
          <a:xfrm>
            <a:off x="8950370" y="8716287"/>
            <a:ext cx="1257300" cy="10318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アクセス権が制限できます</a:t>
            </a:r>
          </a:p>
        </p:txBody>
      </p:sp>
      <p:sp>
        <p:nvSpPr>
          <p:cNvPr id="1154" name="WordArt 151">
            <a:extLst>
              <a:ext uri="{FF2B5EF4-FFF2-40B4-BE49-F238E27FC236}">
                <a16:creationId xmlns:a16="http://schemas.microsoft.com/office/drawing/2014/main" id="{7F361129-7C47-0BB4-0493-E5631DAA8E53}"/>
              </a:ext>
            </a:extLst>
          </p:cNvPr>
          <p:cNvSpPr>
            <a:spLocks noChangeArrowheads="1" noChangeShapeType="1" noTextEdit="1"/>
          </p:cNvSpPr>
          <p:nvPr/>
        </p:nvSpPr>
        <p:spPr bwMode="auto">
          <a:xfrm>
            <a:off x="8993232" y="9330649"/>
            <a:ext cx="1338263"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パソコンをカラにできます</a:t>
            </a:r>
          </a:p>
        </p:txBody>
      </p:sp>
      <p:sp>
        <p:nvSpPr>
          <p:cNvPr id="1155" name="WordArt 152">
            <a:extLst>
              <a:ext uri="{FF2B5EF4-FFF2-40B4-BE49-F238E27FC236}">
                <a16:creationId xmlns:a16="http://schemas.microsoft.com/office/drawing/2014/main" id="{043482D4-2FD7-B2AB-5C40-53E75374C332}"/>
              </a:ext>
            </a:extLst>
          </p:cNvPr>
          <p:cNvSpPr>
            <a:spLocks noChangeArrowheads="1" noChangeShapeType="1" noTextEdit="1"/>
          </p:cNvSpPr>
          <p:nvPr/>
        </p:nvSpPr>
        <p:spPr bwMode="auto">
          <a:xfrm>
            <a:off x="9128170" y="10002162"/>
            <a:ext cx="982662" cy="1047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長期的に経済的です。</a:t>
            </a:r>
          </a:p>
        </p:txBody>
      </p:sp>
      <p:sp>
        <p:nvSpPr>
          <p:cNvPr id="1156" name="Rectangle 153">
            <a:extLst>
              <a:ext uri="{FF2B5EF4-FFF2-40B4-BE49-F238E27FC236}">
                <a16:creationId xmlns:a16="http://schemas.microsoft.com/office/drawing/2014/main" id="{699F5AE9-7DD1-6043-C89F-27C47A888336}"/>
              </a:ext>
            </a:extLst>
          </p:cNvPr>
          <p:cNvSpPr>
            <a:spLocks noChangeArrowheads="1"/>
          </p:cNvSpPr>
          <p:nvPr/>
        </p:nvSpPr>
        <p:spPr bwMode="auto">
          <a:xfrm>
            <a:off x="7850232" y="7312937"/>
            <a:ext cx="750888" cy="3059112"/>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57" name="WordArt 154">
            <a:extLst>
              <a:ext uri="{FF2B5EF4-FFF2-40B4-BE49-F238E27FC236}">
                <a16:creationId xmlns:a16="http://schemas.microsoft.com/office/drawing/2014/main" id="{5CF5EBA2-3FB0-4C5C-CCF1-E150F6DA01A1}"/>
              </a:ext>
            </a:extLst>
          </p:cNvPr>
          <p:cNvSpPr>
            <a:spLocks noChangeArrowheads="1" noChangeShapeType="1" noTextEdit="1"/>
          </p:cNvSpPr>
          <p:nvPr/>
        </p:nvSpPr>
        <p:spPr bwMode="auto">
          <a:xfrm>
            <a:off x="7967707" y="8709937"/>
            <a:ext cx="509588" cy="25558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NAS</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の</a:t>
            </a:r>
          </a:p>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メリット</a:t>
            </a:r>
          </a:p>
        </p:txBody>
      </p:sp>
      <p:sp>
        <p:nvSpPr>
          <p:cNvPr id="1158" name="Rectangle 155">
            <a:extLst>
              <a:ext uri="{FF2B5EF4-FFF2-40B4-BE49-F238E27FC236}">
                <a16:creationId xmlns:a16="http://schemas.microsoft.com/office/drawing/2014/main" id="{ACC1B51B-AA3E-E08C-9257-9A7EE1B9F0A8}"/>
              </a:ext>
            </a:extLst>
          </p:cNvPr>
          <p:cNvSpPr>
            <a:spLocks noChangeArrowheads="1"/>
          </p:cNvSpPr>
          <p:nvPr/>
        </p:nvSpPr>
        <p:spPr bwMode="auto">
          <a:xfrm>
            <a:off x="7847057" y="7304999"/>
            <a:ext cx="6892925" cy="3067050"/>
          </a:xfrm>
          <a:prstGeom prst="rect">
            <a:avLst/>
          </a:prstGeom>
          <a:noFill/>
          <a:ln w="9525" algn="ctr">
            <a:solidFill>
              <a:srgbClr val="DEEAF6"/>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pic>
        <p:nvPicPr>
          <p:cNvPr id="1180" name="図 2">
            <a:extLst>
              <a:ext uri="{FF2B5EF4-FFF2-40B4-BE49-F238E27FC236}">
                <a16:creationId xmlns:a16="http://schemas.microsoft.com/office/drawing/2014/main" id="{7C526858-6065-6D9D-E005-34FE05A848B1}"/>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8050257" y="588287"/>
            <a:ext cx="2230438"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59" name="AutoShape 157">
            <a:extLst>
              <a:ext uri="{FF2B5EF4-FFF2-40B4-BE49-F238E27FC236}">
                <a16:creationId xmlns:a16="http://schemas.microsoft.com/office/drawing/2014/main" id="{4B7D017C-0452-1FA3-BA4A-E07C6277FF01}"/>
              </a:ext>
            </a:extLst>
          </p:cNvPr>
          <p:cNvSpPr>
            <a:spLocks noChangeArrowheads="1"/>
          </p:cNvSpPr>
          <p:nvPr/>
        </p:nvSpPr>
        <p:spPr bwMode="auto">
          <a:xfrm>
            <a:off x="7886745" y="3787099"/>
            <a:ext cx="6808787" cy="3063875"/>
          </a:xfrm>
          <a:prstGeom prst="roundRect">
            <a:avLst>
              <a:gd name="adj" fmla="val 50000"/>
            </a:avLst>
          </a:prstGeom>
          <a:solidFill>
            <a:srgbClr val="EDEDED"/>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60" name="AutoShape 158">
            <a:extLst>
              <a:ext uri="{FF2B5EF4-FFF2-40B4-BE49-F238E27FC236}">
                <a16:creationId xmlns:a16="http://schemas.microsoft.com/office/drawing/2014/main" id="{20F850E5-3BFC-B069-A2CB-2952868998E6}"/>
              </a:ext>
            </a:extLst>
          </p:cNvPr>
          <p:cNvSpPr>
            <a:spLocks noChangeArrowheads="1"/>
          </p:cNvSpPr>
          <p:nvPr/>
        </p:nvSpPr>
        <p:spPr bwMode="auto">
          <a:xfrm>
            <a:off x="8247107" y="5188862"/>
            <a:ext cx="1239838" cy="381000"/>
          </a:xfrm>
          <a:prstGeom prst="roundRect">
            <a:avLst>
              <a:gd name="adj" fmla="val 29463"/>
            </a:avLst>
          </a:pr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pic>
        <p:nvPicPr>
          <p:cNvPr id="1161" name="Picture 157" descr="usb-plug">
            <a:extLst>
              <a:ext uri="{FF2B5EF4-FFF2-40B4-BE49-F238E27FC236}">
                <a16:creationId xmlns:a16="http://schemas.microsoft.com/office/drawing/2014/main" id="{926974EF-6885-D7A1-6DC7-1918E3CCD3D2}"/>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rot="13500000">
            <a:off x="12528595" y="4341137"/>
            <a:ext cx="284162" cy="28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2" name="Picture 168">
            <a:extLst>
              <a:ext uri="{FF2B5EF4-FFF2-40B4-BE49-F238E27FC236}">
                <a16:creationId xmlns:a16="http://schemas.microsoft.com/office/drawing/2014/main" id="{CB303DE7-67E5-AFE9-4ADE-CEC2B187C09A}"/>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10695032" y="4309387"/>
            <a:ext cx="2219325" cy="213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63" name="AutoShape 3">
            <a:extLst>
              <a:ext uri="{FF2B5EF4-FFF2-40B4-BE49-F238E27FC236}">
                <a16:creationId xmlns:a16="http://schemas.microsoft.com/office/drawing/2014/main" id="{2FD18E92-ADDB-61CC-019F-4D300B42BC8A}"/>
              </a:ext>
            </a:extLst>
          </p:cNvPr>
          <p:cNvCxnSpPr>
            <a:cxnSpLocks noChangeAspect="1" noChangeShapeType="1"/>
          </p:cNvCxnSpPr>
          <p:nvPr/>
        </p:nvCxnSpPr>
        <p:spPr bwMode="auto">
          <a:xfrm>
            <a:off x="12498432" y="5993724"/>
            <a:ext cx="398463"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pic>
        <p:nvPicPr>
          <p:cNvPr id="1186" name="Picture 139">
            <a:extLst>
              <a:ext uri="{FF2B5EF4-FFF2-40B4-BE49-F238E27FC236}">
                <a16:creationId xmlns:a16="http://schemas.microsoft.com/office/drawing/2014/main" id="{FBCF5F6D-B5C4-B4AA-A9BB-095925EDBB92}"/>
              </a:ext>
            </a:extLst>
          </p:cNvPr>
          <p:cNvPicPr>
            <a:picLocks noChangeAspect="1" noChangeArrowheads="1"/>
          </p:cNvPicPr>
          <p:nvPr/>
        </p:nvPicPr>
        <p:blipFill>
          <a:blip r:embed="rId2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512345" y="3929974"/>
            <a:ext cx="730250" cy="123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 name="Picture 140">
            <a:extLst>
              <a:ext uri="{FF2B5EF4-FFF2-40B4-BE49-F238E27FC236}">
                <a16:creationId xmlns:a16="http://schemas.microsoft.com/office/drawing/2014/main" id="{7226D09B-E5DD-1A2E-F3E6-57A1C99DAABE}"/>
              </a:ext>
            </a:extLst>
          </p:cNvPr>
          <p:cNvPicPr>
            <a:picLocks noChangeAspect="1" noChangeArrowheads="1"/>
          </p:cNvPicPr>
          <p:nvPr/>
        </p:nvPicPr>
        <p:blipFill>
          <a:blip r:embed="rId2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158207" y="5595262"/>
            <a:ext cx="1398588"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4" name="Picture 141">
            <a:extLst>
              <a:ext uri="{FF2B5EF4-FFF2-40B4-BE49-F238E27FC236}">
                <a16:creationId xmlns:a16="http://schemas.microsoft.com/office/drawing/2014/main" id="{1E2F7E88-1A80-8F35-EA82-1884218E6664}"/>
              </a:ext>
            </a:extLst>
          </p:cNvPr>
          <p:cNvPicPr>
            <a:picLocks noChangeAspect="1" noChangeArrowheads="1"/>
          </p:cNvPicPr>
          <p:nvPr/>
        </p:nvPicPr>
        <p:blipFill>
          <a:blip r:embed="rId2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066132" y="3960137"/>
            <a:ext cx="1582738"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9" name="Picture 152" descr="green-battery-icon-batteries-that-contain-clean-vector-44145036">
            <a:extLst>
              <a:ext uri="{FF2B5EF4-FFF2-40B4-BE49-F238E27FC236}">
                <a16:creationId xmlns:a16="http://schemas.microsoft.com/office/drawing/2014/main" id="{8CDBD46B-C02A-C165-EDA6-69D7DEE02293}"/>
              </a:ext>
            </a:extLst>
          </p:cNvPr>
          <p:cNvPicPr>
            <a:picLocks noChangeAspect="1" noChangeArrowheads="1"/>
          </p:cNvPicPr>
          <p:nvPr/>
        </p:nvPicPr>
        <p:blipFill>
          <a:blip r:embed="rId2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3269957" y="5398412"/>
            <a:ext cx="569913"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5" name="Picture 153" descr="plug">
            <a:extLst>
              <a:ext uri="{FF2B5EF4-FFF2-40B4-BE49-F238E27FC236}">
                <a16:creationId xmlns:a16="http://schemas.microsoft.com/office/drawing/2014/main" id="{BD57A38C-C57E-FF8A-6FEC-3036D5164905}"/>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14378032" y="5979437"/>
            <a:ext cx="361950"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66" name="AutoShape 154">
            <a:extLst>
              <a:ext uri="{FF2B5EF4-FFF2-40B4-BE49-F238E27FC236}">
                <a16:creationId xmlns:a16="http://schemas.microsoft.com/office/drawing/2014/main" id="{627CE1A8-82AF-4366-5ED2-1C0B3286F596}"/>
              </a:ext>
            </a:extLst>
          </p:cNvPr>
          <p:cNvCxnSpPr>
            <a:cxnSpLocks noChangeAspect="1" noChangeShapeType="1"/>
          </p:cNvCxnSpPr>
          <p:nvPr/>
        </p:nvCxnSpPr>
        <p:spPr bwMode="auto">
          <a:xfrm>
            <a:off x="13889082" y="6157237"/>
            <a:ext cx="554038" cy="1587"/>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167" name="AutoShape 158">
            <a:extLst>
              <a:ext uri="{FF2B5EF4-FFF2-40B4-BE49-F238E27FC236}">
                <a16:creationId xmlns:a16="http://schemas.microsoft.com/office/drawing/2014/main" id="{734E8757-0343-61FA-17A3-F1263DA2D974}"/>
              </a:ext>
            </a:extLst>
          </p:cNvPr>
          <p:cNvCxnSpPr>
            <a:cxnSpLocks noChangeAspect="1" noChangeShapeType="1"/>
          </p:cNvCxnSpPr>
          <p:nvPr/>
        </p:nvCxnSpPr>
        <p:spPr bwMode="auto">
          <a:xfrm>
            <a:off x="12855620" y="4484012"/>
            <a:ext cx="398462"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pic>
        <p:nvPicPr>
          <p:cNvPr id="1168" name="Picture 160" descr="plug">
            <a:extLst>
              <a:ext uri="{FF2B5EF4-FFF2-40B4-BE49-F238E27FC236}">
                <a16:creationId xmlns:a16="http://schemas.microsoft.com/office/drawing/2014/main" id="{2C20BEBF-F02B-6C5B-06D3-F34274BA2DE1}"/>
              </a:ext>
            </a:extLst>
          </p:cNvPr>
          <p:cNvPicPr>
            <a:picLocks noChangeAspect="1" noChangeArrowheads="1"/>
          </p:cNvPicPr>
          <p:nvPr/>
        </p:nvPicPr>
        <p:blipFill>
          <a:blip r:embed="rId26" cstate="screen">
            <a:extLst>
              <a:ext uri="{28A0092B-C50C-407E-A947-70E740481C1C}">
                <a14:useLocalDpi xmlns:a14="http://schemas.microsoft.com/office/drawing/2010/main"/>
              </a:ext>
            </a:extLst>
          </a:blip>
          <a:srcRect/>
          <a:stretch>
            <a:fillRect/>
          </a:stretch>
        </p:blipFill>
        <p:spPr bwMode="auto">
          <a:xfrm>
            <a:off x="12820695" y="5815924"/>
            <a:ext cx="360362"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9" name="Picture 161">
            <a:extLst>
              <a:ext uri="{FF2B5EF4-FFF2-40B4-BE49-F238E27FC236}">
                <a16:creationId xmlns:a16="http://schemas.microsoft.com/office/drawing/2014/main" id="{420769B0-427D-503E-EE60-533AEA40F730}"/>
              </a:ext>
            </a:extLst>
          </p:cNvPr>
          <p:cNvPicPr>
            <a:picLocks noChangeAspect="1" noChangeArrowheads="1"/>
          </p:cNvPicPr>
          <p:nvPr/>
        </p:nvPicPr>
        <p:blipFill>
          <a:blip r:embed="rId2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3076282" y="5734962"/>
            <a:ext cx="96678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0" name="Picture 162">
            <a:extLst>
              <a:ext uri="{FF2B5EF4-FFF2-40B4-BE49-F238E27FC236}">
                <a16:creationId xmlns:a16="http://schemas.microsoft.com/office/drawing/2014/main" id="{B83BA74C-7CF8-4E6B-3597-DF54989F8E7E}"/>
              </a:ext>
            </a:extLst>
          </p:cNvPr>
          <p:cNvPicPr>
            <a:picLocks noChangeAspect="1" noChangeArrowheads="1"/>
          </p:cNvPicPr>
          <p:nvPr/>
        </p:nvPicPr>
        <p:blipFill>
          <a:blip r:embed="rId2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2939757" y="3995062"/>
            <a:ext cx="1038225"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6" name="Picture 163">
            <a:extLst>
              <a:ext uri="{FF2B5EF4-FFF2-40B4-BE49-F238E27FC236}">
                <a16:creationId xmlns:a16="http://schemas.microsoft.com/office/drawing/2014/main" id="{94375D8E-85B0-2C10-E7FF-8A8EECE0CA5C}"/>
              </a:ext>
            </a:extLst>
          </p:cNvPr>
          <p:cNvPicPr>
            <a:picLocks noChangeAspect="1" noChangeArrowheads="1"/>
          </p:cNvPicPr>
          <p:nvPr/>
        </p:nvPicPr>
        <p:blipFill>
          <a:blip r:embed="rId2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0137820" y="4817387"/>
            <a:ext cx="422275" cy="18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7" name="Picture 164">
            <a:extLst>
              <a:ext uri="{FF2B5EF4-FFF2-40B4-BE49-F238E27FC236}">
                <a16:creationId xmlns:a16="http://schemas.microsoft.com/office/drawing/2014/main" id="{135202DF-2C99-A18F-A147-37553C5ABD98}"/>
              </a:ext>
            </a:extLst>
          </p:cNvPr>
          <p:cNvPicPr>
            <a:picLocks noChangeAspect="1" noChangeArrowheads="1"/>
          </p:cNvPicPr>
          <p:nvPr/>
        </p:nvPicPr>
        <p:blipFill>
          <a:blip r:embed="rId2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361532" y="5938162"/>
            <a:ext cx="4222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71" name="AutoShape 165">
            <a:extLst>
              <a:ext uri="{FF2B5EF4-FFF2-40B4-BE49-F238E27FC236}">
                <a16:creationId xmlns:a16="http://schemas.microsoft.com/office/drawing/2014/main" id="{B972EF44-BAC2-3EB5-C0DF-2F00B01EB376}"/>
              </a:ext>
            </a:extLst>
          </p:cNvPr>
          <p:cNvCxnSpPr>
            <a:cxnSpLocks noChangeAspect="1" noChangeShapeType="1"/>
          </p:cNvCxnSpPr>
          <p:nvPr/>
        </p:nvCxnSpPr>
        <p:spPr bwMode="auto">
          <a:xfrm>
            <a:off x="10490245" y="4911049"/>
            <a:ext cx="398462" cy="0"/>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cxnSp>
        <p:nvCxnSpPr>
          <p:cNvPr id="1172" name="AutoShape 166">
            <a:extLst>
              <a:ext uri="{FF2B5EF4-FFF2-40B4-BE49-F238E27FC236}">
                <a16:creationId xmlns:a16="http://schemas.microsoft.com/office/drawing/2014/main" id="{306A0AC3-E1E2-9619-8108-A3DFFA0AB63D}"/>
              </a:ext>
            </a:extLst>
          </p:cNvPr>
          <p:cNvCxnSpPr>
            <a:cxnSpLocks noChangeAspect="1" noChangeShapeType="1"/>
          </p:cNvCxnSpPr>
          <p:nvPr/>
        </p:nvCxnSpPr>
        <p:spPr bwMode="auto">
          <a:xfrm>
            <a:off x="9733007" y="6033412"/>
            <a:ext cx="2784475" cy="4762"/>
          </a:xfrm>
          <a:prstGeom prst="straightConnector1">
            <a:avLst/>
          </a:prstGeom>
          <a:noFill/>
          <a:ln w="19050">
            <a:solidFill>
              <a:srgbClr val="000000"/>
            </a:solidFill>
            <a:round/>
            <a:headEnd/>
            <a:tailEnd/>
          </a:ln>
          <a:extLst>
            <a:ext uri="{909E8E84-426E-40DD-AFC4-6F175D3DCCD1}">
              <a14:hiddenFill xmlns:a14="http://schemas.microsoft.com/office/drawing/2010/main">
                <a:noFill/>
              </a14:hiddenFill>
            </a:ext>
          </a:extLst>
        </p:spPr>
      </p:cxnSp>
      <p:pic>
        <p:nvPicPr>
          <p:cNvPr id="1173" name="Picture 172">
            <a:extLst>
              <a:ext uri="{FF2B5EF4-FFF2-40B4-BE49-F238E27FC236}">
                <a16:creationId xmlns:a16="http://schemas.microsoft.com/office/drawing/2014/main" id="{6D9DFC82-7CC6-D61C-6D10-4586B0B1BADB}"/>
              </a:ext>
            </a:extLst>
          </p:cNvPr>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11974557" y="5171399"/>
            <a:ext cx="776288"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4" name="Picture 173">
            <a:extLst>
              <a:ext uri="{FF2B5EF4-FFF2-40B4-BE49-F238E27FC236}">
                <a16:creationId xmlns:a16="http://schemas.microsoft.com/office/drawing/2014/main" id="{2B4D07B6-1E8C-546E-B2BA-24D69573E13D}"/>
              </a:ext>
            </a:extLst>
          </p:cNvPr>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11360195" y="5171399"/>
            <a:ext cx="749300" cy="105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75" name="WordArt 178">
            <a:extLst>
              <a:ext uri="{FF2B5EF4-FFF2-40B4-BE49-F238E27FC236}">
                <a16:creationId xmlns:a16="http://schemas.microsoft.com/office/drawing/2014/main" id="{BE6606D4-D31C-485C-5420-A63F2BEBAFC6}"/>
              </a:ext>
            </a:extLst>
          </p:cNvPr>
          <p:cNvSpPr>
            <a:spLocks noChangeArrowheads="1" noChangeShapeType="1" noTextEdit="1"/>
          </p:cNvSpPr>
          <p:nvPr/>
        </p:nvSpPr>
        <p:spPr bwMode="auto">
          <a:xfrm>
            <a:off x="8356645" y="5284112"/>
            <a:ext cx="1020762" cy="2032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パソコン故障時も</a:t>
            </a:r>
          </a:p>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他端末からアクセス可能</a:t>
            </a:r>
          </a:p>
        </p:txBody>
      </p:sp>
      <p:sp>
        <p:nvSpPr>
          <p:cNvPr id="1176" name="AutoShape 179">
            <a:extLst>
              <a:ext uri="{FF2B5EF4-FFF2-40B4-BE49-F238E27FC236}">
                <a16:creationId xmlns:a16="http://schemas.microsoft.com/office/drawing/2014/main" id="{57B75960-06F3-70C4-6E98-F17994750AAE}"/>
              </a:ext>
            </a:extLst>
          </p:cNvPr>
          <p:cNvSpPr>
            <a:spLocks noChangeArrowheads="1"/>
          </p:cNvSpPr>
          <p:nvPr/>
        </p:nvSpPr>
        <p:spPr bwMode="auto">
          <a:xfrm>
            <a:off x="11437982" y="4625299"/>
            <a:ext cx="1239838" cy="381000"/>
          </a:xfrm>
          <a:prstGeom prst="roundRect">
            <a:avLst>
              <a:gd name="adj" fmla="val 29463"/>
            </a:avLst>
          </a:pr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77" name="AutoShape 180">
            <a:extLst>
              <a:ext uri="{FF2B5EF4-FFF2-40B4-BE49-F238E27FC236}">
                <a16:creationId xmlns:a16="http://schemas.microsoft.com/office/drawing/2014/main" id="{B5E758C0-7B72-EF28-C3FA-BF33BD8908C5}"/>
              </a:ext>
            </a:extLst>
          </p:cNvPr>
          <p:cNvSpPr>
            <a:spLocks noChangeArrowheads="1"/>
          </p:cNvSpPr>
          <p:nvPr/>
        </p:nvSpPr>
        <p:spPr bwMode="auto">
          <a:xfrm>
            <a:off x="13428707" y="4753887"/>
            <a:ext cx="1239838" cy="382587"/>
          </a:xfrm>
          <a:prstGeom prst="roundRect">
            <a:avLst>
              <a:gd name="adj" fmla="val 29463"/>
            </a:avLst>
          </a:pr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78" name="AutoShape 181">
            <a:extLst>
              <a:ext uri="{FF2B5EF4-FFF2-40B4-BE49-F238E27FC236}">
                <a16:creationId xmlns:a16="http://schemas.microsoft.com/office/drawing/2014/main" id="{86B7D3F5-6B3B-CFBF-80EB-676832B98920}"/>
              </a:ext>
            </a:extLst>
          </p:cNvPr>
          <p:cNvSpPr>
            <a:spLocks noChangeArrowheads="1"/>
          </p:cNvSpPr>
          <p:nvPr/>
        </p:nvSpPr>
        <p:spPr bwMode="auto">
          <a:xfrm>
            <a:off x="13428707" y="6341387"/>
            <a:ext cx="1239838" cy="381000"/>
          </a:xfrm>
          <a:prstGeom prst="roundRect">
            <a:avLst>
              <a:gd name="adj" fmla="val 29463"/>
            </a:avLst>
          </a:prstGeom>
          <a:solidFill>
            <a:srgbClr val="0070C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179" name="WordArt 182">
            <a:extLst>
              <a:ext uri="{FF2B5EF4-FFF2-40B4-BE49-F238E27FC236}">
                <a16:creationId xmlns:a16="http://schemas.microsoft.com/office/drawing/2014/main" id="{797E65FD-CD3C-5B49-989A-53833679894E}"/>
              </a:ext>
            </a:extLst>
          </p:cNvPr>
          <p:cNvSpPr>
            <a:spLocks noChangeArrowheads="1" noChangeShapeType="1" noTextEdit="1"/>
          </p:cNvSpPr>
          <p:nvPr/>
        </p:nvSpPr>
        <p:spPr bwMode="auto">
          <a:xfrm>
            <a:off x="11547520" y="4717374"/>
            <a:ext cx="1020762" cy="2032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HDD</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複数搭載で</a:t>
            </a:r>
          </a:p>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ストレージ障害に対応</a:t>
            </a:r>
          </a:p>
        </p:txBody>
      </p:sp>
      <p:sp>
        <p:nvSpPr>
          <p:cNvPr id="1181" name="WordArt 183">
            <a:extLst>
              <a:ext uri="{FF2B5EF4-FFF2-40B4-BE49-F238E27FC236}">
                <a16:creationId xmlns:a16="http://schemas.microsoft.com/office/drawing/2014/main" id="{ADBB9E62-9052-A0B0-10FD-CAF31C016F8F}"/>
              </a:ext>
            </a:extLst>
          </p:cNvPr>
          <p:cNvSpPr>
            <a:spLocks noChangeArrowheads="1" noChangeShapeType="1" noTextEdit="1"/>
          </p:cNvSpPr>
          <p:nvPr/>
        </p:nvSpPr>
        <p:spPr bwMode="auto">
          <a:xfrm>
            <a:off x="13604920" y="4838024"/>
            <a:ext cx="882650" cy="2016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外付け</a:t>
            </a: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HDD</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接続で</a:t>
            </a:r>
          </a:p>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本体障害に対応</a:t>
            </a:r>
          </a:p>
        </p:txBody>
      </p:sp>
      <p:sp>
        <p:nvSpPr>
          <p:cNvPr id="1182" name="WordArt 184">
            <a:extLst>
              <a:ext uri="{FF2B5EF4-FFF2-40B4-BE49-F238E27FC236}">
                <a16:creationId xmlns:a16="http://schemas.microsoft.com/office/drawing/2014/main" id="{4C1DFF88-BCD9-8836-064B-6689971B6DDD}"/>
              </a:ext>
            </a:extLst>
          </p:cNvPr>
          <p:cNvSpPr>
            <a:spLocks noChangeArrowheads="1" noChangeShapeType="1" noTextEdit="1"/>
          </p:cNvSpPr>
          <p:nvPr/>
        </p:nvSpPr>
        <p:spPr bwMode="auto">
          <a:xfrm>
            <a:off x="13603332" y="6449337"/>
            <a:ext cx="882650" cy="20161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UPS(</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無停電電源装置</a:t>
            </a: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a:t>
            </a:r>
          </a:p>
          <a:p>
            <a:pPr algn="ctr"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で、落雷 停電対策</a:t>
            </a:r>
          </a:p>
        </p:txBody>
      </p:sp>
      <p:sp>
        <p:nvSpPr>
          <p:cNvPr id="1183" name="WordArt 185">
            <a:extLst>
              <a:ext uri="{FF2B5EF4-FFF2-40B4-BE49-F238E27FC236}">
                <a16:creationId xmlns:a16="http://schemas.microsoft.com/office/drawing/2014/main" id="{EB92B456-905D-F564-0689-4348BFF65E69}"/>
              </a:ext>
            </a:extLst>
          </p:cNvPr>
          <p:cNvSpPr>
            <a:spLocks noChangeArrowheads="1" noChangeShapeType="1" noTextEdit="1"/>
          </p:cNvSpPr>
          <p:nvPr/>
        </p:nvSpPr>
        <p:spPr bwMode="auto">
          <a:xfrm>
            <a:off x="10344195" y="604162"/>
            <a:ext cx="4224337" cy="11207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rtl="0">
              <a:buNone/>
            </a:pPr>
            <a:r>
              <a:rPr lang="ja-JP" altLang="en-US"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rPr>
              <a:t>研究業務を止めないために、</a:t>
            </a:r>
          </a:p>
          <a:p>
            <a:pPr algn="l" rtl="0">
              <a:buNone/>
            </a:pPr>
            <a:r>
              <a:rPr lang="ja-JP" altLang="en-US"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rPr>
              <a:t>研究データを守るために、</a:t>
            </a:r>
          </a:p>
          <a:p>
            <a:pPr algn="l" rtl="0">
              <a:buNone/>
            </a:pPr>
            <a:r>
              <a:rPr lang="en-US" altLang="ja-JP"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rPr>
              <a:t>NAS</a:t>
            </a:r>
            <a:r>
              <a:rPr lang="ja-JP" altLang="en-US"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rPr>
              <a:t>の導入をお勧めします</a:t>
            </a:r>
            <a:r>
              <a:rPr lang="en-US" altLang="ja-JP"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rPr>
              <a:t>!</a:t>
            </a:r>
            <a:endParaRPr lang="ja-JP" altLang="en-US" sz="800" kern="10" spc="0">
              <a:ln>
                <a:noFill/>
              </a:ln>
              <a:solidFill>
                <a:srgbClr val="FFFF00"/>
              </a:solidFill>
              <a:effectLst>
                <a:outerShdw dist="17961" dir="2700000" algn="ctr" rotWithShape="0">
                  <a:srgbClr val="000000"/>
                </a:outerShdw>
              </a:effectLst>
              <a:latin typeface="ヒラギノ角ゴ8" panose="020B0800000000000000" pitchFamily="50" charset="-128"/>
              <a:ea typeface="ヒラギノ角ゴ8" panose="020B0800000000000000" pitchFamily="50" charset="-128"/>
            </a:endParaRPr>
          </a:p>
        </p:txBody>
      </p:sp>
      <p:sp>
        <p:nvSpPr>
          <p:cNvPr id="1184" name="WordArt 186">
            <a:extLst>
              <a:ext uri="{FF2B5EF4-FFF2-40B4-BE49-F238E27FC236}">
                <a16:creationId xmlns:a16="http://schemas.microsoft.com/office/drawing/2014/main" id="{233F0DFA-CB4F-9127-34CB-0E6C3A70B193}"/>
              </a:ext>
            </a:extLst>
          </p:cNvPr>
          <p:cNvSpPr>
            <a:spLocks noChangeArrowheads="1" noChangeShapeType="1" noTextEdit="1"/>
          </p:cNvSpPr>
          <p:nvPr/>
        </p:nvSpPr>
        <p:spPr bwMode="auto">
          <a:xfrm>
            <a:off x="10226720" y="6290587"/>
            <a:ext cx="2586037" cy="4032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データ共有、アクセス権限設定</a:t>
            </a:r>
          </a:p>
          <a:p>
            <a:pPr algn="ctr" rtl="0">
              <a:buNone/>
            </a:pP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自動バックアップ対応</a:t>
            </a:r>
          </a:p>
        </p:txBody>
      </p:sp>
      <p:sp>
        <p:nvSpPr>
          <p:cNvPr id="1185" name="WordArt 187">
            <a:extLst>
              <a:ext uri="{FF2B5EF4-FFF2-40B4-BE49-F238E27FC236}">
                <a16:creationId xmlns:a16="http://schemas.microsoft.com/office/drawing/2014/main" id="{0B96B4B8-484B-BA46-199A-B80AFA21CB40}"/>
              </a:ext>
            </a:extLst>
          </p:cNvPr>
          <p:cNvSpPr>
            <a:spLocks noChangeArrowheads="1" noChangeShapeType="1" noTextEdit="1"/>
          </p:cNvSpPr>
          <p:nvPr/>
        </p:nvSpPr>
        <p:spPr bwMode="auto">
          <a:xfrm>
            <a:off x="8404270" y="6917649"/>
            <a:ext cx="5815012" cy="26193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800" kern="10" spc="0">
                <a:ln>
                  <a:noFill/>
                </a:ln>
                <a:solidFill>
                  <a:srgbClr val="000000"/>
                </a:solidFill>
                <a:effectLst/>
                <a:latin typeface="ヒラギノ角ゴ7" panose="020B0700000000000000" pitchFamily="50" charset="-128"/>
                <a:ea typeface="ヒラギノ角ゴ7" panose="020B0700000000000000" pitchFamily="50" charset="-128"/>
              </a:rPr>
              <a:t>NAS(</a:t>
            </a: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ネットワークアタッチドストレージ</a:t>
            </a:r>
            <a:r>
              <a:rPr lang="en-US" altLang="ja-JP" sz="800" kern="10" spc="0">
                <a:ln>
                  <a:noFill/>
                </a:ln>
                <a:solidFill>
                  <a:srgbClr val="000000"/>
                </a:solidFill>
                <a:effectLst/>
                <a:latin typeface="ヒラギノ角ゴ7" panose="020B0700000000000000" pitchFamily="50" charset="-128"/>
                <a:ea typeface="ヒラギノ角ゴ7" panose="020B0700000000000000" pitchFamily="50" charset="-128"/>
              </a:rPr>
              <a:t>)</a:t>
            </a: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は</a:t>
            </a:r>
            <a:r>
              <a:rPr lang="en-US" altLang="ja-JP" sz="800" kern="10" spc="0">
                <a:ln>
                  <a:noFill/>
                </a:ln>
                <a:solidFill>
                  <a:srgbClr val="000000"/>
                </a:solidFill>
                <a:effectLst/>
                <a:latin typeface="ヒラギノ角ゴ7" panose="020B0700000000000000" pitchFamily="50" charset="-128"/>
                <a:ea typeface="ヒラギノ角ゴ7" panose="020B0700000000000000" pitchFamily="50" charset="-128"/>
              </a:rPr>
              <a:t>PC</a:t>
            </a: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入れ替え時のデータ保管</a:t>
            </a:r>
            <a:r>
              <a:rPr lang="en-US" altLang="ja-JP" sz="800" kern="10" spc="0">
                <a:ln>
                  <a:noFill/>
                </a:ln>
                <a:solidFill>
                  <a:srgbClr val="000000"/>
                </a:solidFill>
                <a:effectLst/>
                <a:latin typeface="ヒラギノ角ゴ7" panose="020B0700000000000000" pitchFamily="50" charset="-128"/>
                <a:ea typeface="ヒラギノ角ゴ7" panose="020B0700000000000000" pitchFamily="50" charset="-128"/>
              </a:rPr>
              <a:t>&amp;</a:t>
            </a: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管理での大活躍はもちろん、</a:t>
            </a:r>
          </a:p>
          <a:p>
            <a:pPr algn="ctr" rtl="0">
              <a:buNone/>
            </a:pP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突然のコンピュータ障害や</a:t>
            </a:r>
            <a:r>
              <a:rPr lang="en-US" altLang="ja-JP" sz="800" kern="10" spc="0">
                <a:ln>
                  <a:noFill/>
                </a:ln>
                <a:solidFill>
                  <a:srgbClr val="000000"/>
                </a:solidFill>
                <a:effectLst/>
                <a:latin typeface="ヒラギノ角ゴ7" panose="020B0700000000000000" pitchFamily="50" charset="-128"/>
                <a:ea typeface="ヒラギノ角ゴ7" panose="020B0700000000000000" pitchFamily="50" charset="-128"/>
              </a:rPr>
              <a:t>HDD</a:t>
            </a:r>
            <a:r>
              <a:rPr lang="ja-JP" altLang="en-US" sz="800" kern="10" spc="0">
                <a:ln>
                  <a:noFill/>
                </a:ln>
                <a:solidFill>
                  <a:srgbClr val="000000"/>
                </a:solidFill>
                <a:effectLst/>
                <a:latin typeface="ヒラギノ角ゴ7" panose="020B0700000000000000" pitchFamily="50" charset="-128"/>
                <a:ea typeface="ヒラギノ角ゴ7" panose="020B0700000000000000" pitchFamily="50" charset="-128"/>
              </a:rPr>
              <a:t>のトラブル発生時も大切なデータを守り業務を止めないデータ管理機器です</a:t>
            </a:r>
          </a:p>
        </p:txBody>
      </p:sp>
      <p:sp>
        <p:nvSpPr>
          <p:cNvPr id="1188" name="WordArt 188">
            <a:extLst>
              <a:ext uri="{FF2B5EF4-FFF2-40B4-BE49-F238E27FC236}">
                <a16:creationId xmlns:a16="http://schemas.microsoft.com/office/drawing/2014/main" id="{CD55EFD4-4095-424E-FD64-2921D7D252D5}"/>
              </a:ext>
            </a:extLst>
          </p:cNvPr>
          <p:cNvSpPr>
            <a:spLocks noChangeArrowheads="1" noChangeShapeType="1" noTextEdit="1"/>
          </p:cNvSpPr>
          <p:nvPr/>
        </p:nvSpPr>
        <p:spPr bwMode="auto">
          <a:xfrm>
            <a:off x="7980407" y="2732999"/>
            <a:ext cx="2046288" cy="96838"/>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大容量のデータ保存と追加のストレージが可能</a:t>
            </a:r>
          </a:p>
        </p:txBody>
      </p:sp>
      <p:sp>
        <p:nvSpPr>
          <p:cNvPr id="1190" name="WordArt 189">
            <a:extLst>
              <a:ext uri="{FF2B5EF4-FFF2-40B4-BE49-F238E27FC236}">
                <a16:creationId xmlns:a16="http://schemas.microsoft.com/office/drawing/2014/main" id="{5E16DB36-647A-B9CD-843F-6E0287D294E6}"/>
              </a:ext>
            </a:extLst>
          </p:cNvPr>
          <p:cNvSpPr>
            <a:spLocks noChangeArrowheads="1" noChangeShapeType="1" noTextEdit="1"/>
          </p:cNvSpPr>
          <p:nvPr/>
        </p:nvSpPr>
        <p:spPr bwMode="auto">
          <a:xfrm>
            <a:off x="7988345" y="3093362"/>
            <a:ext cx="2046287" cy="984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ランサムウェアからデータを守るセキュリティ</a:t>
            </a:r>
          </a:p>
        </p:txBody>
      </p:sp>
      <p:sp>
        <p:nvSpPr>
          <p:cNvPr id="1191" name="WordArt 190">
            <a:extLst>
              <a:ext uri="{FF2B5EF4-FFF2-40B4-BE49-F238E27FC236}">
                <a16:creationId xmlns:a16="http://schemas.microsoft.com/office/drawing/2014/main" id="{45BF72BC-CB06-62B3-7187-E2F735A5E05B}"/>
              </a:ext>
            </a:extLst>
          </p:cNvPr>
          <p:cNvSpPr>
            <a:spLocks noChangeArrowheads="1" noChangeShapeType="1" noTextEdit="1"/>
          </p:cNvSpPr>
          <p:nvPr/>
        </p:nvSpPr>
        <p:spPr bwMode="auto">
          <a:xfrm>
            <a:off x="10280695" y="2725062"/>
            <a:ext cx="2046287" cy="984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バックアップと</a:t>
            </a:r>
            <a:r>
              <a:rPr lang="en-US" altLang="ja-JP" sz="800" kern="10" spc="0">
                <a:ln>
                  <a:noFill/>
                </a:ln>
                <a:solidFill>
                  <a:srgbClr val="FFFFFF"/>
                </a:solidFill>
                <a:effectLst/>
                <a:latin typeface="ヒラギノ角ゴ8" panose="020B0800000000000000" pitchFamily="50" charset="-128"/>
                <a:ea typeface="ヒラギノ角ゴ8" panose="020B0800000000000000" pitchFamily="50" charset="-128"/>
              </a:rPr>
              <a:t>RAID</a:t>
            </a: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技術でデータ消失を防げる</a:t>
            </a:r>
          </a:p>
        </p:txBody>
      </p:sp>
      <p:sp>
        <p:nvSpPr>
          <p:cNvPr id="1192" name="WordArt 191">
            <a:extLst>
              <a:ext uri="{FF2B5EF4-FFF2-40B4-BE49-F238E27FC236}">
                <a16:creationId xmlns:a16="http://schemas.microsoft.com/office/drawing/2014/main" id="{9C2E94CB-CA94-C0A2-7B63-9C6B0FB52A67}"/>
              </a:ext>
            </a:extLst>
          </p:cNvPr>
          <p:cNvSpPr>
            <a:spLocks noChangeArrowheads="1" noChangeShapeType="1" noTextEdit="1"/>
          </p:cNvSpPr>
          <p:nvPr/>
        </p:nvSpPr>
        <p:spPr bwMode="auto">
          <a:xfrm>
            <a:off x="10280695" y="3093362"/>
            <a:ext cx="2046287" cy="9683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月額費用が必要ない高いコストパフォーマンス</a:t>
            </a:r>
          </a:p>
        </p:txBody>
      </p:sp>
      <p:sp>
        <p:nvSpPr>
          <p:cNvPr id="1193" name="WordArt 192">
            <a:extLst>
              <a:ext uri="{FF2B5EF4-FFF2-40B4-BE49-F238E27FC236}">
                <a16:creationId xmlns:a16="http://schemas.microsoft.com/office/drawing/2014/main" id="{37D53449-4026-274F-E661-CD597EF21E12}"/>
              </a:ext>
            </a:extLst>
          </p:cNvPr>
          <p:cNvSpPr>
            <a:spLocks noChangeArrowheads="1" noChangeShapeType="1" noTextEdit="1"/>
          </p:cNvSpPr>
          <p:nvPr/>
        </p:nvSpPr>
        <p:spPr bwMode="auto">
          <a:xfrm>
            <a:off x="12550820" y="2725062"/>
            <a:ext cx="2046287" cy="984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回線環境に依存しない高速なデータ転送速度</a:t>
            </a:r>
          </a:p>
        </p:txBody>
      </p:sp>
      <p:sp>
        <p:nvSpPr>
          <p:cNvPr id="1194" name="WordArt 193">
            <a:extLst>
              <a:ext uri="{FF2B5EF4-FFF2-40B4-BE49-F238E27FC236}">
                <a16:creationId xmlns:a16="http://schemas.microsoft.com/office/drawing/2014/main" id="{475D7F01-DDD2-4FEF-A397-AB66AFF09A0F}"/>
              </a:ext>
            </a:extLst>
          </p:cNvPr>
          <p:cNvSpPr>
            <a:spLocks noChangeArrowheads="1" noChangeShapeType="1" noTextEdit="1"/>
          </p:cNvSpPr>
          <p:nvPr/>
        </p:nvSpPr>
        <p:spPr bwMode="auto">
          <a:xfrm>
            <a:off x="12550820" y="3093362"/>
            <a:ext cx="2046287" cy="96837"/>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8" panose="020B0800000000000000" pitchFamily="50" charset="-128"/>
                <a:ea typeface="ヒラギノ角ゴ8" panose="020B0800000000000000" pitchFamily="50" charset="-128"/>
              </a:rPr>
              <a:t>誤操作時のトラブルもスナップショットで安心</a:t>
            </a:r>
          </a:p>
        </p:txBody>
      </p:sp>
      <p:grpSp>
        <p:nvGrpSpPr>
          <p:cNvPr id="1195" name="Group 194">
            <a:extLst>
              <a:ext uri="{FF2B5EF4-FFF2-40B4-BE49-F238E27FC236}">
                <a16:creationId xmlns:a16="http://schemas.microsoft.com/office/drawing/2014/main" id="{740403CB-4635-522F-B914-3BB84B089750}"/>
              </a:ext>
            </a:extLst>
          </p:cNvPr>
          <p:cNvGrpSpPr>
            <a:grpSpLocks/>
          </p:cNvGrpSpPr>
          <p:nvPr/>
        </p:nvGrpSpPr>
        <p:grpSpPr bwMode="auto">
          <a:xfrm>
            <a:off x="7753395" y="385087"/>
            <a:ext cx="1220787" cy="234950"/>
            <a:chOff x="1415" y="3999"/>
            <a:chExt cx="8197" cy="1580"/>
          </a:xfrm>
        </p:grpSpPr>
        <p:sp>
          <p:nvSpPr>
            <p:cNvPr id="1198" name="AutoShape 195">
              <a:extLst>
                <a:ext uri="{FF2B5EF4-FFF2-40B4-BE49-F238E27FC236}">
                  <a16:creationId xmlns:a16="http://schemas.microsoft.com/office/drawing/2014/main" id="{99F87D6F-B0FE-B6ED-06EC-32969AE6C9F4}"/>
                </a:ext>
              </a:extLst>
            </p:cNvPr>
            <p:cNvSpPr>
              <a:spLocks noChangeArrowheads="1"/>
            </p:cNvSpPr>
            <p:nvPr/>
          </p:nvSpPr>
          <p:spPr bwMode="auto">
            <a:xfrm>
              <a:off x="1415" y="3999"/>
              <a:ext cx="1749" cy="1553"/>
            </a:xfrm>
            <a:prstGeom prst="roundRect">
              <a:avLst>
                <a:gd name="adj" fmla="val 14167"/>
              </a:avLst>
            </a:prstGeom>
            <a:noFill/>
            <a:ln w="9525" algn="ctr">
              <a:solidFill>
                <a:srgbClr val="FFFFFF"/>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199" name="Group 196">
              <a:extLst>
                <a:ext uri="{FF2B5EF4-FFF2-40B4-BE49-F238E27FC236}">
                  <a16:creationId xmlns:a16="http://schemas.microsoft.com/office/drawing/2014/main" id="{DA7ADE0A-E838-67CA-D251-849E574AC035}"/>
                </a:ext>
              </a:extLst>
            </p:cNvPr>
            <p:cNvGrpSpPr>
              <a:grpSpLocks/>
            </p:cNvGrpSpPr>
            <p:nvPr/>
          </p:nvGrpSpPr>
          <p:grpSpPr bwMode="auto">
            <a:xfrm>
              <a:off x="3584" y="4007"/>
              <a:ext cx="6028" cy="1179"/>
              <a:chOff x="3528" y="3992"/>
              <a:chExt cx="6256" cy="1224"/>
            </a:xfrm>
          </p:grpSpPr>
          <p:sp>
            <p:nvSpPr>
              <p:cNvPr id="1218" name="Freeform 197">
                <a:extLst>
                  <a:ext uri="{FF2B5EF4-FFF2-40B4-BE49-F238E27FC236}">
                    <a16:creationId xmlns:a16="http://schemas.microsoft.com/office/drawing/2014/main" id="{3FA46D61-0F09-CFC5-2D3A-11B8320A15EA}"/>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19" name="Freeform 198">
                <a:extLst>
                  <a:ext uri="{FF2B5EF4-FFF2-40B4-BE49-F238E27FC236}">
                    <a16:creationId xmlns:a16="http://schemas.microsoft.com/office/drawing/2014/main" id="{318A4752-316B-E695-DEBF-EEDA6865D903}"/>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0" name="Freeform 199">
                <a:extLst>
                  <a:ext uri="{FF2B5EF4-FFF2-40B4-BE49-F238E27FC236}">
                    <a16:creationId xmlns:a16="http://schemas.microsoft.com/office/drawing/2014/main" id="{725557B4-F341-AC17-EBDF-7A7442167F9B}"/>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1" name="Freeform 200">
                <a:extLst>
                  <a:ext uri="{FF2B5EF4-FFF2-40B4-BE49-F238E27FC236}">
                    <a16:creationId xmlns:a16="http://schemas.microsoft.com/office/drawing/2014/main" id="{D49D9A29-EDFC-408A-FF52-544903E7BE46}"/>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2" name="Freeform 201">
                <a:extLst>
                  <a:ext uri="{FF2B5EF4-FFF2-40B4-BE49-F238E27FC236}">
                    <a16:creationId xmlns:a16="http://schemas.microsoft.com/office/drawing/2014/main" id="{772276A6-17D5-F7A3-0FB7-770EF1AEBAE6}"/>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3" name="Rectangle 202">
                <a:extLst>
                  <a:ext uri="{FF2B5EF4-FFF2-40B4-BE49-F238E27FC236}">
                    <a16:creationId xmlns:a16="http://schemas.microsoft.com/office/drawing/2014/main" id="{BB66E478-BE0D-B3CE-467B-68E08D1C75BD}"/>
                  </a:ext>
                </a:extLst>
              </p:cNvPr>
              <p:cNvSpPr>
                <a:spLocks noChangeAspect="1" noChangeArrowheads="1"/>
              </p:cNvSpPr>
              <p:nvPr/>
            </p:nvSpPr>
            <p:spPr bwMode="auto">
              <a:xfrm>
                <a:off x="9314" y="4039"/>
                <a:ext cx="218" cy="1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4" name="Rectangle 203">
                <a:extLst>
                  <a:ext uri="{FF2B5EF4-FFF2-40B4-BE49-F238E27FC236}">
                    <a16:creationId xmlns:a16="http://schemas.microsoft.com/office/drawing/2014/main" id="{EA617EE7-2587-5C58-98F6-7A874F446886}"/>
                  </a:ext>
                </a:extLst>
              </p:cNvPr>
              <p:cNvSpPr>
                <a:spLocks noChangeAspect="1" noChangeArrowheads="1"/>
              </p:cNvSpPr>
              <p:nvPr/>
            </p:nvSpPr>
            <p:spPr bwMode="auto">
              <a:xfrm>
                <a:off x="9572" y="4039"/>
                <a:ext cx="212" cy="1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5" name="Rectangle 204">
                <a:extLst>
                  <a:ext uri="{FF2B5EF4-FFF2-40B4-BE49-F238E27FC236}">
                    <a16:creationId xmlns:a16="http://schemas.microsoft.com/office/drawing/2014/main" id="{CDBA46D4-F4C0-8C9F-79BB-EAC92D2BB263}"/>
                  </a:ext>
                </a:extLst>
              </p:cNvPr>
              <p:cNvSpPr>
                <a:spLocks noChangeAspect="1" noChangeArrowheads="1"/>
              </p:cNvSpPr>
              <p:nvPr/>
            </p:nvSpPr>
            <p:spPr bwMode="auto">
              <a:xfrm>
                <a:off x="6194" y="4073"/>
                <a:ext cx="1014" cy="2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26" name="Freeform 205">
                <a:extLst>
                  <a:ext uri="{FF2B5EF4-FFF2-40B4-BE49-F238E27FC236}">
                    <a16:creationId xmlns:a16="http://schemas.microsoft.com/office/drawing/2014/main" id="{6011E7D5-1485-3DA8-1581-8128CC7A8043}"/>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200" name="Group 206">
              <a:extLst>
                <a:ext uri="{FF2B5EF4-FFF2-40B4-BE49-F238E27FC236}">
                  <a16:creationId xmlns:a16="http://schemas.microsoft.com/office/drawing/2014/main" id="{04BA3701-DDB9-F4CA-A468-13BC0EF73686}"/>
                </a:ext>
              </a:extLst>
            </p:cNvPr>
            <p:cNvGrpSpPr>
              <a:grpSpLocks/>
            </p:cNvGrpSpPr>
            <p:nvPr/>
          </p:nvGrpSpPr>
          <p:grpSpPr bwMode="auto">
            <a:xfrm>
              <a:off x="3553" y="5390"/>
              <a:ext cx="5996" cy="189"/>
              <a:chOff x="3553" y="5390"/>
              <a:chExt cx="5996" cy="189"/>
            </a:xfrm>
          </p:grpSpPr>
          <p:sp>
            <p:nvSpPr>
              <p:cNvPr id="1203" name="Rectangle 207">
                <a:extLst>
                  <a:ext uri="{FF2B5EF4-FFF2-40B4-BE49-F238E27FC236}">
                    <a16:creationId xmlns:a16="http://schemas.microsoft.com/office/drawing/2014/main" id="{891E8B4D-4909-53B9-91BC-4C25758C9088}"/>
                  </a:ext>
                </a:extLst>
              </p:cNvPr>
              <p:cNvSpPr>
                <a:spLocks noChangeArrowheads="1"/>
              </p:cNvSpPr>
              <p:nvPr/>
            </p:nvSpPr>
            <p:spPr bwMode="auto">
              <a:xfrm>
                <a:off x="3553" y="5467"/>
                <a:ext cx="1530" cy="35"/>
              </a:xfrm>
              <a:prstGeom prst="rect">
                <a:avLst/>
              </a:prstGeom>
              <a:solidFill>
                <a:srgbClr val="FF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204" name="Rectangle 208">
                <a:extLst>
                  <a:ext uri="{FF2B5EF4-FFF2-40B4-BE49-F238E27FC236}">
                    <a16:creationId xmlns:a16="http://schemas.microsoft.com/office/drawing/2014/main" id="{4FD80613-DA7D-5536-75A3-D28FC52E6356}"/>
                  </a:ext>
                </a:extLst>
              </p:cNvPr>
              <p:cNvSpPr>
                <a:spLocks noChangeArrowheads="1"/>
              </p:cNvSpPr>
              <p:nvPr/>
            </p:nvSpPr>
            <p:spPr bwMode="auto">
              <a:xfrm>
                <a:off x="8019" y="5467"/>
                <a:ext cx="1530" cy="35"/>
              </a:xfrm>
              <a:prstGeom prst="rect">
                <a:avLst/>
              </a:prstGeom>
              <a:solidFill>
                <a:srgbClr val="FFFFFF"/>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205" name="Group 209">
                <a:extLst>
                  <a:ext uri="{FF2B5EF4-FFF2-40B4-BE49-F238E27FC236}">
                    <a16:creationId xmlns:a16="http://schemas.microsoft.com/office/drawing/2014/main" id="{B8BCE2FB-B6E2-3183-D4EC-9079C4063917}"/>
                  </a:ext>
                </a:extLst>
              </p:cNvPr>
              <p:cNvGrpSpPr>
                <a:grpSpLocks/>
              </p:cNvGrpSpPr>
              <p:nvPr/>
            </p:nvGrpSpPr>
            <p:grpSpPr bwMode="auto">
              <a:xfrm>
                <a:off x="5295" y="5390"/>
                <a:ext cx="2541" cy="189"/>
                <a:chOff x="5295" y="10251"/>
                <a:chExt cx="2541" cy="189"/>
              </a:xfrm>
            </p:grpSpPr>
            <p:sp>
              <p:nvSpPr>
                <p:cNvPr id="1206" name="WordArt 210">
                  <a:extLst>
                    <a:ext uri="{FF2B5EF4-FFF2-40B4-BE49-F238E27FC236}">
                      <a16:creationId xmlns:a16="http://schemas.microsoft.com/office/drawing/2014/main" id="{C3ECE9F8-25E3-ABD2-F56B-B4BD8EFAAF9B}"/>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デ</a:t>
                  </a:r>
                </a:p>
              </p:txBody>
            </p:sp>
            <p:sp>
              <p:nvSpPr>
                <p:cNvPr id="1207" name="WordArt 211">
                  <a:extLst>
                    <a:ext uri="{FF2B5EF4-FFF2-40B4-BE49-F238E27FC236}">
                      <a16:creationId xmlns:a16="http://schemas.microsoft.com/office/drawing/2014/main" id="{46BDE376-E1EE-3C89-BEE0-C5F9982A3081}"/>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ジ</a:t>
                  </a:r>
                </a:p>
              </p:txBody>
            </p:sp>
            <p:sp>
              <p:nvSpPr>
                <p:cNvPr id="1208" name="WordArt 212">
                  <a:extLst>
                    <a:ext uri="{FF2B5EF4-FFF2-40B4-BE49-F238E27FC236}">
                      <a16:creationId xmlns:a16="http://schemas.microsoft.com/office/drawing/2014/main" id="{45068695-436A-5CD1-D0FE-B45E76A8B228}"/>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タ</a:t>
                  </a:r>
                </a:p>
              </p:txBody>
            </p:sp>
            <p:sp>
              <p:nvSpPr>
                <p:cNvPr id="1209" name="WordArt 213">
                  <a:extLst>
                    <a:ext uri="{FF2B5EF4-FFF2-40B4-BE49-F238E27FC236}">
                      <a16:creationId xmlns:a16="http://schemas.microsoft.com/office/drawing/2014/main" id="{75F91D21-0E4B-B8F9-5759-50BD0E921EA2}"/>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ル</a:t>
                  </a:r>
                </a:p>
              </p:txBody>
            </p:sp>
            <p:sp>
              <p:nvSpPr>
                <p:cNvPr id="1210" name="WordArt 214">
                  <a:extLst>
                    <a:ext uri="{FF2B5EF4-FFF2-40B4-BE49-F238E27FC236}">
                      <a16:creationId xmlns:a16="http://schemas.microsoft.com/office/drawing/2014/main" id="{D912E565-D18E-1B46-BF20-CE38A0DB1C91}"/>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丸</a:t>
                  </a:r>
                </a:p>
              </p:txBody>
            </p:sp>
            <p:sp>
              <p:nvSpPr>
                <p:cNvPr id="1211" name="WordArt 215">
                  <a:extLst>
                    <a:ext uri="{FF2B5EF4-FFF2-40B4-BE49-F238E27FC236}">
                      <a16:creationId xmlns:a16="http://schemas.microsoft.com/office/drawing/2014/main" id="{E25EB45F-DAD4-E5D3-AAA6-A9CC826ACD0B}"/>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ご</a:t>
                  </a:r>
                </a:p>
              </p:txBody>
            </p:sp>
            <p:sp>
              <p:nvSpPr>
                <p:cNvPr id="1212" name="WordArt 216">
                  <a:extLst>
                    <a:ext uri="{FF2B5EF4-FFF2-40B4-BE49-F238E27FC236}">
                      <a16:creationId xmlns:a16="http://schemas.microsoft.com/office/drawing/2014/main" id="{95ED0E25-A8D2-AF90-37B8-9F0D5E72A102}"/>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と</a:t>
                  </a:r>
                </a:p>
              </p:txBody>
            </p:sp>
            <p:sp>
              <p:nvSpPr>
                <p:cNvPr id="1213" name="WordArt 217">
                  <a:extLst>
                    <a:ext uri="{FF2B5EF4-FFF2-40B4-BE49-F238E27FC236}">
                      <a16:creationId xmlns:a16="http://schemas.microsoft.com/office/drawing/2014/main" id="{997F23AE-0E60-52F0-A1D1-5398540FE5AB}"/>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ア</a:t>
                  </a:r>
                </a:p>
              </p:txBody>
            </p:sp>
            <p:sp>
              <p:nvSpPr>
                <p:cNvPr id="1214" name="WordArt 218">
                  <a:extLst>
                    <a:ext uri="{FF2B5EF4-FFF2-40B4-BE49-F238E27FC236}">
                      <a16:creationId xmlns:a16="http://schemas.microsoft.com/office/drawing/2014/main" id="{BF0275FB-C427-C196-BDC5-9C051F2B1EAF}"/>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プ</a:t>
                  </a:r>
                </a:p>
              </p:txBody>
            </p:sp>
            <p:sp>
              <p:nvSpPr>
                <p:cNvPr id="1215" name="WordArt 219">
                  <a:extLst>
                    <a:ext uri="{FF2B5EF4-FFF2-40B4-BE49-F238E27FC236}">
                      <a16:creationId xmlns:a16="http://schemas.microsoft.com/office/drawing/2014/main" id="{7482CEA2-5963-2C9B-0A53-14E50FD8D5FC}"/>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ラ</a:t>
                  </a:r>
                </a:p>
              </p:txBody>
            </p:sp>
            <p:sp>
              <p:nvSpPr>
                <p:cNvPr id="1216" name="WordArt 220">
                  <a:extLst>
                    <a:ext uri="{FF2B5EF4-FFF2-40B4-BE49-F238E27FC236}">
                      <a16:creationId xmlns:a16="http://schemas.microsoft.com/office/drawing/2014/main" id="{947F3A78-F335-9433-72C1-41ECAEA0E34C}"/>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イ</a:t>
                  </a:r>
                </a:p>
              </p:txBody>
            </p:sp>
            <p:sp>
              <p:nvSpPr>
                <p:cNvPr id="1217" name="WordArt 221">
                  <a:extLst>
                    <a:ext uri="{FF2B5EF4-FFF2-40B4-BE49-F238E27FC236}">
                      <a16:creationId xmlns:a16="http://schemas.microsoft.com/office/drawing/2014/main" id="{D10D51F5-8EC4-91CC-66F9-712BEF50709F}"/>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FFFFFF"/>
                      </a:solidFill>
                      <a:effectLst/>
                      <a:latin typeface="ヒラギノ角ゴ7" panose="020B0700000000000000" pitchFamily="50" charset="-128"/>
                      <a:ea typeface="ヒラギノ角ゴ7" panose="020B0700000000000000" pitchFamily="50" charset="-128"/>
                    </a:rPr>
                    <a:t>ド</a:t>
                  </a:r>
                </a:p>
              </p:txBody>
            </p:sp>
          </p:grpSp>
        </p:grpSp>
        <p:sp>
          <p:nvSpPr>
            <p:cNvPr id="1201" name="Freeform 222">
              <a:extLst>
                <a:ext uri="{FF2B5EF4-FFF2-40B4-BE49-F238E27FC236}">
                  <a16:creationId xmlns:a16="http://schemas.microsoft.com/office/drawing/2014/main" id="{80D76825-B6B2-01B4-CE6C-4D2350B42960}"/>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02" name="Freeform 223">
              <a:extLst>
                <a:ext uri="{FF2B5EF4-FFF2-40B4-BE49-F238E27FC236}">
                  <a16:creationId xmlns:a16="http://schemas.microsoft.com/office/drawing/2014/main" id="{73289C3B-6449-33E5-4E4C-CC9E9365F555}"/>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227" name="WordArt 224">
            <a:extLst>
              <a:ext uri="{FF2B5EF4-FFF2-40B4-BE49-F238E27FC236}">
                <a16:creationId xmlns:a16="http://schemas.microsoft.com/office/drawing/2014/main" id="{8414B969-FB90-7880-A9FF-D5C041862318}"/>
              </a:ext>
            </a:extLst>
          </p:cNvPr>
          <p:cNvSpPr>
            <a:spLocks noChangeArrowheads="1" noChangeShapeType="1" noTextEdit="1"/>
          </p:cNvSpPr>
          <p:nvPr/>
        </p:nvSpPr>
        <p:spPr bwMode="auto">
          <a:xfrm>
            <a:off x="10344195" y="400962"/>
            <a:ext cx="4175125" cy="1333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outerShdw dist="17961" dir="2700000" algn="ctr" rotWithShape="0">
                    <a:srgbClr val="000000"/>
                  </a:outerShdw>
                </a:effectLst>
                <a:latin typeface="ヒラギノ角ゴ7" panose="020B0700000000000000" pitchFamily="50" charset="-128"/>
                <a:ea typeface="ヒラギノ角ゴ7" panose="020B0700000000000000" pitchFamily="50" charset="-128"/>
              </a:rPr>
              <a:t>突然のデータトラブルによる業務停止・ダウンタイムにもう悩まない</a:t>
            </a:r>
            <a:r>
              <a:rPr lang="en-US" altLang="ja-JP" sz="800" kern="10" spc="0">
                <a:ln>
                  <a:noFill/>
                </a:ln>
                <a:solidFill>
                  <a:srgbClr val="FFFFFF"/>
                </a:solidFill>
                <a:effectLst>
                  <a:outerShdw dist="17961" dir="2700000" algn="ctr" rotWithShape="0">
                    <a:srgbClr val="000000"/>
                  </a:outerShdw>
                </a:effectLst>
                <a:latin typeface="ヒラギノ角ゴ7" panose="020B0700000000000000" pitchFamily="50" charset="-128"/>
                <a:ea typeface="ヒラギノ角ゴ7" panose="020B0700000000000000" pitchFamily="50" charset="-128"/>
              </a:rPr>
              <a:t>!</a:t>
            </a:r>
            <a:endParaRPr lang="ja-JP" altLang="en-US" sz="800" kern="10" spc="0">
              <a:ln>
                <a:noFill/>
              </a:ln>
              <a:solidFill>
                <a:srgbClr val="FFFFFF"/>
              </a:solidFill>
              <a:effectLst>
                <a:outerShdw dist="17961" dir="2700000" algn="ctr" rotWithShape="0">
                  <a:srgbClr val="000000"/>
                </a:outerShdw>
              </a:effectLst>
              <a:latin typeface="ヒラギノ角ゴ7" panose="020B0700000000000000" pitchFamily="50" charset="-128"/>
              <a:ea typeface="ヒラギノ角ゴ7" panose="020B0700000000000000" pitchFamily="50" charset="-128"/>
            </a:endParaRPr>
          </a:p>
        </p:txBody>
      </p:sp>
      <p:sp>
        <p:nvSpPr>
          <p:cNvPr id="1228" name="Rectangle 225">
            <a:extLst>
              <a:ext uri="{FF2B5EF4-FFF2-40B4-BE49-F238E27FC236}">
                <a16:creationId xmlns:a16="http://schemas.microsoft.com/office/drawing/2014/main" id="{E2E04F3B-EE38-57FA-21BD-8F94C4644480}"/>
              </a:ext>
            </a:extLst>
          </p:cNvPr>
          <p:cNvSpPr>
            <a:spLocks noChangeArrowheads="1"/>
          </p:cNvSpPr>
          <p:nvPr/>
        </p:nvSpPr>
        <p:spPr bwMode="auto">
          <a:xfrm>
            <a:off x="10344195" y="1829712"/>
            <a:ext cx="4308475" cy="309562"/>
          </a:xfrm>
          <a:prstGeom prst="rect">
            <a:avLst/>
          </a:prstGeom>
          <a:solidFill>
            <a:srgbClr val="2E74B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229" name="WordArt 226">
            <a:extLst>
              <a:ext uri="{FF2B5EF4-FFF2-40B4-BE49-F238E27FC236}">
                <a16:creationId xmlns:a16="http://schemas.microsoft.com/office/drawing/2014/main" id="{22DDBBB4-FC42-4B83-69FE-784AFBF06D65}"/>
              </a:ext>
            </a:extLst>
          </p:cNvPr>
          <p:cNvSpPr>
            <a:spLocks noChangeArrowheads="1" noChangeShapeType="1" noTextEdit="1"/>
          </p:cNvSpPr>
          <p:nvPr/>
        </p:nvSpPr>
        <p:spPr bwMode="auto">
          <a:xfrm>
            <a:off x="10429920" y="1864637"/>
            <a:ext cx="4019550" cy="2286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NAS</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は、複数の端末でネットワークを通じて共有できるデータ保存ストレージです。</a:t>
            </a:r>
          </a:p>
          <a:p>
            <a:pPr algn="l" rtl="0">
              <a:buNone/>
            </a:pP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1</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台だけで研究室にある全てのデータを保存して共有することが可能です。</a:t>
            </a:r>
          </a:p>
        </p:txBody>
      </p:sp>
      <p:sp>
        <p:nvSpPr>
          <p:cNvPr id="1230" name="Rectangle 227">
            <a:extLst>
              <a:ext uri="{FF2B5EF4-FFF2-40B4-BE49-F238E27FC236}">
                <a16:creationId xmlns:a16="http://schemas.microsoft.com/office/drawing/2014/main" id="{033FA4A6-41F7-67B4-20B2-86FB417E7450}"/>
              </a:ext>
            </a:extLst>
          </p:cNvPr>
          <p:cNvSpPr>
            <a:spLocks noChangeArrowheads="1"/>
          </p:cNvSpPr>
          <p:nvPr/>
        </p:nvSpPr>
        <p:spPr bwMode="auto">
          <a:xfrm>
            <a:off x="10344195" y="2182137"/>
            <a:ext cx="4308475" cy="307975"/>
          </a:xfrm>
          <a:prstGeom prst="rect">
            <a:avLst/>
          </a:prstGeom>
          <a:solidFill>
            <a:srgbClr val="2E74B5"/>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231" name="WordArt 228">
            <a:extLst>
              <a:ext uri="{FF2B5EF4-FFF2-40B4-BE49-F238E27FC236}">
                <a16:creationId xmlns:a16="http://schemas.microsoft.com/office/drawing/2014/main" id="{C36FF689-5591-0DE9-29C5-5E2606FE2778}"/>
              </a:ext>
            </a:extLst>
          </p:cNvPr>
          <p:cNvSpPr>
            <a:spLocks noChangeArrowheads="1" noChangeShapeType="1" noTextEdit="1"/>
          </p:cNvSpPr>
          <p:nvPr/>
        </p:nvSpPr>
        <p:spPr bwMode="auto">
          <a:xfrm>
            <a:off x="10429920" y="2221824"/>
            <a:ext cx="4019550" cy="2286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アプライドがお勧めする</a:t>
            </a: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NAS</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は、データを保存するだけでなく、もしもの時の故障時の</a:t>
            </a:r>
          </a:p>
          <a:p>
            <a:pPr algn="l" rtl="0">
              <a:buNone/>
            </a:pP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対策機能や業務効率を上げる便利機能をいくつも搭載した高性能な</a:t>
            </a:r>
            <a:r>
              <a:rPr lang="en-US" altLang="ja-JP" sz="800" kern="10" spc="0">
                <a:ln>
                  <a:noFill/>
                </a:ln>
                <a:solidFill>
                  <a:srgbClr val="FFFFFF"/>
                </a:solidFill>
                <a:effectLst/>
                <a:latin typeface="ヒラギノ角ゴ7" panose="020B0700000000000000" pitchFamily="50" charset="-128"/>
                <a:ea typeface="ヒラギノ角ゴ7" panose="020B0700000000000000" pitchFamily="50" charset="-128"/>
              </a:rPr>
              <a:t>NAS</a:t>
            </a:r>
            <a:r>
              <a:rPr lang="ja-JP" altLang="en-US" sz="800" kern="10" spc="0">
                <a:ln>
                  <a:noFill/>
                </a:ln>
                <a:solidFill>
                  <a:srgbClr val="FFFFFF"/>
                </a:solidFill>
                <a:effectLst/>
                <a:latin typeface="ヒラギノ角ゴ7" panose="020B0700000000000000" pitchFamily="50" charset="-128"/>
                <a:ea typeface="ヒラギノ角ゴ7" panose="020B0700000000000000" pitchFamily="50" charset="-128"/>
              </a:rPr>
              <a:t>です。</a:t>
            </a:r>
          </a:p>
        </p:txBody>
      </p:sp>
      <p:sp>
        <p:nvSpPr>
          <p:cNvPr id="1232" name="WordArt 229">
            <a:extLst>
              <a:ext uri="{FF2B5EF4-FFF2-40B4-BE49-F238E27FC236}">
                <a16:creationId xmlns:a16="http://schemas.microsoft.com/office/drawing/2014/main" id="{942DE10D-6888-E6AE-DD0D-902820557F3E}"/>
              </a:ext>
            </a:extLst>
          </p:cNvPr>
          <p:cNvSpPr>
            <a:spLocks noChangeArrowheads="1" noChangeShapeType="1" noTextEdit="1"/>
          </p:cNvSpPr>
          <p:nvPr/>
        </p:nvSpPr>
        <p:spPr bwMode="auto">
          <a:xfrm>
            <a:off x="7808957" y="3485474"/>
            <a:ext cx="6937375" cy="22701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アプライドの</a:t>
            </a:r>
            <a:r>
              <a:rPr lang="en-US" altLang="ja-JP" sz="800" kern="10" spc="0">
                <a:ln>
                  <a:noFill/>
                </a:ln>
                <a:solidFill>
                  <a:srgbClr val="000000"/>
                </a:solidFill>
                <a:effectLst/>
                <a:latin typeface="ヒラギノ角ゴ8" panose="020B0800000000000000" pitchFamily="50" charset="-128"/>
                <a:ea typeface="ヒラギノ角ゴ8" panose="020B0800000000000000" pitchFamily="50" charset="-128"/>
              </a:rPr>
              <a:t>NAS</a:t>
            </a:r>
            <a:r>
              <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rPr>
              <a:t>は、様々な機能でデータ管理業務におこりうるリスクを事前対策できます</a:t>
            </a:r>
            <a:r>
              <a:rPr lang="en-US" altLang="ja-JP" sz="800" kern="10" spc="0">
                <a:ln>
                  <a:noFill/>
                </a:ln>
                <a:solidFill>
                  <a:srgbClr val="000000"/>
                </a:solidFill>
                <a:effectLst/>
                <a:latin typeface="ヒラギノ角ゴ8" panose="020B0800000000000000" pitchFamily="50" charset="-128"/>
                <a:ea typeface="ヒラギノ角ゴ8" panose="020B0800000000000000" pitchFamily="50" charset="-128"/>
              </a:rPr>
              <a:t>!</a:t>
            </a:r>
            <a:endParaRPr lang="ja-JP" altLang="en-US" sz="800" kern="10" spc="0">
              <a:ln>
                <a:noFill/>
              </a:ln>
              <a:solidFill>
                <a:srgbClr val="000000"/>
              </a:solidFill>
              <a:effectLst/>
              <a:latin typeface="ヒラギノ角ゴ8" panose="020B0800000000000000" pitchFamily="50" charset="-128"/>
              <a:ea typeface="ヒラギノ角ゴ8" panose="020B0800000000000000" pitchFamily="50" charset="-128"/>
            </a:endParaRPr>
          </a:p>
        </p:txBody>
      </p:sp>
    </p:spTree>
    <p:extLst>
      <p:ext uri="{BB962C8B-B14F-4D97-AF65-F5344CB8AC3E}">
        <p14:creationId xmlns:p14="http://schemas.microsoft.com/office/powerpoint/2010/main" val="2909258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0A923-C6DB-4902-EB51-6183BB11D125}"/>
            </a:ext>
          </a:extLst>
        </p:cNvPr>
        <p:cNvGrpSpPr/>
        <p:nvPr/>
      </p:nvGrpSpPr>
      <p:grpSpPr>
        <a:xfrm>
          <a:off x="0" y="0"/>
          <a:ext cx="0" cy="0"/>
          <a:chOff x="0" y="0"/>
          <a:chExt cx="0" cy="0"/>
        </a:xfrm>
      </p:grpSpPr>
      <p:sp>
        <p:nvSpPr>
          <p:cNvPr id="2592" name="Rectangle 517">
            <a:extLst>
              <a:ext uri="{FF2B5EF4-FFF2-40B4-BE49-F238E27FC236}">
                <a16:creationId xmlns:a16="http://schemas.microsoft.com/office/drawing/2014/main" id="{8C254065-3569-23BB-A362-11897F6D6AE2}"/>
              </a:ext>
            </a:extLst>
          </p:cNvPr>
          <p:cNvSpPr>
            <a:spLocks noChangeArrowheads="1"/>
          </p:cNvSpPr>
          <p:nvPr/>
        </p:nvSpPr>
        <p:spPr bwMode="auto">
          <a:xfrm>
            <a:off x="7521746" y="-1587"/>
            <a:ext cx="7600950" cy="2132897"/>
          </a:xfrm>
          <a:prstGeom prst="rect">
            <a:avLst/>
          </a:prstGeom>
          <a:gradFill rotWithShape="1">
            <a:gsLst>
              <a:gs pos="0">
                <a:srgbClr val="000000"/>
              </a:gs>
              <a:gs pos="100000">
                <a:srgbClr val="80808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593" name="Rectangle 518">
            <a:extLst>
              <a:ext uri="{FF2B5EF4-FFF2-40B4-BE49-F238E27FC236}">
                <a16:creationId xmlns:a16="http://schemas.microsoft.com/office/drawing/2014/main" id="{92DFF063-8A1B-AA26-3EEB-8393002E6C15}"/>
              </a:ext>
            </a:extLst>
          </p:cNvPr>
          <p:cNvSpPr>
            <a:spLocks noChangeArrowheads="1"/>
          </p:cNvSpPr>
          <p:nvPr/>
        </p:nvSpPr>
        <p:spPr bwMode="auto">
          <a:xfrm>
            <a:off x="-15705" y="0"/>
            <a:ext cx="7537451" cy="2132898"/>
          </a:xfrm>
          <a:prstGeom prst="rect">
            <a:avLst/>
          </a:prstGeom>
          <a:gradFill rotWithShape="1">
            <a:gsLst>
              <a:gs pos="0">
                <a:srgbClr val="000000"/>
              </a:gs>
              <a:gs pos="100000">
                <a:srgbClr val="80808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nvGrpSpPr>
          <p:cNvPr id="254" name="Group 3">
            <a:extLst>
              <a:ext uri="{FF2B5EF4-FFF2-40B4-BE49-F238E27FC236}">
                <a16:creationId xmlns:a16="http://schemas.microsoft.com/office/drawing/2014/main" id="{48BBC2E6-A53C-A1E6-AB77-2C56155F5E6A}"/>
              </a:ext>
            </a:extLst>
          </p:cNvPr>
          <p:cNvGrpSpPr>
            <a:grpSpLocks/>
          </p:cNvGrpSpPr>
          <p:nvPr/>
        </p:nvGrpSpPr>
        <p:grpSpPr bwMode="auto">
          <a:xfrm>
            <a:off x="379752" y="10101785"/>
            <a:ext cx="6814672" cy="557530"/>
            <a:chOff x="510" y="16422"/>
            <a:chExt cx="10732" cy="878"/>
          </a:xfrm>
        </p:grpSpPr>
        <p:sp>
          <p:nvSpPr>
            <p:cNvPr id="2588" name="Rectangle 4">
              <a:extLst>
                <a:ext uri="{FF2B5EF4-FFF2-40B4-BE49-F238E27FC236}">
                  <a16:creationId xmlns:a16="http://schemas.microsoft.com/office/drawing/2014/main" id="{E0BD16B6-FDE4-2616-BC20-905F41B95901}"/>
                </a:ext>
              </a:extLst>
            </p:cNvPr>
            <p:cNvSpPr>
              <a:spLocks noChangeArrowheads="1"/>
            </p:cNvSpPr>
            <p:nvPr/>
          </p:nvSpPr>
          <p:spPr bwMode="auto">
            <a:xfrm>
              <a:off x="510" y="16422"/>
              <a:ext cx="10732" cy="878"/>
            </a:xfrm>
            <a:prstGeom prst="rect">
              <a:avLst/>
            </a:prstGeom>
            <a:solidFill>
              <a:srgbClr val="DEEAF6"/>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2589" name="WordArt 5">
              <a:extLst>
                <a:ext uri="{FF2B5EF4-FFF2-40B4-BE49-F238E27FC236}">
                  <a16:creationId xmlns:a16="http://schemas.microsoft.com/office/drawing/2014/main" id="{3862E4F9-498F-C92C-F909-2212B7792B01}"/>
                </a:ext>
              </a:extLst>
            </p:cNvPr>
            <p:cNvSpPr>
              <a:spLocks noChangeArrowheads="1" noChangeShapeType="1" noTextEdit="1"/>
            </p:cNvSpPr>
            <p:nvPr/>
          </p:nvSpPr>
          <p:spPr bwMode="auto">
            <a:xfrm>
              <a:off x="1628" y="16589"/>
              <a:ext cx="8789" cy="59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【NAS</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雑学</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a:t>
              </a:r>
            </a:p>
            <a:p>
              <a:pPr algn="l" rtl="0">
                <a:buNone/>
              </a:pP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サーバーのサイズを表す</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1U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と</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2U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とは「</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」とは</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Unit</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（ユニット）の頭文字で、</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1U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は</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1.75</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インチのことを示します。</a:t>
              </a:r>
            </a:p>
            <a:p>
              <a:pPr algn="l" rtl="0">
                <a:buNone/>
              </a:pP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1.75</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インチは、</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44.45mm</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となりますので</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1U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は高さ</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44.45mm</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2U</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になると高さは</a:t>
              </a:r>
              <a:r>
                <a:rPr lang="en-US" altLang="ja-JP" sz="800" kern="10" spc="0">
                  <a:ln>
                    <a:noFill/>
                  </a:ln>
                  <a:solidFill>
                    <a:srgbClr val="272727"/>
                  </a:solidFill>
                  <a:effectLst/>
                  <a:latin typeface="ヒラギノ角ゴ5" panose="020B0500000000000000" pitchFamily="50" charset="-128"/>
                  <a:ea typeface="ヒラギノ角ゴ5" panose="020B0500000000000000" pitchFamily="50" charset="-128"/>
                </a:rPr>
                <a:t>88.9mm</a:t>
              </a:r>
              <a:r>
                <a:rPr lang="ja-JP" altLang="en-US" sz="800" kern="10" spc="0">
                  <a:ln>
                    <a:noFill/>
                  </a:ln>
                  <a:solidFill>
                    <a:srgbClr val="272727"/>
                  </a:solidFill>
                  <a:effectLst/>
                  <a:latin typeface="ヒラギノ角ゴ5" panose="020B0500000000000000" pitchFamily="50" charset="-128"/>
                  <a:ea typeface="ヒラギノ角ゴ5" panose="020B0500000000000000" pitchFamily="50" charset="-128"/>
                </a:rPr>
                <a:t>となります。</a:t>
              </a:r>
            </a:p>
          </p:txBody>
        </p:sp>
        <p:pic>
          <p:nvPicPr>
            <p:cNvPr id="2590" name="Picture 6">
              <a:extLst>
                <a:ext uri="{FF2B5EF4-FFF2-40B4-BE49-F238E27FC236}">
                  <a16:creationId xmlns:a16="http://schemas.microsoft.com/office/drawing/2014/main" id="{AA955A5C-D26B-A43D-6474-9EBA83675BDA}"/>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516" y="16487"/>
              <a:ext cx="968" cy="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055" name="Picture 7">
            <a:extLst>
              <a:ext uri="{FF2B5EF4-FFF2-40B4-BE49-F238E27FC236}">
                <a16:creationId xmlns:a16="http://schemas.microsoft.com/office/drawing/2014/main" id="{0FCB5487-2216-CCC1-945B-A8CAC0BE774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987300" y="8690815"/>
            <a:ext cx="1108051" cy="1202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a:extLst>
              <a:ext uri="{FF2B5EF4-FFF2-40B4-BE49-F238E27FC236}">
                <a16:creationId xmlns:a16="http://schemas.microsoft.com/office/drawing/2014/main" id="{65327399-9471-4BB3-4A71-7DE25FC8C324}"/>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198972" y="8725105"/>
            <a:ext cx="1118846" cy="144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product AS5304T">
            <a:extLst>
              <a:ext uri="{FF2B5EF4-FFF2-40B4-BE49-F238E27FC236}">
                <a16:creationId xmlns:a16="http://schemas.microsoft.com/office/drawing/2014/main" id="{D22FC7D8-0AE1-9DCE-BE3A-0C9F110DF791}"/>
              </a:ext>
            </a:extLst>
          </p:cNvPr>
          <p:cNvPicPr>
            <a:picLocks noChangeAspect="1" noChangeArrowheads="1"/>
          </p:cNvPicPr>
          <p:nvPr/>
        </p:nvPicPr>
        <p:blipFill>
          <a:blip r:embed="rId5" r:link="rId6" cstate="screen">
            <a:extLst>
              <a:ext uri="{28A0092B-C50C-407E-A947-70E740481C1C}">
                <a14:useLocalDpi xmlns:a14="http://schemas.microsoft.com/office/drawing/2010/main"/>
              </a:ext>
            </a:extLst>
          </a:blip>
          <a:srcRect/>
          <a:stretch>
            <a:fillRect/>
          </a:stretch>
        </p:blipFill>
        <p:spPr bwMode="auto">
          <a:xfrm>
            <a:off x="10149015" y="5941900"/>
            <a:ext cx="1068682" cy="1105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59" name="AutoShape 11">
            <a:extLst>
              <a:ext uri="{FF2B5EF4-FFF2-40B4-BE49-F238E27FC236}">
                <a16:creationId xmlns:a16="http://schemas.microsoft.com/office/drawing/2014/main" id="{7ACC86BD-C442-3108-0C2A-3868C7344349}"/>
              </a:ext>
            </a:extLst>
          </p:cNvPr>
          <p:cNvCxnSpPr>
            <a:cxnSpLocks noChangeShapeType="1"/>
          </p:cNvCxnSpPr>
          <p:nvPr/>
        </p:nvCxnSpPr>
        <p:spPr bwMode="auto">
          <a:xfrm>
            <a:off x="9413701" y="5111955"/>
            <a:ext cx="635" cy="543306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60" name="AutoShape 12">
            <a:extLst>
              <a:ext uri="{FF2B5EF4-FFF2-40B4-BE49-F238E27FC236}">
                <a16:creationId xmlns:a16="http://schemas.microsoft.com/office/drawing/2014/main" id="{29ABD1B6-5282-EB1B-4B80-4D094009D727}"/>
              </a:ext>
            </a:extLst>
          </p:cNvPr>
          <p:cNvCxnSpPr>
            <a:cxnSpLocks noChangeShapeType="1"/>
          </p:cNvCxnSpPr>
          <p:nvPr/>
        </p:nvCxnSpPr>
        <p:spPr bwMode="auto">
          <a:xfrm>
            <a:off x="11243096" y="2316050"/>
            <a:ext cx="0" cy="816737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55" name="Rectangle 13">
            <a:extLst>
              <a:ext uri="{FF2B5EF4-FFF2-40B4-BE49-F238E27FC236}">
                <a16:creationId xmlns:a16="http://schemas.microsoft.com/office/drawing/2014/main" id="{6998F117-95ED-01FF-5F75-BF42CA2453E2}"/>
              </a:ext>
            </a:extLst>
          </p:cNvPr>
          <p:cNvSpPr>
            <a:spLocks noChangeArrowheads="1"/>
          </p:cNvSpPr>
          <p:nvPr/>
        </p:nvSpPr>
        <p:spPr bwMode="auto">
          <a:xfrm>
            <a:off x="9473389" y="5204665"/>
            <a:ext cx="1645884" cy="2597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48" name="WordArt 14">
            <a:extLst>
              <a:ext uri="{FF2B5EF4-FFF2-40B4-BE49-F238E27FC236}">
                <a16:creationId xmlns:a16="http://schemas.microsoft.com/office/drawing/2014/main" id="{8BA19E96-614E-96D9-B382-2AAF239FFB7F}"/>
              </a:ext>
            </a:extLst>
          </p:cNvPr>
          <p:cNvSpPr>
            <a:spLocks noChangeArrowheads="1" noChangeShapeType="1" noTextEdit="1"/>
          </p:cNvSpPr>
          <p:nvPr/>
        </p:nvSpPr>
        <p:spPr bwMode="auto">
          <a:xfrm>
            <a:off x="9514029" y="5840935"/>
            <a:ext cx="614032" cy="306070"/>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アプライド </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D-Master NAS</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AS5404T</a:t>
            </a:r>
            <a:endPar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endParaRPr>
          </a:p>
        </p:txBody>
      </p:sp>
      <p:cxnSp>
        <p:nvCxnSpPr>
          <p:cNvPr id="2063" name="AutoShape 15">
            <a:extLst>
              <a:ext uri="{FF2B5EF4-FFF2-40B4-BE49-F238E27FC236}">
                <a16:creationId xmlns:a16="http://schemas.microsoft.com/office/drawing/2014/main" id="{90FE5E86-DFA9-F1B8-8BBF-80F9C69BDBAA}"/>
              </a:ext>
            </a:extLst>
          </p:cNvPr>
          <p:cNvCxnSpPr>
            <a:cxnSpLocks noChangeShapeType="1"/>
          </p:cNvCxnSpPr>
          <p:nvPr/>
        </p:nvCxnSpPr>
        <p:spPr bwMode="auto">
          <a:xfrm>
            <a:off x="9500694" y="7143955"/>
            <a:ext cx="160016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49" name="Rectangle 16">
            <a:extLst>
              <a:ext uri="{FF2B5EF4-FFF2-40B4-BE49-F238E27FC236}">
                <a16:creationId xmlns:a16="http://schemas.microsoft.com/office/drawing/2014/main" id="{F282E25B-1583-4A2C-4845-C86ED8449CC6}"/>
              </a:ext>
            </a:extLst>
          </p:cNvPr>
          <p:cNvSpPr>
            <a:spLocks noChangeArrowheads="1"/>
          </p:cNvSpPr>
          <p:nvPr/>
        </p:nvSpPr>
        <p:spPr bwMode="auto">
          <a:xfrm>
            <a:off x="9500694" y="6271465"/>
            <a:ext cx="684515"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50" name="WordArt 17">
            <a:extLst>
              <a:ext uri="{FF2B5EF4-FFF2-40B4-BE49-F238E27FC236}">
                <a16:creationId xmlns:a16="http://schemas.microsoft.com/office/drawing/2014/main" id="{47359B5E-8F92-11EA-6CD1-4B4A9D4A4D38}"/>
              </a:ext>
            </a:extLst>
          </p:cNvPr>
          <p:cNvSpPr>
            <a:spLocks noChangeArrowheads="1" noChangeShapeType="1" noTextEdit="1"/>
          </p:cNvSpPr>
          <p:nvPr/>
        </p:nvSpPr>
        <p:spPr bwMode="auto">
          <a:xfrm>
            <a:off x="9584512" y="6323778"/>
            <a:ext cx="281299" cy="9080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051" name="WordArt 18">
            <a:extLst>
              <a:ext uri="{FF2B5EF4-FFF2-40B4-BE49-F238E27FC236}">
                <a16:creationId xmlns:a16="http://schemas.microsoft.com/office/drawing/2014/main" id="{3767B923-73D7-2748-5F30-F5BA688A0F16}"/>
              </a:ext>
            </a:extLst>
          </p:cNvPr>
          <p:cNvSpPr>
            <a:spLocks noChangeArrowheads="1" noChangeShapeType="1" noTextEdit="1"/>
          </p:cNvSpPr>
          <p:nvPr/>
        </p:nvSpPr>
        <p:spPr bwMode="auto">
          <a:xfrm>
            <a:off x="9500694" y="5541215"/>
            <a:ext cx="1607150" cy="2000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000" kern="10" spc="0">
                <a:ln>
                  <a:noFill/>
                </a:ln>
                <a:solidFill>
                  <a:srgbClr val="404040"/>
                </a:solidFill>
                <a:effectLst/>
                <a:latin typeface="ヒラギノ角ゴ4" panose="020B0400000000000000" pitchFamily="50" charset="-128"/>
                <a:ea typeface="ヒラギノ角ゴ4" panose="020B0400000000000000" pitchFamily="50" charset="-128"/>
              </a:rPr>
              <a:t>M.2 NVMe SSD×4</a:t>
            </a:r>
            <a:r>
              <a:rPr lang="ja-JP" altLang="en-US" sz="1000" kern="10" spc="0">
                <a:ln>
                  <a:noFill/>
                </a:ln>
                <a:solidFill>
                  <a:srgbClr val="404040"/>
                </a:solidFill>
                <a:effectLst/>
                <a:latin typeface="ヒラギノ角ゴ4" panose="020B0400000000000000" pitchFamily="50" charset="-128"/>
                <a:ea typeface="ヒラギノ角ゴ4" panose="020B0400000000000000" pitchFamily="50" charset="-128"/>
              </a:rPr>
              <a:t>対応！ ヘビーユーザーに最適な</a:t>
            </a:r>
            <a:r>
              <a:rPr lang="en-US" altLang="ja-JP" sz="1000" kern="10" spc="0">
                <a:ln>
                  <a:noFill/>
                </a:ln>
                <a:solidFill>
                  <a:srgbClr val="404040"/>
                </a:solidFill>
                <a:effectLst/>
                <a:latin typeface="ヒラギノ角ゴ4" panose="020B0400000000000000" pitchFamily="50" charset="-128"/>
                <a:ea typeface="ヒラギノ角ゴ4" panose="020B0400000000000000" pitchFamily="50" charset="-128"/>
              </a:rPr>
              <a:t>NAS</a:t>
            </a:r>
            <a:r>
              <a:rPr lang="ja-JP" altLang="en-US" sz="1000" kern="10" spc="0">
                <a:ln>
                  <a:noFill/>
                </a:ln>
                <a:solidFill>
                  <a:srgbClr val="404040"/>
                </a:solidFill>
                <a:effectLst/>
                <a:latin typeface="ヒラギノ角ゴ4" panose="020B0400000000000000" pitchFamily="50" charset="-128"/>
                <a:ea typeface="ヒラギノ角ゴ4" panose="020B0400000000000000" pitchFamily="50" charset="-128"/>
              </a:rPr>
              <a:t>がアップグレード</a:t>
            </a:r>
          </a:p>
          <a:p>
            <a:pPr algn="l" rtl="0">
              <a:buNone/>
            </a:pPr>
            <a:r>
              <a:rPr lang="en-US" altLang="ja-JP" sz="1000" kern="10" spc="0">
                <a:ln>
                  <a:noFill/>
                </a:ln>
                <a:solidFill>
                  <a:srgbClr val="404040"/>
                </a:solidFill>
                <a:effectLst/>
                <a:latin typeface="ヒラギノ角ゴ4" panose="020B0400000000000000" pitchFamily="50" charset="-128"/>
                <a:ea typeface="ヒラギノ角ゴ4" panose="020B0400000000000000" pitchFamily="50" charset="-128"/>
              </a:rPr>
              <a:t>2.5GbE×2</a:t>
            </a:r>
            <a:r>
              <a:rPr lang="ja-JP" altLang="en-US" sz="1000" kern="10" spc="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000" kern="10" spc="0">
                <a:ln>
                  <a:noFill/>
                </a:ln>
                <a:solidFill>
                  <a:srgbClr val="404040"/>
                </a:solidFill>
                <a:effectLst/>
                <a:latin typeface="ヒラギノ角ゴ4" panose="020B0400000000000000" pitchFamily="50" charset="-128"/>
                <a:ea typeface="ヒラギノ角ゴ4" panose="020B0400000000000000" pitchFamily="50" charset="-128"/>
              </a:rPr>
              <a:t>USB 3.2 Gen2(x1)×3</a:t>
            </a:r>
            <a:r>
              <a:rPr lang="ja-JP" altLang="en-US" sz="1000" kern="10" spc="0">
                <a:ln>
                  <a:noFill/>
                </a:ln>
                <a:solidFill>
                  <a:srgbClr val="404040"/>
                </a:solidFill>
                <a:effectLst/>
                <a:latin typeface="ヒラギノ角ゴ4" panose="020B0400000000000000" pitchFamily="50" charset="-128"/>
                <a:ea typeface="ヒラギノ角ゴ4" panose="020B0400000000000000" pitchFamily="50" charset="-128"/>
              </a:rPr>
              <a:t>搭載、</a:t>
            </a:r>
            <a:r>
              <a:rPr lang="en-US" altLang="ja-JP" sz="1000" kern="10" spc="0">
                <a:ln>
                  <a:noFill/>
                </a:ln>
                <a:solidFill>
                  <a:srgbClr val="404040"/>
                </a:solidFill>
                <a:effectLst/>
                <a:latin typeface="ヒラギノ角ゴ4" panose="020B0400000000000000" pitchFamily="50" charset="-128"/>
                <a:ea typeface="ヒラギノ角ゴ4" panose="020B0400000000000000" pitchFamily="50" charset="-128"/>
              </a:rPr>
              <a:t>4</a:t>
            </a:r>
            <a:r>
              <a:rPr lang="ja-JP" altLang="en-US" sz="1000" kern="10" spc="0">
                <a:ln>
                  <a:noFill/>
                </a:ln>
                <a:solidFill>
                  <a:srgbClr val="404040"/>
                </a:solidFill>
                <a:effectLst/>
                <a:latin typeface="ヒラギノ角ゴ4" panose="020B0400000000000000" pitchFamily="50" charset="-128"/>
                <a:ea typeface="ヒラギノ角ゴ4" panose="020B0400000000000000" pitchFamily="50" charset="-128"/>
              </a:rPr>
              <a:t>ベイモデル</a:t>
            </a:r>
          </a:p>
        </p:txBody>
      </p:sp>
      <p:sp>
        <p:nvSpPr>
          <p:cNvPr id="2052" name="WordArt 19">
            <a:extLst>
              <a:ext uri="{FF2B5EF4-FFF2-40B4-BE49-F238E27FC236}">
                <a16:creationId xmlns:a16="http://schemas.microsoft.com/office/drawing/2014/main" id="{74753145-4F8E-B1EA-A13C-70355405C4D9}"/>
              </a:ext>
            </a:extLst>
          </p:cNvPr>
          <p:cNvSpPr>
            <a:spLocks noChangeArrowheads="1" noChangeShapeType="1" noTextEdit="1"/>
          </p:cNvSpPr>
          <p:nvPr/>
        </p:nvSpPr>
        <p:spPr bwMode="auto">
          <a:xfrm>
            <a:off x="9607372" y="5286580"/>
            <a:ext cx="1362045" cy="111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M.2NVMeSSD</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にも対応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4</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054" name="Rectangle 23">
            <a:extLst>
              <a:ext uri="{FF2B5EF4-FFF2-40B4-BE49-F238E27FC236}">
                <a16:creationId xmlns:a16="http://schemas.microsoft.com/office/drawing/2014/main" id="{B582386C-8D32-7BBC-C439-2D34D80F2017}"/>
              </a:ext>
            </a:extLst>
          </p:cNvPr>
          <p:cNvSpPr>
            <a:spLocks noChangeArrowheads="1"/>
          </p:cNvSpPr>
          <p:nvPr/>
        </p:nvSpPr>
        <p:spPr bwMode="auto">
          <a:xfrm>
            <a:off x="11305960" y="5202125"/>
            <a:ext cx="1645884" cy="2590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cxnSp>
        <p:nvCxnSpPr>
          <p:cNvPr id="2073" name="AutoShape 25">
            <a:extLst>
              <a:ext uri="{FF2B5EF4-FFF2-40B4-BE49-F238E27FC236}">
                <a16:creationId xmlns:a16="http://schemas.microsoft.com/office/drawing/2014/main" id="{C44F900F-04B1-28E6-F029-1980432497CF}"/>
              </a:ext>
            </a:extLst>
          </p:cNvPr>
          <p:cNvCxnSpPr>
            <a:cxnSpLocks noChangeShapeType="1"/>
          </p:cNvCxnSpPr>
          <p:nvPr/>
        </p:nvCxnSpPr>
        <p:spPr bwMode="auto">
          <a:xfrm>
            <a:off x="11333264" y="7140780"/>
            <a:ext cx="160016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62" name="Rectangle 26">
            <a:extLst>
              <a:ext uri="{FF2B5EF4-FFF2-40B4-BE49-F238E27FC236}">
                <a16:creationId xmlns:a16="http://schemas.microsoft.com/office/drawing/2014/main" id="{6331C9F5-4879-4337-A858-B107DA01A2ED}"/>
              </a:ext>
            </a:extLst>
          </p:cNvPr>
          <p:cNvSpPr>
            <a:spLocks noChangeArrowheads="1"/>
          </p:cNvSpPr>
          <p:nvPr/>
        </p:nvSpPr>
        <p:spPr bwMode="auto">
          <a:xfrm>
            <a:off x="11333264" y="6268290"/>
            <a:ext cx="684515"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64" name="WordArt 27">
            <a:extLst>
              <a:ext uri="{FF2B5EF4-FFF2-40B4-BE49-F238E27FC236}">
                <a16:creationId xmlns:a16="http://schemas.microsoft.com/office/drawing/2014/main" id="{3F51F9E8-DF1E-008E-8703-F9EA3159AC53}"/>
              </a:ext>
            </a:extLst>
          </p:cNvPr>
          <p:cNvSpPr>
            <a:spLocks noChangeArrowheads="1" noChangeShapeType="1" noTextEdit="1"/>
          </p:cNvSpPr>
          <p:nvPr/>
        </p:nvSpPr>
        <p:spPr bwMode="auto">
          <a:xfrm>
            <a:off x="11417082" y="6323778"/>
            <a:ext cx="281299"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066" name="WordArt 29">
            <a:extLst>
              <a:ext uri="{FF2B5EF4-FFF2-40B4-BE49-F238E27FC236}">
                <a16:creationId xmlns:a16="http://schemas.microsoft.com/office/drawing/2014/main" id="{9AF8D26E-8540-CF5D-2A2E-9CF07B26FAD4}"/>
              </a:ext>
            </a:extLst>
          </p:cNvPr>
          <p:cNvSpPr>
            <a:spLocks noChangeArrowheads="1" noChangeShapeType="1" noTextEdit="1"/>
          </p:cNvSpPr>
          <p:nvPr/>
        </p:nvSpPr>
        <p:spPr bwMode="auto">
          <a:xfrm>
            <a:off x="11439942" y="5283405"/>
            <a:ext cx="1362045" cy="111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M.2SSD</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＆高速</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10G</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通信対応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8</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068" name="Rectangle 31">
            <a:extLst>
              <a:ext uri="{FF2B5EF4-FFF2-40B4-BE49-F238E27FC236}">
                <a16:creationId xmlns:a16="http://schemas.microsoft.com/office/drawing/2014/main" id="{A5371292-652E-6AB4-6514-04DE0CA7F24D}"/>
              </a:ext>
            </a:extLst>
          </p:cNvPr>
          <p:cNvSpPr>
            <a:spLocks noChangeArrowheads="1"/>
          </p:cNvSpPr>
          <p:nvPr/>
        </p:nvSpPr>
        <p:spPr bwMode="auto">
          <a:xfrm>
            <a:off x="13156309" y="5202125"/>
            <a:ext cx="1646519" cy="2590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70" name="Rectangle 33">
            <a:extLst>
              <a:ext uri="{FF2B5EF4-FFF2-40B4-BE49-F238E27FC236}">
                <a16:creationId xmlns:a16="http://schemas.microsoft.com/office/drawing/2014/main" id="{A6763CA2-9A7B-C5AA-416A-6CD09E735F31}"/>
              </a:ext>
            </a:extLst>
          </p:cNvPr>
          <p:cNvSpPr>
            <a:spLocks noChangeArrowheads="1"/>
          </p:cNvSpPr>
          <p:nvPr/>
        </p:nvSpPr>
        <p:spPr bwMode="auto">
          <a:xfrm>
            <a:off x="13183614" y="6268290"/>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71" name="WordArt 34">
            <a:extLst>
              <a:ext uri="{FF2B5EF4-FFF2-40B4-BE49-F238E27FC236}">
                <a16:creationId xmlns:a16="http://schemas.microsoft.com/office/drawing/2014/main" id="{6D4260D0-B555-2F9E-61DB-B061DED5BC49}"/>
              </a:ext>
            </a:extLst>
          </p:cNvPr>
          <p:cNvSpPr>
            <a:spLocks noChangeArrowheads="1" noChangeShapeType="1" noTextEdit="1"/>
          </p:cNvSpPr>
          <p:nvPr/>
        </p:nvSpPr>
        <p:spPr bwMode="auto">
          <a:xfrm>
            <a:off x="13268702" y="6323778"/>
            <a:ext cx="280029"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072" name="WordArt 35">
            <a:extLst>
              <a:ext uri="{FF2B5EF4-FFF2-40B4-BE49-F238E27FC236}">
                <a16:creationId xmlns:a16="http://schemas.microsoft.com/office/drawing/2014/main" id="{3E751CF3-134A-257E-1907-2CAED9354ADF}"/>
              </a:ext>
            </a:extLst>
          </p:cNvPr>
          <p:cNvSpPr>
            <a:spLocks noChangeArrowheads="1" noChangeShapeType="1" noTextEdit="1"/>
          </p:cNvSpPr>
          <p:nvPr/>
        </p:nvSpPr>
        <p:spPr bwMode="auto">
          <a:xfrm>
            <a:off x="13290292" y="5283405"/>
            <a:ext cx="1362680" cy="111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M.2SSD</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＆高速</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10G</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通信対応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10</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074" name="WordArt 36">
            <a:extLst>
              <a:ext uri="{FF2B5EF4-FFF2-40B4-BE49-F238E27FC236}">
                <a16:creationId xmlns:a16="http://schemas.microsoft.com/office/drawing/2014/main" id="{F76E7A7A-D43E-1CB0-904E-7D3B46FDBFE0}"/>
              </a:ext>
            </a:extLst>
          </p:cNvPr>
          <p:cNvSpPr>
            <a:spLocks noChangeArrowheads="1" noChangeShapeType="1" noTextEdit="1"/>
          </p:cNvSpPr>
          <p:nvPr/>
        </p:nvSpPr>
        <p:spPr bwMode="auto">
          <a:xfrm>
            <a:off x="9562288" y="6463474"/>
            <a:ext cx="586727" cy="543560"/>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Intel Celeron</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  N5105 CPU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搭載</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4GB DDR4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採用</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2.5GbE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高転送速度</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◆保証</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3</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年</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RAID5</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仕様</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◆ホットスワップ対応</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◆スナップショット対応</a:t>
            </a:r>
          </a:p>
        </p:txBody>
      </p:sp>
      <p:pic>
        <p:nvPicPr>
          <p:cNvPr id="2111" name="Picture 63" descr="product AS5202T">
            <a:extLst>
              <a:ext uri="{FF2B5EF4-FFF2-40B4-BE49-F238E27FC236}">
                <a16:creationId xmlns:a16="http://schemas.microsoft.com/office/drawing/2014/main" id="{680A96B9-6E48-C080-17C8-F3911AB7D022}"/>
              </a:ext>
            </a:extLst>
          </p:cNvPr>
          <p:cNvPicPr>
            <a:picLocks noChangeAspect="1" noChangeArrowheads="1"/>
          </p:cNvPicPr>
          <p:nvPr/>
        </p:nvPicPr>
        <p:blipFill>
          <a:blip r:embed="rId7" r:link="rId8" cstate="screen">
            <a:extLst>
              <a:ext uri="{28A0092B-C50C-407E-A947-70E740481C1C}">
                <a14:useLocalDpi xmlns:a14="http://schemas.microsoft.com/office/drawing/2010/main"/>
              </a:ext>
            </a:extLst>
          </a:blip>
          <a:srcRect/>
          <a:stretch>
            <a:fillRect/>
          </a:stretch>
        </p:blipFill>
        <p:spPr bwMode="auto">
          <a:xfrm>
            <a:off x="8396453" y="5886020"/>
            <a:ext cx="970894" cy="1160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82" name="Rectangle 64">
            <a:extLst>
              <a:ext uri="{FF2B5EF4-FFF2-40B4-BE49-F238E27FC236}">
                <a16:creationId xmlns:a16="http://schemas.microsoft.com/office/drawing/2014/main" id="{4094E53D-722A-5990-7655-8CDF1DD5F214}"/>
              </a:ext>
            </a:extLst>
          </p:cNvPr>
          <p:cNvSpPr>
            <a:spLocks noChangeArrowheads="1"/>
          </p:cNvSpPr>
          <p:nvPr/>
        </p:nvSpPr>
        <p:spPr bwMode="auto">
          <a:xfrm>
            <a:off x="7649074" y="5192600"/>
            <a:ext cx="1647154" cy="2603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83" name="WordArt 65">
            <a:extLst>
              <a:ext uri="{FF2B5EF4-FFF2-40B4-BE49-F238E27FC236}">
                <a16:creationId xmlns:a16="http://schemas.microsoft.com/office/drawing/2014/main" id="{1CC3E6A5-3DAF-3C94-390B-CCBBAB3F8175}"/>
              </a:ext>
            </a:extLst>
          </p:cNvPr>
          <p:cNvSpPr>
            <a:spLocks noChangeArrowheads="1" noChangeShapeType="1" noTextEdit="1"/>
          </p:cNvSpPr>
          <p:nvPr/>
        </p:nvSpPr>
        <p:spPr bwMode="auto">
          <a:xfrm>
            <a:off x="7697968" y="5841570"/>
            <a:ext cx="614032" cy="29654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アプライド </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D-Master NAS</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AS5402T</a:t>
            </a:r>
            <a:endPar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endParaRPr>
          </a:p>
        </p:txBody>
      </p:sp>
      <p:cxnSp>
        <p:nvCxnSpPr>
          <p:cNvPr id="2114" name="AutoShape 66">
            <a:extLst>
              <a:ext uri="{FF2B5EF4-FFF2-40B4-BE49-F238E27FC236}">
                <a16:creationId xmlns:a16="http://schemas.microsoft.com/office/drawing/2014/main" id="{D4E65DC2-88B5-13F9-166B-6ECD289F5E00}"/>
              </a:ext>
            </a:extLst>
          </p:cNvPr>
          <p:cNvCxnSpPr>
            <a:cxnSpLocks noChangeShapeType="1"/>
          </p:cNvCxnSpPr>
          <p:nvPr/>
        </p:nvCxnSpPr>
        <p:spPr bwMode="auto">
          <a:xfrm>
            <a:off x="7684633" y="7143955"/>
            <a:ext cx="16008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84" name="Rectangle 67">
            <a:extLst>
              <a:ext uri="{FF2B5EF4-FFF2-40B4-BE49-F238E27FC236}">
                <a16:creationId xmlns:a16="http://schemas.microsoft.com/office/drawing/2014/main" id="{88FB6847-369B-4F27-8CB1-0BEA48F3E224}"/>
              </a:ext>
            </a:extLst>
          </p:cNvPr>
          <p:cNvSpPr>
            <a:spLocks noChangeArrowheads="1"/>
          </p:cNvSpPr>
          <p:nvPr/>
        </p:nvSpPr>
        <p:spPr bwMode="auto">
          <a:xfrm>
            <a:off x="7684633" y="6271465"/>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87" name="WordArt 68">
            <a:extLst>
              <a:ext uri="{FF2B5EF4-FFF2-40B4-BE49-F238E27FC236}">
                <a16:creationId xmlns:a16="http://schemas.microsoft.com/office/drawing/2014/main" id="{AABFEEE2-0348-1E58-F2F2-F19A8CEBB628}"/>
              </a:ext>
            </a:extLst>
          </p:cNvPr>
          <p:cNvSpPr>
            <a:spLocks noChangeArrowheads="1" noChangeShapeType="1" noTextEdit="1"/>
          </p:cNvSpPr>
          <p:nvPr/>
        </p:nvSpPr>
        <p:spPr bwMode="auto">
          <a:xfrm>
            <a:off x="7769087" y="6323778"/>
            <a:ext cx="280664"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088" name="WordArt 69">
            <a:extLst>
              <a:ext uri="{FF2B5EF4-FFF2-40B4-BE49-F238E27FC236}">
                <a16:creationId xmlns:a16="http://schemas.microsoft.com/office/drawing/2014/main" id="{9E552B9F-91AF-D5BE-AD83-C152A87FBD6A}"/>
              </a:ext>
            </a:extLst>
          </p:cNvPr>
          <p:cNvSpPr>
            <a:spLocks noChangeArrowheads="1" noChangeShapeType="1" noTextEdit="1"/>
          </p:cNvSpPr>
          <p:nvPr/>
        </p:nvSpPr>
        <p:spPr bwMode="auto">
          <a:xfrm>
            <a:off x="7676379" y="5530420"/>
            <a:ext cx="1601435" cy="17716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M.2 NVMe SSD×4</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対応！ ヘビーユーザーに最適な</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NAS</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がアップグレード</a:t>
            </a:r>
          </a:p>
          <a:p>
            <a:pPr algn="l" rtl="0">
              <a:buNone/>
            </a:pP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2.5GbE×2</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USB 3.2 Gen2(x1)×3</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搭載、</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2</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ベイモデル</a:t>
            </a:r>
          </a:p>
        </p:txBody>
      </p:sp>
      <p:sp>
        <p:nvSpPr>
          <p:cNvPr id="2089" name="WordArt 70">
            <a:extLst>
              <a:ext uri="{FF2B5EF4-FFF2-40B4-BE49-F238E27FC236}">
                <a16:creationId xmlns:a16="http://schemas.microsoft.com/office/drawing/2014/main" id="{FF43BC32-1365-73C4-A494-1254051741A9}"/>
              </a:ext>
            </a:extLst>
          </p:cNvPr>
          <p:cNvSpPr>
            <a:spLocks noChangeArrowheads="1" noChangeShapeType="1" noTextEdit="1"/>
          </p:cNvSpPr>
          <p:nvPr/>
        </p:nvSpPr>
        <p:spPr bwMode="auto">
          <a:xfrm>
            <a:off x="7783691" y="5275150"/>
            <a:ext cx="1362680" cy="111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M.2NVMeSSD</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にも対応 ２ベイ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091" name="WordArt 74">
            <a:extLst>
              <a:ext uri="{FF2B5EF4-FFF2-40B4-BE49-F238E27FC236}">
                <a16:creationId xmlns:a16="http://schemas.microsoft.com/office/drawing/2014/main" id="{31953DC6-8AFA-76D2-3B0C-2663354E1C77}"/>
              </a:ext>
            </a:extLst>
          </p:cNvPr>
          <p:cNvSpPr>
            <a:spLocks noChangeArrowheads="1" noChangeShapeType="1" noTextEdit="1"/>
          </p:cNvSpPr>
          <p:nvPr/>
        </p:nvSpPr>
        <p:spPr bwMode="auto">
          <a:xfrm>
            <a:off x="7741782" y="6450143"/>
            <a:ext cx="563868" cy="53530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Intel Celeron</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　</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N5105</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　</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CPU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搭載</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4GB DDR4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採用</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2.5GbE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高転送速度</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◆保証</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3</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年</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RAID1</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仕様</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◆ホットスワップ対応</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◆スナップショット対応</a:t>
            </a:r>
          </a:p>
        </p:txBody>
      </p:sp>
      <p:cxnSp>
        <p:nvCxnSpPr>
          <p:cNvPr id="2147" name="AutoShape 99">
            <a:extLst>
              <a:ext uri="{FF2B5EF4-FFF2-40B4-BE49-F238E27FC236}">
                <a16:creationId xmlns:a16="http://schemas.microsoft.com/office/drawing/2014/main" id="{D0045453-3995-3480-C9E7-2F14EA19D10A}"/>
              </a:ext>
            </a:extLst>
          </p:cNvPr>
          <p:cNvCxnSpPr>
            <a:cxnSpLocks noChangeShapeType="1"/>
          </p:cNvCxnSpPr>
          <p:nvPr/>
        </p:nvCxnSpPr>
        <p:spPr bwMode="auto">
          <a:xfrm>
            <a:off x="13054712" y="5113225"/>
            <a:ext cx="635" cy="535940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96" name="Rectangle 100">
            <a:extLst>
              <a:ext uri="{FF2B5EF4-FFF2-40B4-BE49-F238E27FC236}">
                <a16:creationId xmlns:a16="http://schemas.microsoft.com/office/drawing/2014/main" id="{A4148FE5-C6AE-BBB4-CB72-BED33B305D56}"/>
              </a:ext>
            </a:extLst>
          </p:cNvPr>
          <p:cNvSpPr>
            <a:spLocks noChangeArrowheads="1"/>
          </p:cNvSpPr>
          <p:nvPr/>
        </p:nvSpPr>
        <p:spPr bwMode="auto">
          <a:xfrm>
            <a:off x="9500694" y="7973265"/>
            <a:ext cx="1646519" cy="25971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cxnSp>
        <p:nvCxnSpPr>
          <p:cNvPr id="2150" name="AutoShape 102">
            <a:extLst>
              <a:ext uri="{FF2B5EF4-FFF2-40B4-BE49-F238E27FC236}">
                <a16:creationId xmlns:a16="http://schemas.microsoft.com/office/drawing/2014/main" id="{1A8FE71B-9B2E-A7E2-860F-2BF22F8364F9}"/>
              </a:ext>
            </a:extLst>
          </p:cNvPr>
          <p:cNvCxnSpPr>
            <a:cxnSpLocks noChangeShapeType="1"/>
          </p:cNvCxnSpPr>
          <p:nvPr/>
        </p:nvCxnSpPr>
        <p:spPr bwMode="auto">
          <a:xfrm>
            <a:off x="9527998" y="9913190"/>
            <a:ext cx="16008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098" name="Rectangle 103">
            <a:extLst>
              <a:ext uri="{FF2B5EF4-FFF2-40B4-BE49-F238E27FC236}">
                <a16:creationId xmlns:a16="http://schemas.microsoft.com/office/drawing/2014/main" id="{4A65D0D2-6AE3-5613-6418-AC8161541DF9}"/>
              </a:ext>
            </a:extLst>
          </p:cNvPr>
          <p:cNvSpPr>
            <a:spLocks noChangeArrowheads="1"/>
          </p:cNvSpPr>
          <p:nvPr/>
        </p:nvSpPr>
        <p:spPr bwMode="auto">
          <a:xfrm>
            <a:off x="9527998" y="9040065"/>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099" name="WordArt 104">
            <a:extLst>
              <a:ext uri="{FF2B5EF4-FFF2-40B4-BE49-F238E27FC236}">
                <a16:creationId xmlns:a16="http://schemas.microsoft.com/office/drawing/2014/main" id="{D06BD39E-58BB-67D4-1D96-DCD551DDB002}"/>
              </a:ext>
            </a:extLst>
          </p:cNvPr>
          <p:cNvSpPr>
            <a:spLocks noChangeArrowheads="1" noChangeShapeType="1" noTextEdit="1"/>
          </p:cNvSpPr>
          <p:nvPr/>
        </p:nvSpPr>
        <p:spPr bwMode="auto">
          <a:xfrm>
            <a:off x="9613086" y="9117698"/>
            <a:ext cx="280029"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100" name="WordArt 105">
            <a:extLst>
              <a:ext uri="{FF2B5EF4-FFF2-40B4-BE49-F238E27FC236}">
                <a16:creationId xmlns:a16="http://schemas.microsoft.com/office/drawing/2014/main" id="{B9114D53-FE31-BAA9-7A2B-FC33535E2106}"/>
              </a:ext>
            </a:extLst>
          </p:cNvPr>
          <p:cNvSpPr>
            <a:spLocks noChangeArrowheads="1" noChangeShapeType="1" noTextEdit="1"/>
          </p:cNvSpPr>
          <p:nvPr/>
        </p:nvSpPr>
        <p:spPr bwMode="auto">
          <a:xfrm>
            <a:off x="9635311" y="8054545"/>
            <a:ext cx="1362045" cy="11176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拡張性豊かな高速クアッドコア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4</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101" name="Rectangle 106">
            <a:extLst>
              <a:ext uri="{FF2B5EF4-FFF2-40B4-BE49-F238E27FC236}">
                <a16:creationId xmlns:a16="http://schemas.microsoft.com/office/drawing/2014/main" id="{F3BD74EA-7C6A-3EC5-54EF-75E8DC764E5E}"/>
              </a:ext>
            </a:extLst>
          </p:cNvPr>
          <p:cNvSpPr>
            <a:spLocks noChangeArrowheads="1"/>
          </p:cNvSpPr>
          <p:nvPr/>
        </p:nvSpPr>
        <p:spPr bwMode="auto">
          <a:xfrm>
            <a:off x="11291990" y="7973900"/>
            <a:ext cx="1646519" cy="2590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cxnSp>
        <p:nvCxnSpPr>
          <p:cNvPr id="2156" name="AutoShape 108">
            <a:extLst>
              <a:ext uri="{FF2B5EF4-FFF2-40B4-BE49-F238E27FC236}">
                <a16:creationId xmlns:a16="http://schemas.microsoft.com/office/drawing/2014/main" id="{7CCA2292-6E95-A366-4AA8-40CAE17C4EB1}"/>
              </a:ext>
            </a:extLst>
          </p:cNvPr>
          <p:cNvCxnSpPr>
            <a:cxnSpLocks noChangeShapeType="1"/>
          </p:cNvCxnSpPr>
          <p:nvPr/>
        </p:nvCxnSpPr>
        <p:spPr bwMode="auto">
          <a:xfrm>
            <a:off x="11319294" y="9913190"/>
            <a:ext cx="16008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03" name="Rectangle 109">
            <a:extLst>
              <a:ext uri="{FF2B5EF4-FFF2-40B4-BE49-F238E27FC236}">
                <a16:creationId xmlns:a16="http://schemas.microsoft.com/office/drawing/2014/main" id="{3C248F50-2F3A-29E4-1352-AC817B8E4FBA}"/>
              </a:ext>
            </a:extLst>
          </p:cNvPr>
          <p:cNvSpPr>
            <a:spLocks noChangeArrowheads="1"/>
          </p:cNvSpPr>
          <p:nvPr/>
        </p:nvSpPr>
        <p:spPr bwMode="auto">
          <a:xfrm>
            <a:off x="11319294" y="9040700"/>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04" name="WordArt 110">
            <a:extLst>
              <a:ext uri="{FF2B5EF4-FFF2-40B4-BE49-F238E27FC236}">
                <a16:creationId xmlns:a16="http://schemas.microsoft.com/office/drawing/2014/main" id="{DCC652C9-9D12-48F2-2FBF-F18F3CD15E58}"/>
              </a:ext>
            </a:extLst>
          </p:cNvPr>
          <p:cNvSpPr>
            <a:spLocks noChangeArrowheads="1" noChangeShapeType="1" noTextEdit="1"/>
          </p:cNvSpPr>
          <p:nvPr/>
        </p:nvSpPr>
        <p:spPr bwMode="auto">
          <a:xfrm>
            <a:off x="11404383" y="9117698"/>
            <a:ext cx="280029"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106" name="WordArt 112">
            <a:extLst>
              <a:ext uri="{FF2B5EF4-FFF2-40B4-BE49-F238E27FC236}">
                <a16:creationId xmlns:a16="http://schemas.microsoft.com/office/drawing/2014/main" id="{4647B29A-8639-9CEB-6932-0B480F522BCB}"/>
              </a:ext>
            </a:extLst>
          </p:cNvPr>
          <p:cNvSpPr>
            <a:spLocks noChangeArrowheads="1" noChangeShapeType="1" noTextEdit="1"/>
          </p:cNvSpPr>
          <p:nvPr/>
        </p:nvSpPr>
        <p:spPr bwMode="auto">
          <a:xfrm>
            <a:off x="11426607" y="8055180"/>
            <a:ext cx="1362045" cy="11176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拡張性豊かな高速クアッドコア</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6</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sp>
        <p:nvSpPr>
          <p:cNvPr id="2112" name="Rectangle 140">
            <a:extLst>
              <a:ext uri="{FF2B5EF4-FFF2-40B4-BE49-F238E27FC236}">
                <a16:creationId xmlns:a16="http://schemas.microsoft.com/office/drawing/2014/main" id="{42B50CEA-073A-142F-397E-B06D12806BF8}"/>
              </a:ext>
            </a:extLst>
          </p:cNvPr>
          <p:cNvSpPr>
            <a:spLocks noChangeArrowheads="1"/>
          </p:cNvSpPr>
          <p:nvPr/>
        </p:nvSpPr>
        <p:spPr bwMode="auto">
          <a:xfrm>
            <a:off x="7676379" y="7958660"/>
            <a:ext cx="1647154" cy="2603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cxnSp>
        <p:nvCxnSpPr>
          <p:cNvPr id="2190" name="AutoShape 142">
            <a:extLst>
              <a:ext uri="{FF2B5EF4-FFF2-40B4-BE49-F238E27FC236}">
                <a16:creationId xmlns:a16="http://schemas.microsoft.com/office/drawing/2014/main" id="{10533EB3-92DD-7566-A4AB-C2EBD0AB802D}"/>
              </a:ext>
            </a:extLst>
          </p:cNvPr>
          <p:cNvCxnSpPr>
            <a:cxnSpLocks noChangeShapeType="1"/>
          </p:cNvCxnSpPr>
          <p:nvPr/>
        </p:nvCxnSpPr>
        <p:spPr bwMode="auto">
          <a:xfrm>
            <a:off x="7711938" y="9914460"/>
            <a:ext cx="16008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15" name="Rectangle 143">
            <a:extLst>
              <a:ext uri="{FF2B5EF4-FFF2-40B4-BE49-F238E27FC236}">
                <a16:creationId xmlns:a16="http://schemas.microsoft.com/office/drawing/2014/main" id="{9495ACF4-D93C-C386-709D-F2EB9412B2A0}"/>
              </a:ext>
            </a:extLst>
          </p:cNvPr>
          <p:cNvSpPr>
            <a:spLocks noChangeArrowheads="1"/>
          </p:cNvSpPr>
          <p:nvPr/>
        </p:nvSpPr>
        <p:spPr bwMode="auto">
          <a:xfrm>
            <a:off x="7711938" y="9041970"/>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16" name="WordArt 144">
            <a:extLst>
              <a:ext uri="{FF2B5EF4-FFF2-40B4-BE49-F238E27FC236}">
                <a16:creationId xmlns:a16="http://schemas.microsoft.com/office/drawing/2014/main" id="{3DD3AAF1-0978-3F54-6C34-6CEE53FD7474}"/>
              </a:ext>
            </a:extLst>
          </p:cNvPr>
          <p:cNvSpPr>
            <a:spLocks noChangeArrowheads="1" noChangeShapeType="1" noTextEdit="1"/>
          </p:cNvSpPr>
          <p:nvPr/>
        </p:nvSpPr>
        <p:spPr bwMode="auto">
          <a:xfrm>
            <a:off x="7796391" y="9095471"/>
            <a:ext cx="280664"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118" name="WordArt 146">
            <a:extLst>
              <a:ext uri="{FF2B5EF4-FFF2-40B4-BE49-F238E27FC236}">
                <a16:creationId xmlns:a16="http://schemas.microsoft.com/office/drawing/2014/main" id="{BCCBD1F7-0ED6-111B-1BD8-6FBE4853AADF}"/>
              </a:ext>
            </a:extLst>
          </p:cNvPr>
          <p:cNvSpPr>
            <a:spLocks noChangeArrowheads="1" noChangeShapeType="1" noTextEdit="1"/>
          </p:cNvSpPr>
          <p:nvPr/>
        </p:nvSpPr>
        <p:spPr bwMode="auto">
          <a:xfrm>
            <a:off x="7810996" y="8045655"/>
            <a:ext cx="1362680" cy="11112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拡張性豊かな高速クアッドコア ２ベイ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224" name="AutoShape 176">
            <a:extLst>
              <a:ext uri="{FF2B5EF4-FFF2-40B4-BE49-F238E27FC236}">
                <a16:creationId xmlns:a16="http://schemas.microsoft.com/office/drawing/2014/main" id="{E1CDA500-FBD9-1E43-6FB4-EAE658B765DB}"/>
              </a:ext>
            </a:extLst>
          </p:cNvPr>
          <p:cNvCxnSpPr>
            <a:cxnSpLocks noChangeShapeType="1"/>
          </p:cNvCxnSpPr>
          <p:nvPr/>
        </p:nvCxnSpPr>
        <p:spPr bwMode="auto">
          <a:xfrm>
            <a:off x="7629523" y="7901510"/>
            <a:ext cx="724582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2225" name="Picture 177">
            <a:extLst>
              <a:ext uri="{FF2B5EF4-FFF2-40B4-BE49-F238E27FC236}">
                <a16:creationId xmlns:a16="http://schemas.microsoft.com/office/drawing/2014/main" id="{4E4DB832-D98C-67F1-A165-CF6F61310708}"/>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10167296" y="8859725"/>
            <a:ext cx="1023598" cy="1023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3" name="Rectangle 202">
            <a:extLst>
              <a:ext uri="{FF2B5EF4-FFF2-40B4-BE49-F238E27FC236}">
                <a16:creationId xmlns:a16="http://schemas.microsoft.com/office/drawing/2014/main" id="{46174DFF-B4DB-B448-E6DB-715556CCC049}"/>
              </a:ext>
            </a:extLst>
          </p:cNvPr>
          <p:cNvSpPr>
            <a:spLocks noChangeArrowheads="1"/>
          </p:cNvSpPr>
          <p:nvPr/>
        </p:nvSpPr>
        <p:spPr bwMode="auto">
          <a:xfrm>
            <a:off x="11439942" y="2390980"/>
            <a:ext cx="3269544" cy="39052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24" name="WordArt 203">
            <a:extLst>
              <a:ext uri="{FF2B5EF4-FFF2-40B4-BE49-F238E27FC236}">
                <a16:creationId xmlns:a16="http://schemas.microsoft.com/office/drawing/2014/main" id="{7DDCF1E4-B381-0808-ECC0-87F372B9B368}"/>
              </a:ext>
            </a:extLst>
          </p:cNvPr>
          <p:cNvSpPr>
            <a:spLocks noChangeArrowheads="1" noChangeShapeType="1" noTextEdit="1"/>
          </p:cNvSpPr>
          <p:nvPr/>
        </p:nvSpPr>
        <p:spPr bwMode="auto">
          <a:xfrm>
            <a:off x="11612658" y="4499815"/>
            <a:ext cx="2594554" cy="130810"/>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アプライド </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D-Master NAS AS3304TV2</a:t>
            </a:r>
            <a:endPar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endParaRPr>
          </a:p>
        </p:txBody>
      </p:sp>
      <p:cxnSp>
        <p:nvCxnSpPr>
          <p:cNvPr id="2252" name="AutoShape 204">
            <a:extLst>
              <a:ext uri="{FF2B5EF4-FFF2-40B4-BE49-F238E27FC236}">
                <a16:creationId xmlns:a16="http://schemas.microsoft.com/office/drawing/2014/main" id="{31D121BB-5D6E-6110-94FB-34A31E915559}"/>
              </a:ext>
            </a:extLst>
          </p:cNvPr>
          <p:cNvCxnSpPr>
            <a:cxnSpLocks noChangeShapeType="1"/>
          </p:cNvCxnSpPr>
          <p:nvPr/>
        </p:nvCxnSpPr>
        <p:spPr bwMode="auto">
          <a:xfrm>
            <a:off x="11589798" y="4402025"/>
            <a:ext cx="2861883"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25" name="WordArt 205">
            <a:extLst>
              <a:ext uri="{FF2B5EF4-FFF2-40B4-BE49-F238E27FC236}">
                <a16:creationId xmlns:a16="http://schemas.microsoft.com/office/drawing/2014/main" id="{0BB1E8F3-ED82-1100-159C-0699974D7073}"/>
              </a:ext>
            </a:extLst>
          </p:cNvPr>
          <p:cNvSpPr>
            <a:spLocks noChangeArrowheads="1" noChangeShapeType="1" noTextEdit="1"/>
          </p:cNvSpPr>
          <p:nvPr/>
        </p:nvSpPr>
        <p:spPr bwMode="auto">
          <a:xfrm>
            <a:off x="11589798" y="2853260"/>
            <a:ext cx="2329129" cy="21399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404040"/>
                </a:solidFill>
                <a:effectLst/>
                <a:latin typeface="ヒラギノ角ゴ4" panose="020B0400000000000000" pitchFamily="50" charset="-128"/>
                <a:ea typeface="ヒラギノ角ゴ4" panose="020B0400000000000000" pitchFamily="50" charset="-128"/>
              </a:rPr>
              <a:t>ホットスワップ機能＆データを守るスナップショット機能</a:t>
            </a:r>
          </a:p>
          <a:p>
            <a:pPr algn="l" rtl="0">
              <a:buNone/>
            </a:pPr>
            <a:r>
              <a:rPr lang="ja-JP" altLang="en-US" sz="3600" kern="10" spc="0" dirty="0">
                <a:ln>
                  <a:noFill/>
                </a:ln>
                <a:solidFill>
                  <a:srgbClr val="404040"/>
                </a:solidFill>
                <a:effectLst/>
                <a:latin typeface="ヒラギノ角ゴ4" panose="020B0400000000000000" pitchFamily="50" charset="-128"/>
                <a:ea typeface="ヒラギノ角ゴ4" panose="020B0400000000000000" pitchFamily="50" charset="-128"/>
              </a:rPr>
              <a:t>と</a:t>
            </a:r>
            <a:r>
              <a:rPr lang="en-US" altLang="ja-JP" sz="3600" kern="10" spc="0" dirty="0">
                <a:ln>
                  <a:noFill/>
                </a:ln>
                <a:solidFill>
                  <a:srgbClr val="404040"/>
                </a:solidFill>
                <a:effectLst/>
                <a:latin typeface="ヒラギノ角ゴ4" panose="020B0400000000000000" pitchFamily="50" charset="-128"/>
                <a:ea typeface="ヒラギノ角ゴ4" panose="020B0400000000000000" pitchFamily="50" charset="-128"/>
              </a:rPr>
              <a:t>2.5GbE</a:t>
            </a:r>
            <a:r>
              <a:rPr lang="ja-JP" altLang="en-US" sz="3600" kern="10" spc="0" dirty="0">
                <a:ln>
                  <a:noFill/>
                </a:ln>
                <a:solidFill>
                  <a:srgbClr val="404040"/>
                </a:solidFill>
                <a:effectLst/>
                <a:latin typeface="ヒラギノ角ゴ4" panose="020B0400000000000000" pitchFamily="50" charset="-128"/>
                <a:ea typeface="ヒラギノ角ゴ4" panose="020B0400000000000000" pitchFamily="50" charset="-128"/>
              </a:rPr>
              <a:t>データ転送対応のホームハイエンド</a:t>
            </a:r>
            <a:r>
              <a:rPr lang="en-US" altLang="ja-JP" sz="3600" kern="10" spc="0" dirty="0">
                <a:ln>
                  <a:noFill/>
                </a:ln>
                <a:solidFill>
                  <a:srgbClr val="404040"/>
                </a:solidFill>
                <a:effectLst/>
                <a:latin typeface="ヒラギノ角ゴ4" panose="020B0400000000000000" pitchFamily="50" charset="-128"/>
                <a:ea typeface="ヒラギノ角ゴ4" panose="020B0400000000000000" pitchFamily="50" charset="-128"/>
              </a:rPr>
              <a:t>NAS</a:t>
            </a:r>
            <a:endParaRPr lang="ja-JP" altLang="en-US" sz="3600" kern="10" spc="0" dirty="0">
              <a:ln>
                <a:noFill/>
              </a:ln>
              <a:solidFill>
                <a:srgbClr val="404040"/>
              </a:solidFill>
              <a:effectLst/>
              <a:latin typeface="ヒラギノ角ゴ4" panose="020B0400000000000000" pitchFamily="50" charset="-128"/>
              <a:ea typeface="ヒラギノ角ゴ4" panose="020B0400000000000000" pitchFamily="50" charset="-128"/>
            </a:endParaRPr>
          </a:p>
        </p:txBody>
      </p:sp>
      <p:sp>
        <p:nvSpPr>
          <p:cNvPr id="2126" name="WordArt 206">
            <a:extLst>
              <a:ext uri="{FF2B5EF4-FFF2-40B4-BE49-F238E27FC236}">
                <a16:creationId xmlns:a16="http://schemas.microsoft.com/office/drawing/2014/main" id="{56C34779-A2BE-10DF-2208-6A318915FAEA}"/>
              </a:ext>
            </a:extLst>
          </p:cNvPr>
          <p:cNvSpPr>
            <a:spLocks noChangeArrowheads="1" noChangeShapeType="1" noTextEdit="1"/>
          </p:cNvSpPr>
          <p:nvPr/>
        </p:nvSpPr>
        <p:spPr bwMode="auto">
          <a:xfrm>
            <a:off x="11589798" y="2501470"/>
            <a:ext cx="2956496" cy="1695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スナップショット対応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4</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NAS/RAID5</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仕様</a:t>
            </a:r>
          </a:p>
        </p:txBody>
      </p:sp>
      <p:grpSp>
        <p:nvGrpSpPr>
          <p:cNvPr id="2127" name="Group 207">
            <a:extLst>
              <a:ext uri="{FF2B5EF4-FFF2-40B4-BE49-F238E27FC236}">
                <a16:creationId xmlns:a16="http://schemas.microsoft.com/office/drawing/2014/main" id="{C5DD0CE7-CAEE-4079-C83A-88E4E1773FCB}"/>
              </a:ext>
            </a:extLst>
          </p:cNvPr>
          <p:cNvGrpSpPr>
            <a:grpSpLocks/>
          </p:cNvGrpSpPr>
          <p:nvPr/>
        </p:nvGrpSpPr>
        <p:grpSpPr bwMode="auto">
          <a:xfrm>
            <a:off x="11589798" y="3127580"/>
            <a:ext cx="1377285" cy="1185545"/>
            <a:chOff x="8868" y="5813"/>
            <a:chExt cx="2116" cy="1832"/>
          </a:xfrm>
        </p:grpSpPr>
        <p:sp>
          <p:nvSpPr>
            <p:cNvPr id="2463" name="Rectangle 208">
              <a:extLst>
                <a:ext uri="{FF2B5EF4-FFF2-40B4-BE49-F238E27FC236}">
                  <a16:creationId xmlns:a16="http://schemas.microsoft.com/office/drawing/2014/main" id="{C2D38909-1EEF-6192-E69D-A941F1058EC5}"/>
                </a:ext>
              </a:extLst>
            </p:cNvPr>
            <p:cNvSpPr>
              <a:spLocks noChangeArrowheads="1"/>
            </p:cNvSpPr>
            <p:nvPr/>
          </p:nvSpPr>
          <p:spPr bwMode="auto">
            <a:xfrm>
              <a:off x="8868" y="5813"/>
              <a:ext cx="2116" cy="1832"/>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464" name="WordArt 209">
              <a:extLst>
                <a:ext uri="{FF2B5EF4-FFF2-40B4-BE49-F238E27FC236}">
                  <a16:creationId xmlns:a16="http://schemas.microsoft.com/office/drawing/2014/main" id="{B8D74164-831E-8786-5B48-FF313D399D3C}"/>
                </a:ext>
              </a:extLst>
            </p:cNvPr>
            <p:cNvSpPr>
              <a:spLocks noChangeArrowheads="1" noChangeShapeType="1" noTextEdit="1"/>
            </p:cNvSpPr>
            <p:nvPr/>
          </p:nvSpPr>
          <p:spPr bwMode="auto">
            <a:xfrm>
              <a:off x="9129" y="6038"/>
              <a:ext cx="866" cy="217"/>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465" name="WordArt 210">
              <a:extLst>
                <a:ext uri="{FF2B5EF4-FFF2-40B4-BE49-F238E27FC236}">
                  <a16:creationId xmlns:a16="http://schemas.microsoft.com/office/drawing/2014/main" id="{F087B791-1610-9A3C-ACB9-CE6965B63C7E}"/>
                </a:ext>
              </a:extLst>
            </p:cNvPr>
            <p:cNvSpPr>
              <a:spLocks noChangeArrowheads="1" noChangeShapeType="1" noTextEdit="1"/>
            </p:cNvSpPr>
            <p:nvPr/>
          </p:nvSpPr>
          <p:spPr bwMode="auto">
            <a:xfrm>
              <a:off x="9058" y="6373"/>
              <a:ext cx="1721" cy="1129"/>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◆Realtek RTD1619B </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  4</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コア </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1.7 GHz</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  CPU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搭載</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2GB DDR4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採用</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2.5GbE </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高転送速度</a:t>
              </a:r>
            </a:p>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◆保証</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3</a:t>
              </a: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年</a:t>
              </a:r>
            </a:p>
          </p:txBody>
        </p:sp>
      </p:grpSp>
      <p:sp>
        <p:nvSpPr>
          <p:cNvPr id="2128" name="Rectangle 211">
            <a:extLst>
              <a:ext uri="{FF2B5EF4-FFF2-40B4-BE49-F238E27FC236}">
                <a16:creationId xmlns:a16="http://schemas.microsoft.com/office/drawing/2014/main" id="{F51FA00C-ED8D-BA40-E946-6AC2D826EF12}"/>
              </a:ext>
            </a:extLst>
          </p:cNvPr>
          <p:cNvSpPr>
            <a:spLocks noChangeArrowheads="1"/>
          </p:cNvSpPr>
          <p:nvPr/>
        </p:nvSpPr>
        <p:spPr bwMode="auto">
          <a:xfrm>
            <a:off x="7769087" y="2389710"/>
            <a:ext cx="3269544" cy="38989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29" name="WordArt 212">
            <a:extLst>
              <a:ext uri="{FF2B5EF4-FFF2-40B4-BE49-F238E27FC236}">
                <a16:creationId xmlns:a16="http://schemas.microsoft.com/office/drawing/2014/main" id="{3E1D0AD6-EA4D-AD94-571E-E2574D461F67}"/>
              </a:ext>
            </a:extLst>
          </p:cNvPr>
          <p:cNvSpPr>
            <a:spLocks noChangeArrowheads="1" noChangeShapeType="1" noTextEdit="1"/>
          </p:cNvSpPr>
          <p:nvPr/>
        </p:nvSpPr>
        <p:spPr bwMode="auto">
          <a:xfrm>
            <a:off x="7941803" y="4483940"/>
            <a:ext cx="2453587" cy="1301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アプライド </a:t>
            </a: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D-Master NAS AS3302TV2</a:t>
            </a:r>
            <a:endPar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endParaRPr>
          </a:p>
        </p:txBody>
      </p:sp>
      <p:cxnSp>
        <p:nvCxnSpPr>
          <p:cNvPr id="2261" name="AutoShape 213">
            <a:extLst>
              <a:ext uri="{FF2B5EF4-FFF2-40B4-BE49-F238E27FC236}">
                <a16:creationId xmlns:a16="http://schemas.microsoft.com/office/drawing/2014/main" id="{3D0DF3A6-E71C-11EE-BDF0-D46C50B2C981}"/>
              </a:ext>
            </a:extLst>
          </p:cNvPr>
          <p:cNvCxnSpPr>
            <a:cxnSpLocks noChangeShapeType="1"/>
          </p:cNvCxnSpPr>
          <p:nvPr/>
        </p:nvCxnSpPr>
        <p:spPr bwMode="auto">
          <a:xfrm>
            <a:off x="7918943" y="4401390"/>
            <a:ext cx="286251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30" name="WordArt 214">
            <a:extLst>
              <a:ext uri="{FF2B5EF4-FFF2-40B4-BE49-F238E27FC236}">
                <a16:creationId xmlns:a16="http://schemas.microsoft.com/office/drawing/2014/main" id="{64E73C06-E765-0A1E-8810-B9D79E2B144F}"/>
              </a:ext>
            </a:extLst>
          </p:cNvPr>
          <p:cNvSpPr>
            <a:spLocks noChangeArrowheads="1" noChangeShapeType="1" noTextEdit="1"/>
          </p:cNvSpPr>
          <p:nvPr/>
        </p:nvSpPr>
        <p:spPr bwMode="auto">
          <a:xfrm>
            <a:off x="7918943" y="2852625"/>
            <a:ext cx="2043386" cy="21336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コストパフォーマンス抜群</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研究室で高速な</a:t>
            </a:r>
          </a:p>
          <a:p>
            <a:pPr algn="l" rtl="0">
              <a:buNone/>
            </a:pP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プライベートクラウドの構築を低コストで実現</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a:t>
            </a:r>
            <a:endPar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endParaRPr>
          </a:p>
        </p:txBody>
      </p:sp>
      <p:sp>
        <p:nvSpPr>
          <p:cNvPr id="2131" name="WordArt 215">
            <a:extLst>
              <a:ext uri="{FF2B5EF4-FFF2-40B4-BE49-F238E27FC236}">
                <a16:creationId xmlns:a16="http://schemas.microsoft.com/office/drawing/2014/main" id="{A63FBD15-AE88-C44C-3947-C5E7521A1DE1}"/>
              </a:ext>
            </a:extLst>
          </p:cNvPr>
          <p:cNvSpPr>
            <a:spLocks noChangeArrowheads="1" noChangeShapeType="1" noTextEdit="1"/>
          </p:cNvSpPr>
          <p:nvPr/>
        </p:nvSpPr>
        <p:spPr bwMode="auto">
          <a:xfrm>
            <a:off x="7918943" y="2500835"/>
            <a:ext cx="2886012" cy="17018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ホットスワップ対応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2</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NAS/RAID1</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仕様</a:t>
            </a:r>
          </a:p>
        </p:txBody>
      </p:sp>
      <p:grpSp>
        <p:nvGrpSpPr>
          <p:cNvPr id="2132" name="Group 216">
            <a:extLst>
              <a:ext uri="{FF2B5EF4-FFF2-40B4-BE49-F238E27FC236}">
                <a16:creationId xmlns:a16="http://schemas.microsoft.com/office/drawing/2014/main" id="{1C59908E-AA52-D212-C89C-4489F63D01FB}"/>
              </a:ext>
            </a:extLst>
          </p:cNvPr>
          <p:cNvGrpSpPr>
            <a:grpSpLocks/>
          </p:cNvGrpSpPr>
          <p:nvPr/>
        </p:nvGrpSpPr>
        <p:grpSpPr bwMode="auto">
          <a:xfrm>
            <a:off x="7918943" y="3126310"/>
            <a:ext cx="1377920" cy="1185545"/>
            <a:chOff x="8868" y="5813"/>
            <a:chExt cx="2116" cy="1832"/>
          </a:xfrm>
        </p:grpSpPr>
        <p:sp>
          <p:nvSpPr>
            <p:cNvPr id="2460" name="Rectangle 217">
              <a:extLst>
                <a:ext uri="{FF2B5EF4-FFF2-40B4-BE49-F238E27FC236}">
                  <a16:creationId xmlns:a16="http://schemas.microsoft.com/office/drawing/2014/main" id="{04B5C45C-7108-3246-2EB3-0759C4BAAEFB}"/>
                </a:ext>
              </a:extLst>
            </p:cNvPr>
            <p:cNvSpPr>
              <a:spLocks noChangeArrowheads="1"/>
            </p:cNvSpPr>
            <p:nvPr/>
          </p:nvSpPr>
          <p:spPr bwMode="auto">
            <a:xfrm>
              <a:off x="8868" y="5813"/>
              <a:ext cx="2116" cy="1832"/>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461" name="WordArt 218">
              <a:extLst>
                <a:ext uri="{FF2B5EF4-FFF2-40B4-BE49-F238E27FC236}">
                  <a16:creationId xmlns:a16="http://schemas.microsoft.com/office/drawing/2014/main" id="{44426222-7AA8-CFEB-EC6B-3D042A9BE5DA}"/>
                </a:ext>
              </a:extLst>
            </p:cNvPr>
            <p:cNvSpPr>
              <a:spLocks noChangeArrowheads="1" noChangeShapeType="1" noTextEdit="1"/>
            </p:cNvSpPr>
            <p:nvPr/>
          </p:nvSpPr>
          <p:spPr bwMode="auto">
            <a:xfrm>
              <a:off x="9129" y="6038"/>
              <a:ext cx="866" cy="217"/>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462" name="WordArt 219">
              <a:extLst>
                <a:ext uri="{FF2B5EF4-FFF2-40B4-BE49-F238E27FC236}">
                  <a16:creationId xmlns:a16="http://schemas.microsoft.com/office/drawing/2014/main" id="{7CA780E2-3BDE-AB91-23E2-DA3FEC6ABB81}"/>
                </a:ext>
              </a:extLst>
            </p:cNvPr>
            <p:cNvSpPr>
              <a:spLocks noChangeArrowheads="1" noChangeShapeType="1" noTextEdit="1"/>
            </p:cNvSpPr>
            <p:nvPr/>
          </p:nvSpPr>
          <p:spPr bwMode="auto">
            <a:xfrm>
              <a:off x="9058" y="6373"/>
              <a:ext cx="1721" cy="1129"/>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◆Realtek RTD1619B </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  4</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コア </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1.7GHz</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  CPU </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搭載</a:t>
              </a:r>
            </a:p>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2GB DDR4 </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採用</a:t>
              </a:r>
            </a:p>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2.5GbE </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高転送速度</a:t>
              </a:r>
            </a:p>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◆保証</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3</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年</a:t>
              </a:r>
            </a:p>
          </p:txBody>
        </p:sp>
      </p:grpSp>
      <p:pic>
        <p:nvPicPr>
          <p:cNvPr id="2268" name="Picture 220" descr="product AS3302T">
            <a:extLst>
              <a:ext uri="{FF2B5EF4-FFF2-40B4-BE49-F238E27FC236}">
                <a16:creationId xmlns:a16="http://schemas.microsoft.com/office/drawing/2014/main" id="{72A327DF-8BD8-7384-CFE4-4D7F346C96B3}"/>
              </a:ext>
            </a:extLst>
          </p:cNvPr>
          <p:cNvPicPr>
            <a:picLocks noChangeAspect="1" noChangeArrowheads="1"/>
          </p:cNvPicPr>
          <p:nvPr/>
        </p:nvPicPr>
        <p:blipFill>
          <a:blip r:embed="rId10" r:link="rId11" cstate="screen">
            <a:extLst>
              <a:ext uri="{28A0092B-C50C-407E-A947-70E740481C1C}">
                <a14:useLocalDpi xmlns:a14="http://schemas.microsoft.com/office/drawing/2010/main"/>
              </a:ext>
            </a:extLst>
          </a:blip>
          <a:srcRect/>
          <a:stretch>
            <a:fillRect/>
          </a:stretch>
        </p:blipFill>
        <p:spPr bwMode="auto">
          <a:xfrm>
            <a:off x="9473389" y="2897000"/>
            <a:ext cx="1308072" cy="1491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69" name="Picture 221" descr="product AS3304T">
            <a:extLst>
              <a:ext uri="{FF2B5EF4-FFF2-40B4-BE49-F238E27FC236}">
                <a16:creationId xmlns:a16="http://schemas.microsoft.com/office/drawing/2014/main" id="{DA5E6380-9E37-303D-4A35-715FAD8BD1F1}"/>
              </a:ext>
            </a:extLst>
          </p:cNvPr>
          <p:cNvPicPr>
            <a:picLocks noChangeAspect="1" noChangeArrowheads="1"/>
          </p:cNvPicPr>
          <p:nvPr/>
        </p:nvPicPr>
        <p:blipFill>
          <a:blip r:embed="rId12" r:link="rId13" cstate="screen">
            <a:extLst>
              <a:ext uri="{28A0092B-C50C-407E-A947-70E740481C1C}">
                <a14:useLocalDpi xmlns:a14="http://schemas.microsoft.com/office/drawing/2010/main"/>
              </a:ext>
            </a:extLst>
          </a:blip>
          <a:srcRect/>
          <a:stretch>
            <a:fillRect/>
          </a:stretch>
        </p:blipFill>
        <p:spPr bwMode="auto">
          <a:xfrm>
            <a:off x="13268702" y="3127580"/>
            <a:ext cx="1461738" cy="1312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355" name="AutoShape 307">
            <a:extLst>
              <a:ext uri="{FF2B5EF4-FFF2-40B4-BE49-F238E27FC236}">
                <a16:creationId xmlns:a16="http://schemas.microsoft.com/office/drawing/2014/main" id="{5C618280-1CBC-54EA-CA23-C420D0528E01}"/>
              </a:ext>
            </a:extLst>
          </p:cNvPr>
          <p:cNvCxnSpPr>
            <a:cxnSpLocks noChangeShapeType="1"/>
          </p:cNvCxnSpPr>
          <p:nvPr/>
        </p:nvCxnSpPr>
        <p:spPr bwMode="auto">
          <a:xfrm>
            <a:off x="13179804" y="7140780"/>
            <a:ext cx="1600165"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55" name="Rectangle 308">
            <a:extLst>
              <a:ext uri="{FF2B5EF4-FFF2-40B4-BE49-F238E27FC236}">
                <a16:creationId xmlns:a16="http://schemas.microsoft.com/office/drawing/2014/main" id="{38AA32AE-30E4-1A15-DE8F-5814C44BF952}"/>
              </a:ext>
            </a:extLst>
          </p:cNvPr>
          <p:cNvSpPr>
            <a:spLocks noChangeArrowheads="1"/>
          </p:cNvSpPr>
          <p:nvPr/>
        </p:nvSpPr>
        <p:spPr bwMode="auto">
          <a:xfrm>
            <a:off x="13127735" y="7973900"/>
            <a:ext cx="1646519" cy="2590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57" name="WordArt 309">
            <a:extLst>
              <a:ext uri="{FF2B5EF4-FFF2-40B4-BE49-F238E27FC236}">
                <a16:creationId xmlns:a16="http://schemas.microsoft.com/office/drawing/2014/main" id="{3E4595FE-E6FC-42A7-DA0A-82E1CF60EAFB}"/>
              </a:ext>
            </a:extLst>
          </p:cNvPr>
          <p:cNvSpPr>
            <a:spLocks noChangeArrowheads="1" noChangeShapeType="1" noTextEdit="1"/>
          </p:cNvSpPr>
          <p:nvPr/>
        </p:nvSpPr>
        <p:spPr bwMode="auto">
          <a:xfrm>
            <a:off x="13169009" y="8610805"/>
            <a:ext cx="850882" cy="29273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rPr>
              <a:t>アプライド </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QNAP TVS-h1688X-</a:t>
            </a:r>
          </a:p>
          <a:p>
            <a:pPr algn="l"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W1250-32G</a:t>
            </a:r>
            <a:endPar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endParaRPr>
          </a:p>
        </p:txBody>
      </p:sp>
      <p:cxnSp>
        <p:nvCxnSpPr>
          <p:cNvPr id="2358" name="AutoShape 310">
            <a:extLst>
              <a:ext uri="{FF2B5EF4-FFF2-40B4-BE49-F238E27FC236}">
                <a16:creationId xmlns:a16="http://schemas.microsoft.com/office/drawing/2014/main" id="{0BC984A7-E6B7-09DB-3350-76332081E222}"/>
              </a:ext>
            </a:extLst>
          </p:cNvPr>
          <p:cNvCxnSpPr>
            <a:cxnSpLocks noChangeShapeType="1"/>
          </p:cNvCxnSpPr>
          <p:nvPr/>
        </p:nvCxnSpPr>
        <p:spPr bwMode="auto">
          <a:xfrm>
            <a:off x="13155039" y="9913190"/>
            <a:ext cx="1600800"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158" name="Rectangle 311">
            <a:extLst>
              <a:ext uri="{FF2B5EF4-FFF2-40B4-BE49-F238E27FC236}">
                <a16:creationId xmlns:a16="http://schemas.microsoft.com/office/drawing/2014/main" id="{E2F1673F-894F-67B0-17E9-CD605C94EC44}"/>
              </a:ext>
            </a:extLst>
          </p:cNvPr>
          <p:cNvSpPr>
            <a:spLocks noChangeArrowheads="1"/>
          </p:cNvSpPr>
          <p:nvPr/>
        </p:nvSpPr>
        <p:spPr bwMode="auto">
          <a:xfrm>
            <a:off x="13155039" y="9040700"/>
            <a:ext cx="685150" cy="775970"/>
          </a:xfrm>
          <a:prstGeom prst="rect">
            <a:avLst/>
          </a:prstGeom>
          <a:solidFill>
            <a:srgbClr val="D8D8D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159" name="WordArt 312">
            <a:extLst>
              <a:ext uri="{FF2B5EF4-FFF2-40B4-BE49-F238E27FC236}">
                <a16:creationId xmlns:a16="http://schemas.microsoft.com/office/drawing/2014/main" id="{6607C7AC-5310-0535-921F-D5A69F16E7C0}"/>
              </a:ext>
            </a:extLst>
          </p:cNvPr>
          <p:cNvSpPr>
            <a:spLocks noChangeArrowheads="1" noChangeShapeType="1" noTextEdit="1"/>
          </p:cNvSpPr>
          <p:nvPr/>
        </p:nvSpPr>
        <p:spPr bwMode="auto">
          <a:xfrm>
            <a:off x="13240128" y="9135950"/>
            <a:ext cx="280029" cy="9207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solidFill>
                  <a:srgbClr val="333399"/>
                </a:solidFill>
                <a:effectLst/>
                <a:latin typeface="ヒラギノ角ゴ4" panose="020B0400000000000000" pitchFamily="50" charset="-128"/>
                <a:ea typeface="ヒラギノ角ゴ4" panose="020B0400000000000000" pitchFamily="50" charset="-128"/>
              </a:rPr>
              <a:t>主な仕様</a:t>
            </a:r>
          </a:p>
        </p:txBody>
      </p:sp>
      <p:sp>
        <p:nvSpPr>
          <p:cNvPr id="2160" name="WordArt 313">
            <a:extLst>
              <a:ext uri="{FF2B5EF4-FFF2-40B4-BE49-F238E27FC236}">
                <a16:creationId xmlns:a16="http://schemas.microsoft.com/office/drawing/2014/main" id="{FDD07575-45BE-9C79-2E82-52B669C5121C}"/>
              </a:ext>
            </a:extLst>
          </p:cNvPr>
          <p:cNvSpPr>
            <a:spLocks noChangeArrowheads="1" noChangeShapeType="1" noTextEdit="1"/>
          </p:cNvSpPr>
          <p:nvPr/>
        </p:nvSpPr>
        <p:spPr bwMode="auto">
          <a:xfrm>
            <a:off x="13155039" y="8311720"/>
            <a:ext cx="1619215" cy="2203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タワー型</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NAS</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で大容量ストレージサーバーを構築できます。</a:t>
            </a:r>
          </a:p>
          <a:p>
            <a:pPr algn="l" rtl="0">
              <a:buNone/>
            </a:pP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XeonW&amp;10GbE</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搭載で大容量データを扱う方に</a:t>
            </a:r>
          </a:p>
          <a:p>
            <a:pPr algn="l" rtl="0">
              <a:buNone/>
            </a:pP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おすすめの</a:t>
            </a:r>
            <a:r>
              <a:rPr lang="en-US" altLang="ja-JP" sz="3600" kern="10" spc="0">
                <a:ln>
                  <a:noFill/>
                </a:ln>
                <a:solidFill>
                  <a:srgbClr val="404040"/>
                </a:solidFill>
                <a:effectLst/>
                <a:latin typeface="ヒラギノ角ゴ4" panose="020B0400000000000000" pitchFamily="50" charset="-128"/>
                <a:ea typeface="ヒラギノ角ゴ4" panose="020B0400000000000000" pitchFamily="50" charset="-128"/>
              </a:rPr>
              <a:t>NAS</a:t>
            </a:r>
            <a:r>
              <a:rPr lang="ja-JP" altLang="en-US" sz="3600" kern="10" spc="0">
                <a:ln>
                  <a:noFill/>
                </a:ln>
                <a:solidFill>
                  <a:srgbClr val="404040"/>
                </a:solidFill>
                <a:effectLst/>
                <a:latin typeface="ヒラギノ角ゴ4" panose="020B0400000000000000" pitchFamily="50" charset="-128"/>
                <a:ea typeface="ヒラギノ角ゴ4" panose="020B0400000000000000" pitchFamily="50" charset="-128"/>
              </a:rPr>
              <a:t>です。</a:t>
            </a:r>
          </a:p>
        </p:txBody>
      </p:sp>
      <p:sp>
        <p:nvSpPr>
          <p:cNvPr id="2161" name="WordArt 314">
            <a:extLst>
              <a:ext uri="{FF2B5EF4-FFF2-40B4-BE49-F238E27FC236}">
                <a16:creationId xmlns:a16="http://schemas.microsoft.com/office/drawing/2014/main" id="{6F4BBAF6-8352-4F0D-ADAD-717F1935F935}"/>
              </a:ext>
            </a:extLst>
          </p:cNvPr>
          <p:cNvSpPr>
            <a:spLocks noChangeArrowheads="1" noChangeShapeType="1" noTextEdit="1"/>
          </p:cNvSpPr>
          <p:nvPr/>
        </p:nvSpPr>
        <p:spPr bwMode="auto">
          <a:xfrm>
            <a:off x="13262352" y="8055180"/>
            <a:ext cx="1362045" cy="11176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タワー型大容量</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システム</a:t>
            </a:r>
          </a:p>
        </p:txBody>
      </p:sp>
      <p:sp>
        <p:nvSpPr>
          <p:cNvPr id="2162" name="WordArt 315">
            <a:extLst>
              <a:ext uri="{FF2B5EF4-FFF2-40B4-BE49-F238E27FC236}">
                <a16:creationId xmlns:a16="http://schemas.microsoft.com/office/drawing/2014/main" id="{22FC26D3-A410-019B-4711-12FD47DA2633}"/>
              </a:ext>
            </a:extLst>
          </p:cNvPr>
          <p:cNvSpPr>
            <a:spLocks noChangeArrowheads="1" noChangeShapeType="1" noTextEdit="1"/>
          </p:cNvSpPr>
          <p:nvPr/>
        </p:nvSpPr>
        <p:spPr bwMode="auto">
          <a:xfrm>
            <a:off x="13216633" y="9277555"/>
            <a:ext cx="557518" cy="496570"/>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◆Intel Xeon W-1250</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6</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コア </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3.3GHz</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◆32GB </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2×16GB</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DDR4</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◆4 x 2.5GbE 2 x 10GbE </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　</a:t>
            </a:r>
          </a:p>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4 x 2.5”SATA 6Gb/s</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SSD</a:t>
            </a: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　</a:t>
            </a: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12 x 3.5”/2.5”</a:t>
            </a:r>
          </a:p>
          <a:p>
            <a:pPr algn="l" rtl="0">
              <a:buNone/>
            </a:pPr>
            <a:r>
              <a:rPr lang="en-US" altLang="ja-JP" sz="3600" kern="10" spc="0">
                <a:ln>
                  <a:noFill/>
                </a:ln>
                <a:solidFill>
                  <a:srgbClr val="000000"/>
                </a:solidFill>
                <a:effectLst/>
                <a:latin typeface="ヒラギノ角ゴ4" panose="020B0400000000000000" pitchFamily="50" charset="-128"/>
                <a:ea typeface="ヒラギノ角ゴ4" panose="020B0400000000000000" pitchFamily="50" charset="-128"/>
              </a:rPr>
              <a:t>SATA 6Gb/s HDD/SSD</a:t>
            </a:r>
          </a:p>
          <a:p>
            <a:pPr algn="l" rtl="0">
              <a:buNone/>
            </a:pPr>
            <a:r>
              <a:rPr lang="ja-JP" altLang="en-US" sz="3600" kern="10" spc="0">
                <a:ln>
                  <a:noFill/>
                </a:ln>
                <a:solidFill>
                  <a:srgbClr val="000000"/>
                </a:solidFill>
                <a:effectLst/>
                <a:latin typeface="ヒラギノ角ゴ4" panose="020B0400000000000000" pitchFamily="50" charset="-128"/>
                <a:ea typeface="ヒラギノ角ゴ4" panose="020B0400000000000000" pitchFamily="50" charset="-128"/>
              </a:rPr>
              <a:t>ホットスワップ対応</a:t>
            </a:r>
          </a:p>
        </p:txBody>
      </p:sp>
      <p:pic>
        <p:nvPicPr>
          <p:cNvPr id="2364" name="Picture 316" descr="product AS3302T">
            <a:extLst>
              <a:ext uri="{FF2B5EF4-FFF2-40B4-BE49-F238E27FC236}">
                <a16:creationId xmlns:a16="http://schemas.microsoft.com/office/drawing/2014/main" id="{7301B4B2-C03F-8893-DF7F-FD77151D8FB7}"/>
              </a:ext>
            </a:extLst>
          </p:cNvPr>
          <p:cNvPicPr>
            <a:picLocks noChangeAspect="1" noChangeArrowheads="1"/>
          </p:cNvPicPr>
          <p:nvPr/>
        </p:nvPicPr>
        <p:blipFill>
          <a:blip r:embed="rId10" r:link="rId11" cstate="screen">
            <a:extLst>
              <a:ext uri="{28A0092B-C50C-407E-A947-70E740481C1C}">
                <a14:useLocalDpi xmlns:a14="http://schemas.microsoft.com/office/drawing/2010/main"/>
              </a:ext>
            </a:extLst>
          </a:blip>
          <a:srcRect/>
          <a:stretch>
            <a:fillRect/>
          </a:stretch>
        </p:blipFill>
        <p:spPr bwMode="auto">
          <a:xfrm>
            <a:off x="13304261" y="350090"/>
            <a:ext cx="1451578" cy="173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3" name="WordArt 317">
            <a:extLst>
              <a:ext uri="{FF2B5EF4-FFF2-40B4-BE49-F238E27FC236}">
                <a16:creationId xmlns:a16="http://schemas.microsoft.com/office/drawing/2014/main" id="{66EF379F-2D06-CC05-0EC3-4D1DD89E02C5}"/>
              </a:ext>
            </a:extLst>
          </p:cNvPr>
          <p:cNvSpPr>
            <a:spLocks noChangeArrowheads="1" noChangeShapeType="1" noTextEdit="1"/>
          </p:cNvSpPr>
          <p:nvPr/>
        </p:nvSpPr>
        <p:spPr bwMode="auto">
          <a:xfrm>
            <a:off x="7918943" y="1683590"/>
            <a:ext cx="5392938" cy="39624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導入時のネットワーク設定はもちろん、各</a:t>
            </a: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PC</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からのアクセス設定や各種共有設定、</a:t>
            </a:r>
          </a:p>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セキュリティ構築・バックアップ設定まで、</a:t>
            </a: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の導入はアプライドにぜひお任せください！</a:t>
            </a:r>
          </a:p>
        </p:txBody>
      </p:sp>
      <p:sp>
        <p:nvSpPr>
          <p:cNvPr id="2164" name="WordArt 318">
            <a:extLst>
              <a:ext uri="{FF2B5EF4-FFF2-40B4-BE49-F238E27FC236}">
                <a16:creationId xmlns:a16="http://schemas.microsoft.com/office/drawing/2014/main" id="{5847E79F-EA19-9D80-91EE-321A5A62FEE6}"/>
              </a:ext>
            </a:extLst>
          </p:cNvPr>
          <p:cNvSpPr>
            <a:spLocks noChangeArrowheads="1" noChangeShapeType="1" noTextEdit="1"/>
          </p:cNvSpPr>
          <p:nvPr/>
        </p:nvSpPr>
        <p:spPr bwMode="auto">
          <a:xfrm>
            <a:off x="8607903" y="1354660"/>
            <a:ext cx="3764833" cy="2584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 </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研究室おまかせ</a:t>
            </a: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NAS</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導入パック </a:t>
            </a: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a:t>
            </a:r>
            <a:endPar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grpSp>
        <p:nvGrpSpPr>
          <p:cNvPr id="2165" name="Group 319">
            <a:extLst>
              <a:ext uri="{FF2B5EF4-FFF2-40B4-BE49-F238E27FC236}">
                <a16:creationId xmlns:a16="http://schemas.microsoft.com/office/drawing/2014/main" id="{F7E37BCB-9F6E-9B68-7EA4-7ADCE6C68E39}"/>
              </a:ext>
            </a:extLst>
          </p:cNvPr>
          <p:cNvGrpSpPr>
            <a:grpSpLocks/>
          </p:cNvGrpSpPr>
          <p:nvPr/>
        </p:nvGrpSpPr>
        <p:grpSpPr bwMode="auto">
          <a:xfrm>
            <a:off x="7946248" y="470740"/>
            <a:ext cx="3165406" cy="744220"/>
            <a:chOff x="1002" y="2248"/>
            <a:chExt cx="5700" cy="1156"/>
          </a:xfrm>
        </p:grpSpPr>
        <p:sp>
          <p:nvSpPr>
            <p:cNvPr id="2390" name="WordArt 320">
              <a:extLst>
                <a:ext uri="{FF2B5EF4-FFF2-40B4-BE49-F238E27FC236}">
                  <a16:creationId xmlns:a16="http://schemas.microsoft.com/office/drawing/2014/main" id="{60ECAE03-A472-F5AA-F9FB-AA1AF7810B58}"/>
                </a:ext>
              </a:extLst>
            </p:cNvPr>
            <p:cNvSpPr>
              <a:spLocks noChangeArrowheads="1" noChangeShapeType="1" noTextEdit="1"/>
            </p:cNvSpPr>
            <p:nvPr/>
          </p:nvSpPr>
          <p:spPr bwMode="auto">
            <a:xfrm>
              <a:off x="1002" y="2248"/>
              <a:ext cx="5513" cy="23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高耐久ストレージ・自動バックアップシステムの新提案</a:t>
              </a:r>
            </a:p>
          </p:txBody>
        </p:sp>
        <p:sp>
          <p:nvSpPr>
            <p:cNvPr id="2391" name="WordArt 321">
              <a:extLst>
                <a:ext uri="{FF2B5EF4-FFF2-40B4-BE49-F238E27FC236}">
                  <a16:creationId xmlns:a16="http://schemas.microsoft.com/office/drawing/2014/main" id="{719232D0-A526-00F4-EE4F-315284CC250C}"/>
                </a:ext>
              </a:extLst>
            </p:cNvPr>
            <p:cNvSpPr>
              <a:spLocks noChangeArrowheads="1" noChangeShapeType="1" noTextEdit="1"/>
            </p:cNvSpPr>
            <p:nvPr/>
          </p:nvSpPr>
          <p:spPr bwMode="auto">
            <a:xfrm>
              <a:off x="1008" y="2580"/>
              <a:ext cx="5694" cy="82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D-MASTER</a:t>
              </a:r>
              <a:endPar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endParaRPr>
            </a:p>
          </p:txBody>
        </p:sp>
      </p:grpSp>
      <p:sp>
        <p:nvSpPr>
          <p:cNvPr id="2166" name="WordArt 322">
            <a:extLst>
              <a:ext uri="{FF2B5EF4-FFF2-40B4-BE49-F238E27FC236}">
                <a16:creationId xmlns:a16="http://schemas.microsoft.com/office/drawing/2014/main" id="{303AA82D-3AD4-3732-F080-B4702BFE25A7}"/>
              </a:ext>
            </a:extLst>
          </p:cNvPr>
          <p:cNvSpPr>
            <a:spLocks noChangeArrowheads="1" noChangeShapeType="1" noTextEdit="1"/>
          </p:cNvSpPr>
          <p:nvPr/>
        </p:nvSpPr>
        <p:spPr bwMode="auto">
          <a:xfrm>
            <a:off x="11305960" y="421845"/>
            <a:ext cx="1728432" cy="79311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NAS</a:t>
            </a:r>
            <a:endPar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endParaRPr>
          </a:p>
        </p:txBody>
      </p:sp>
      <p:sp>
        <p:nvSpPr>
          <p:cNvPr id="2167" name="WordArt 323">
            <a:extLst>
              <a:ext uri="{FF2B5EF4-FFF2-40B4-BE49-F238E27FC236}">
                <a16:creationId xmlns:a16="http://schemas.microsoft.com/office/drawing/2014/main" id="{BDCE7FE9-039F-09D3-E00C-30B837E99AEA}"/>
              </a:ext>
            </a:extLst>
          </p:cNvPr>
          <p:cNvSpPr>
            <a:spLocks noChangeArrowheads="1" noChangeShapeType="1" noTextEdit="1"/>
          </p:cNvSpPr>
          <p:nvPr/>
        </p:nvSpPr>
        <p:spPr bwMode="auto">
          <a:xfrm>
            <a:off x="379752" y="1682320"/>
            <a:ext cx="5318009" cy="42545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冗長化電源搭載ホットスワップ対応！画像動画など大量の研究データを</a:t>
            </a:r>
          </a:p>
          <a:p>
            <a:pPr algn="l" rtl="0">
              <a:buNone/>
            </a:pP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大容量かつ安価に保存できるサーバー接続用ラックマウントストレージタイプ！</a:t>
            </a:r>
          </a:p>
        </p:txBody>
      </p:sp>
      <p:sp>
        <p:nvSpPr>
          <p:cNvPr id="2168" name="WordArt 324">
            <a:extLst>
              <a:ext uri="{FF2B5EF4-FFF2-40B4-BE49-F238E27FC236}">
                <a16:creationId xmlns:a16="http://schemas.microsoft.com/office/drawing/2014/main" id="{4BC0FBBC-D632-B4FE-9049-2E58E90E8DD9}"/>
              </a:ext>
            </a:extLst>
          </p:cNvPr>
          <p:cNvSpPr>
            <a:spLocks noChangeArrowheads="1" noChangeShapeType="1" noTextEdit="1"/>
          </p:cNvSpPr>
          <p:nvPr/>
        </p:nvSpPr>
        <p:spPr bwMode="auto">
          <a:xfrm>
            <a:off x="699785" y="1327990"/>
            <a:ext cx="3764833" cy="25844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 </a:t>
            </a:r>
            <a:r>
              <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rPr>
              <a:t>ラックマウント型大容量</a:t>
            </a:r>
            <a:r>
              <a:rPr lang="en-US" altLang="ja-JP" sz="1800" kern="10" spc="0">
                <a:ln>
                  <a:noFill/>
                </a:ln>
                <a:solidFill>
                  <a:srgbClr val="FFFFFF"/>
                </a:solidFill>
                <a:effectLst/>
                <a:latin typeface="ヒラギノ角ゴ4" panose="020B0400000000000000" pitchFamily="50" charset="-128"/>
                <a:ea typeface="ヒラギノ角ゴ4" panose="020B0400000000000000" pitchFamily="50" charset="-128"/>
              </a:rPr>
              <a:t>NAS ―</a:t>
            </a:r>
            <a:endParaRPr lang="ja-JP" altLang="en-US" sz="18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grpSp>
        <p:nvGrpSpPr>
          <p:cNvPr id="2169" name="Group 325">
            <a:extLst>
              <a:ext uri="{FF2B5EF4-FFF2-40B4-BE49-F238E27FC236}">
                <a16:creationId xmlns:a16="http://schemas.microsoft.com/office/drawing/2014/main" id="{95610BCA-1875-9F3E-4B8B-082520B6298F}"/>
              </a:ext>
            </a:extLst>
          </p:cNvPr>
          <p:cNvGrpSpPr>
            <a:grpSpLocks/>
          </p:cNvGrpSpPr>
          <p:nvPr/>
        </p:nvGrpSpPr>
        <p:grpSpPr bwMode="auto">
          <a:xfrm>
            <a:off x="471190" y="469470"/>
            <a:ext cx="3165406" cy="744220"/>
            <a:chOff x="1002" y="2248"/>
            <a:chExt cx="5700" cy="1156"/>
          </a:xfrm>
        </p:grpSpPr>
        <p:sp>
          <p:nvSpPr>
            <p:cNvPr id="2388" name="WordArt 326">
              <a:extLst>
                <a:ext uri="{FF2B5EF4-FFF2-40B4-BE49-F238E27FC236}">
                  <a16:creationId xmlns:a16="http://schemas.microsoft.com/office/drawing/2014/main" id="{F5223D9E-5ED0-1860-D45A-7CF4C81D1F87}"/>
                </a:ext>
              </a:extLst>
            </p:cNvPr>
            <p:cNvSpPr>
              <a:spLocks noChangeArrowheads="1" noChangeShapeType="1" noTextEdit="1"/>
            </p:cNvSpPr>
            <p:nvPr/>
          </p:nvSpPr>
          <p:spPr bwMode="auto">
            <a:xfrm>
              <a:off x="1002" y="2248"/>
              <a:ext cx="5513" cy="232"/>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高耐久ストレージ・自動バックアップシステムの新提案</a:t>
              </a:r>
            </a:p>
          </p:txBody>
        </p:sp>
        <p:sp>
          <p:nvSpPr>
            <p:cNvPr id="2389" name="WordArt 327">
              <a:extLst>
                <a:ext uri="{FF2B5EF4-FFF2-40B4-BE49-F238E27FC236}">
                  <a16:creationId xmlns:a16="http://schemas.microsoft.com/office/drawing/2014/main" id="{C30C87F1-9F93-DC93-0C20-A90DD932AE6B}"/>
                </a:ext>
              </a:extLst>
            </p:cNvPr>
            <p:cNvSpPr>
              <a:spLocks noChangeArrowheads="1" noChangeShapeType="1" noTextEdit="1"/>
            </p:cNvSpPr>
            <p:nvPr/>
          </p:nvSpPr>
          <p:spPr bwMode="auto">
            <a:xfrm>
              <a:off x="1008" y="2580"/>
              <a:ext cx="5694" cy="82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D-MASTER</a:t>
              </a:r>
              <a:endPar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endParaRPr>
            </a:p>
          </p:txBody>
        </p:sp>
      </p:grpSp>
      <p:sp>
        <p:nvSpPr>
          <p:cNvPr id="2170" name="WordArt 328">
            <a:extLst>
              <a:ext uri="{FF2B5EF4-FFF2-40B4-BE49-F238E27FC236}">
                <a16:creationId xmlns:a16="http://schemas.microsoft.com/office/drawing/2014/main" id="{646C9399-F331-EC0D-F30E-8C5807865851}"/>
              </a:ext>
            </a:extLst>
          </p:cNvPr>
          <p:cNvSpPr>
            <a:spLocks noChangeArrowheads="1" noChangeShapeType="1" noTextEdit="1"/>
          </p:cNvSpPr>
          <p:nvPr/>
        </p:nvSpPr>
        <p:spPr bwMode="auto">
          <a:xfrm>
            <a:off x="3830902" y="420575"/>
            <a:ext cx="1583656" cy="736600"/>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NAS</a:t>
            </a:r>
            <a:endPar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endParaRPr>
          </a:p>
        </p:txBody>
      </p:sp>
      <p:pic>
        <p:nvPicPr>
          <p:cNvPr id="2377" name="Picture 329">
            <a:extLst>
              <a:ext uri="{FF2B5EF4-FFF2-40B4-BE49-F238E27FC236}">
                <a16:creationId xmlns:a16="http://schemas.microsoft.com/office/drawing/2014/main" id="{15475662-A1CC-3836-9597-4631968B220C}"/>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4770047" y="1157175"/>
            <a:ext cx="264725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1" name="WordArt 330">
            <a:extLst>
              <a:ext uri="{FF2B5EF4-FFF2-40B4-BE49-F238E27FC236}">
                <a16:creationId xmlns:a16="http://schemas.microsoft.com/office/drawing/2014/main" id="{6A62BF18-0C09-9CDC-A6FD-039300B41AFE}"/>
              </a:ext>
            </a:extLst>
          </p:cNvPr>
          <p:cNvSpPr>
            <a:spLocks noChangeArrowheads="1" noChangeShapeType="1" noTextEdit="1"/>
          </p:cNvSpPr>
          <p:nvPr/>
        </p:nvSpPr>
        <p:spPr bwMode="auto">
          <a:xfrm>
            <a:off x="5521235" y="743790"/>
            <a:ext cx="1774786" cy="33337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a:ln>
                  <a:noFill/>
                </a:ln>
                <a:gradFill rotWithShape="1">
                  <a:gsLst>
                    <a:gs pos="0">
                      <a:srgbClr val="E6E6E6"/>
                    </a:gs>
                    <a:gs pos="14999">
                      <a:srgbClr val="7D8496"/>
                    </a:gs>
                    <a:gs pos="53000">
                      <a:srgbClr val="E6E6E6"/>
                    </a:gs>
                    <a:gs pos="67999">
                      <a:srgbClr val="7D8496"/>
                    </a:gs>
                    <a:gs pos="92999">
                      <a:srgbClr val="E6E6E6"/>
                    </a:gs>
                    <a:gs pos="100000">
                      <a:srgbClr val="FFFFFF"/>
                    </a:gs>
                  </a:gsLst>
                  <a:lin ang="2700000" scaled="1"/>
                </a:gradFill>
                <a:effectLst/>
                <a:latin typeface="メイリオ" panose="020B0604030504040204" pitchFamily="50" charset="-128"/>
                <a:ea typeface="メイリオ" panose="020B0604030504040204" pitchFamily="50" charset="-128"/>
              </a:rPr>
              <a:t>ラックマウント</a:t>
            </a:r>
          </a:p>
        </p:txBody>
      </p:sp>
      <p:sp>
        <p:nvSpPr>
          <p:cNvPr id="2351" name="Rectangle 333">
            <a:extLst>
              <a:ext uri="{FF2B5EF4-FFF2-40B4-BE49-F238E27FC236}">
                <a16:creationId xmlns:a16="http://schemas.microsoft.com/office/drawing/2014/main" id="{8113CD07-903D-A0C3-4263-40CD93490CF8}"/>
              </a:ext>
            </a:extLst>
          </p:cNvPr>
          <p:cNvSpPr>
            <a:spLocks noChangeArrowheads="1"/>
          </p:cNvSpPr>
          <p:nvPr/>
        </p:nvSpPr>
        <p:spPr bwMode="auto">
          <a:xfrm>
            <a:off x="245770" y="2230325"/>
            <a:ext cx="4507767" cy="286849"/>
          </a:xfrm>
          <a:prstGeom prst="rect">
            <a:avLst/>
          </a:prstGeom>
          <a:solidFill>
            <a:srgbClr val="00000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352" name="WordArt 334">
            <a:extLst>
              <a:ext uri="{FF2B5EF4-FFF2-40B4-BE49-F238E27FC236}">
                <a16:creationId xmlns:a16="http://schemas.microsoft.com/office/drawing/2014/main" id="{F4681992-F9FA-8B42-7A0D-D6E37F1BA27C}"/>
              </a:ext>
            </a:extLst>
          </p:cNvPr>
          <p:cNvSpPr>
            <a:spLocks noChangeArrowheads="1" noChangeShapeType="1" noTextEdit="1"/>
          </p:cNvSpPr>
          <p:nvPr/>
        </p:nvSpPr>
        <p:spPr bwMode="auto">
          <a:xfrm>
            <a:off x="478175" y="2306287"/>
            <a:ext cx="4058832" cy="13545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冗長化電源搭載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1U </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ラックマウント型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4 </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ベイ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NAS【Type-6504RD】</a:t>
            </a:r>
            <a:endPar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384" name="AutoShape 336">
            <a:extLst>
              <a:ext uri="{FF2B5EF4-FFF2-40B4-BE49-F238E27FC236}">
                <a16:creationId xmlns:a16="http://schemas.microsoft.com/office/drawing/2014/main" id="{2201AA1B-C131-8C55-ED48-68CE1AB1E445}"/>
              </a:ext>
            </a:extLst>
          </p:cNvPr>
          <p:cNvCxnSpPr>
            <a:cxnSpLocks noChangeShapeType="1"/>
          </p:cNvCxnSpPr>
          <p:nvPr/>
        </p:nvCxnSpPr>
        <p:spPr bwMode="auto">
          <a:xfrm>
            <a:off x="344828" y="3721940"/>
            <a:ext cx="703056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2401" name="図 1">
            <a:extLst>
              <a:ext uri="{FF2B5EF4-FFF2-40B4-BE49-F238E27FC236}">
                <a16:creationId xmlns:a16="http://schemas.microsoft.com/office/drawing/2014/main" id="{00C2AAF6-0373-D468-0781-B9C22C7A43C2}"/>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486363" y="2691682"/>
            <a:ext cx="2940984" cy="81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0" name="Rectangle 370">
            <a:extLst>
              <a:ext uri="{FF2B5EF4-FFF2-40B4-BE49-F238E27FC236}">
                <a16:creationId xmlns:a16="http://schemas.microsoft.com/office/drawing/2014/main" id="{DBB47F74-02EA-5332-BA00-1E0D340EA56D}"/>
              </a:ext>
            </a:extLst>
          </p:cNvPr>
          <p:cNvSpPr>
            <a:spLocks noChangeArrowheads="1"/>
          </p:cNvSpPr>
          <p:nvPr/>
        </p:nvSpPr>
        <p:spPr bwMode="auto">
          <a:xfrm>
            <a:off x="255930" y="3772105"/>
            <a:ext cx="4507767" cy="278014"/>
          </a:xfrm>
          <a:prstGeom prst="rect">
            <a:avLst/>
          </a:prstGeom>
          <a:solidFill>
            <a:srgbClr val="00000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pic>
        <p:nvPicPr>
          <p:cNvPr id="2419" name="Picture 371">
            <a:extLst>
              <a:ext uri="{FF2B5EF4-FFF2-40B4-BE49-F238E27FC236}">
                <a16:creationId xmlns:a16="http://schemas.microsoft.com/office/drawing/2014/main" id="{08DD382E-CFB8-EA23-E37D-3E728EC7E658}"/>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4346671" y="4158490"/>
            <a:ext cx="3088413" cy="1003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21" name="WordArt 372">
            <a:extLst>
              <a:ext uri="{FF2B5EF4-FFF2-40B4-BE49-F238E27FC236}">
                <a16:creationId xmlns:a16="http://schemas.microsoft.com/office/drawing/2014/main" id="{EF79256C-FC71-0BE9-C816-195AB31A19BB}"/>
              </a:ext>
            </a:extLst>
          </p:cNvPr>
          <p:cNvSpPr>
            <a:spLocks noChangeArrowheads="1" noChangeShapeType="1" noTextEdit="1"/>
          </p:cNvSpPr>
          <p:nvPr/>
        </p:nvSpPr>
        <p:spPr bwMode="auto">
          <a:xfrm>
            <a:off x="488335" y="3845727"/>
            <a:ext cx="4058832" cy="13128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冗長化電源搭載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2U </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ラックマウント型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12 </a:t>
            </a:r>
            <a:r>
              <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rPr>
              <a:t>ベイ </a:t>
            </a:r>
            <a:r>
              <a:rPr lang="en-US" altLang="ja-JP" sz="3600" kern="10" spc="0" dirty="0">
                <a:ln>
                  <a:noFill/>
                </a:ln>
                <a:solidFill>
                  <a:srgbClr val="FFFFFF"/>
                </a:solidFill>
                <a:effectLst/>
                <a:latin typeface="ヒラギノ角ゴ4" panose="020B0400000000000000" pitchFamily="50" charset="-128"/>
                <a:ea typeface="ヒラギノ角ゴ4" panose="020B0400000000000000" pitchFamily="50" charset="-128"/>
              </a:rPr>
              <a:t>NAS【Type-6512RD】</a:t>
            </a:r>
            <a:endParaRPr lang="ja-JP" altLang="en-US" sz="3600" kern="10" spc="0" dirty="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422" name="AutoShape 374">
            <a:extLst>
              <a:ext uri="{FF2B5EF4-FFF2-40B4-BE49-F238E27FC236}">
                <a16:creationId xmlns:a16="http://schemas.microsoft.com/office/drawing/2014/main" id="{743E2FC8-071B-C66D-85D2-B705A069E545}"/>
              </a:ext>
            </a:extLst>
          </p:cNvPr>
          <p:cNvCxnSpPr>
            <a:cxnSpLocks noChangeShapeType="1"/>
          </p:cNvCxnSpPr>
          <p:nvPr/>
        </p:nvCxnSpPr>
        <p:spPr bwMode="auto">
          <a:xfrm>
            <a:off x="354988" y="5217779"/>
            <a:ext cx="703056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254" name="Rectangle 403">
            <a:extLst>
              <a:ext uri="{FF2B5EF4-FFF2-40B4-BE49-F238E27FC236}">
                <a16:creationId xmlns:a16="http://schemas.microsoft.com/office/drawing/2014/main" id="{0A3D4C89-C960-6250-68DE-DA1668EC5C91}"/>
              </a:ext>
            </a:extLst>
          </p:cNvPr>
          <p:cNvSpPr>
            <a:spLocks noChangeArrowheads="1"/>
          </p:cNvSpPr>
          <p:nvPr/>
        </p:nvSpPr>
        <p:spPr bwMode="auto">
          <a:xfrm>
            <a:off x="255930" y="5263085"/>
            <a:ext cx="4507767" cy="302602"/>
          </a:xfrm>
          <a:prstGeom prst="rect">
            <a:avLst/>
          </a:prstGeom>
          <a:solidFill>
            <a:srgbClr val="00000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255" name="WordArt 404">
            <a:extLst>
              <a:ext uri="{FF2B5EF4-FFF2-40B4-BE49-F238E27FC236}">
                <a16:creationId xmlns:a16="http://schemas.microsoft.com/office/drawing/2014/main" id="{97F5A7A6-ADD8-7816-52EB-D24A833D736B}"/>
              </a:ext>
            </a:extLst>
          </p:cNvPr>
          <p:cNvSpPr>
            <a:spLocks noChangeArrowheads="1" noChangeShapeType="1" noTextEdit="1"/>
          </p:cNvSpPr>
          <p:nvPr/>
        </p:nvSpPr>
        <p:spPr bwMode="auto">
          <a:xfrm>
            <a:off x="488335" y="5343218"/>
            <a:ext cx="4058832" cy="14289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冗長化電源搭載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2U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ラックマウント型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12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NAS【Type-7112RDX】</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454" name="AutoShape 406">
            <a:extLst>
              <a:ext uri="{FF2B5EF4-FFF2-40B4-BE49-F238E27FC236}">
                <a16:creationId xmlns:a16="http://schemas.microsoft.com/office/drawing/2014/main" id="{46B651BB-3E12-DA09-4FD1-15E2196B714B}"/>
              </a:ext>
            </a:extLst>
          </p:cNvPr>
          <p:cNvCxnSpPr>
            <a:cxnSpLocks noChangeShapeType="1"/>
          </p:cNvCxnSpPr>
          <p:nvPr/>
        </p:nvCxnSpPr>
        <p:spPr bwMode="auto">
          <a:xfrm>
            <a:off x="354988" y="6836615"/>
            <a:ext cx="703056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2471" name="Picture 423">
            <a:extLst>
              <a:ext uri="{FF2B5EF4-FFF2-40B4-BE49-F238E27FC236}">
                <a16:creationId xmlns:a16="http://schemas.microsoft.com/office/drawing/2014/main" id="{509A5EE2-3457-C930-6516-2D6AD887A390}"/>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4323724" y="5996080"/>
            <a:ext cx="3162159" cy="639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21" name="Rectangle 437">
            <a:extLst>
              <a:ext uri="{FF2B5EF4-FFF2-40B4-BE49-F238E27FC236}">
                <a16:creationId xmlns:a16="http://schemas.microsoft.com/office/drawing/2014/main" id="{1E01FF90-C2CA-B228-38B2-A98CBEE52F80}"/>
              </a:ext>
            </a:extLst>
          </p:cNvPr>
          <p:cNvSpPr>
            <a:spLocks noChangeArrowheads="1"/>
          </p:cNvSpPr>
          <p:nvPr/>
        </p:nvSpPr>
        <p:spPr bwMode="auto">
          <a:xfrm>
            <a:off x="255930" y="6884875"/>
            <a:ext cx="4507767" cy="296130"/>
          </a:xfrm>
          <a:prstGeom prst="rect">
            <a:avLst/>
          </a:prstGeom>
          <a:solidFill>
            <a:srgbClr val="00000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222" name="WordArt 438">
            <a:extLst>
              <a:ext uri="{FF2B5EF4-FFF2-40B4-BE49-F238E27FC236}">
                <a16:creationId xmlns:a16="http://schemas.microsoft.com/office/drawing/2014/main" id="{B7D11606-CF1F-AFA0-6E54-15F68D860BC7}"/>
              </a:ext>
            </a:extLst>
          </p:cNvPr>
          <p:cNvSpPr>
            <a:spLocks noChangeArrowheads="1" noChangeShapeType="1" noTextEdit="1"/>
          </p:cNvSpPr>
          <p:nvPr/>
        </p:nvSpPr>
        <p:spPr bwMode="auto">
          <a:xfrm>
            <a:off x="488335" y="6963295"/>
            <a:ext cx="4058832" cy="13983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冗長化電源搭載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3U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ラックマウント型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16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NAS【Type-7116RDX】</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488" name="AutoShape 440">
            <a:extLst>
              <a:ext uri="{FF2B5EF4-FFF2-40B4-BE49-F238E27FC236}">
                <a16:creationId xmlns:a16="http://schemas.microsoft.com/office/drawing/2014/main" id="{551F50B4-91BF-B41E-CEF7-E18D197BD007}"/>
              </a:ext>
            </a:extLst>
          </p:cNvPr>
          <p:cNvCxnSpPr>
            <a:cxnSpLocks noChangeShapeType="1"/>
          </p:cNvCxnSpPr>
          <p:nvPr/>
        </p:nvCxnSpPr>
        <p:spPr bwMode="auto">
          <a:xfrm>
            <a:off x="354988" y="8424750"/>
            <a:ext cx="7030568"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2505" name="Picture 457">
            <a:extLst>
              <a:ext uri="{FF2B5EF4-FFF2-40B4-BE49-F238E27FC236}">
                <a16:creationId xmlns:a16="http://schemas.microsoft.com/office/drawing/2014/main" id="{C3E745E7-351B-DC72-4D69-FED091536D4F}"/>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4348942" y="7394521"/>
            <a:ext cx="3049973" cy="97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17" name="図 1">
            <a:extLst>
              <a:ext uri="{FF2B5EF4-FFF2-40B4-BE49-F238E27FC236}">
                <a16:creationId xmlns:a16="http://schemas.microsoft.com/office/drawing/2014/main" id="{5AB61047-6EB3-D4FD-8658-78F22C7CFBA2}"/>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rcRect/>
          <a:stretch>
            <a:fillRect/>
          </a:stretch>
        </p:blipFill>
        <p:spPr bwMode="auto">
          <a:xfrm>
            <a:off x="4416515" y="8978002"/>
            <a:ext cx="2870043" cy="933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7" name="Rectangle 471">
            <a:extLst>
              <a:ext uri="{FF2B5EF4-FFF2-40B4-BE49-F238E27FC236}">
                <a16:creationId xmlns:a16="http://schemas.microsoft.com/office/drawing/2014/main" id="{A5949A16-2DAC-4CD6-4B52-700D212BF112}"/>
              </a:ext>
            </a:extLst>
          </p:cNvPr>
          <p:cNvSpPr>
            <a:spLocks noChangeArrowheads="1"/>
          </p:cNvSpPr>
          <p:nvPr/>
        </p:nvSpPr>
        <p:spPr bwMode="auto">
          <a:xfrm>
            <a:off x="255930" y="8478090"/>
            <a:ext cx="4507767" cy="295910"/>
          </a:xfrm>
          <a:prstGeom prst="rect">
            <a:avLst/>
          </a:prstGeom>
          <a:solidFill>
            <a:srgbClr val="000000"/>
          </a:solidFill>
          <a:ln w="9525">
            <a:solidFill>
              <a:srgbClr val="000000"/>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178" name="WordArt 472">
            <a:extLst>
              <a:ext uri="{FF2B5EF4-FFF2-40B4-BE49-F238E27FC236}">
                <a16:creationId xmlns:a16="http://schemas.microsoft.com/office/drawing/2014/main" id="{0810D5DA-EB04-DEF9-C3D6-D27D266E929E}"/>
              </a:ext>
            </a:extLst>
          </p:cNvPr>
          <p:cNvSpPr>
            <a:spLocks noChangeArrowheads="1" noChangeShapeType="1" noTextEdit="1"/>
          </p:cNvSpPr>
          <p:nvPr/>
        </p:nvSpPr>
        <p:spPr bwMode="auto">
          <a:xfrm>
            <a:off x="488335" y="8556195"/>
            <a:ext cx="4058832" cy="14033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冗長化電源搭載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4U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ラックマウント型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24 </a:t>
            </a:r>
            <a:r>
              <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rPr>
              <a:t>ベイ </a:t>
            </a:r>
            <a:r>
              <a:rPr lang="en-US" altLang="ja-JP" sz="3600" kern="10" spc="0">
                <a:ln>
                  <a:noFill/>
                </a:ln>
                <a:solidFill>
                  <a:srgbClr val="FFFFFF"/>
                </a:solidFill>
                <a:effectLst/>
                <a:latin typeface="ヒラギノ角ゴ4" panose="020B0400000000000000" pitchFamily="50" charset="-128"/>
                <a:ea typeface="ヒラギノ角ゴ4" panose="020B0400000000000000" pitchFamily="50" charset="-128"/>
              </a:rPr>
              <a:t>NAS【TS-h3087XU-RP】</a:t>
            </a:r>
            <a:endParaRPr lang="ja-JP" altLang="en-US" sz="3600" kern="10" spc="0">
              <a:ln>
                <a:noFill/>
              </a:ln>
              <a:solidFill>
                <a:srgbClr val="FFFFFF"/>
              </a:solidFill>
              <a:effectLst/>
              <a:latin typeface="ヒラギノ角ゴ4" panose="020B0400000000000000" pitchFamily="50" charset="-128"/>
              <a:ea typeface="ヒラギノ角ゴ4" panose="020B0400000000000000" pitchFamily="50" charset="-128"/>
            </a:endParaRPr>
          </a:p>
        </p:txBody>
      </p:sp>
      <p:cxnSp>
        <p:nvCxnSpPr>
          <p:cNvPr id="2522" name="AutoShape 474">
            <a:extLst>
              <a:ext uri="{FF2B5EF4-FFF2-40B4-BE49-F238E27FC236}">
                <a16:creationId xmlns:a16="http://schemas.microsoft.com/office/drawing/2014/main" id="{52A947C1-706A-F4A5-17D7-0B7EB8E3C21D}"/>
              </a:ext>
            </a:extLst>
          </p:cNvPr>
          <p:cNvCxnSpPr>
            <a:cxnSpLocks noChangeShapeType="1"/>
          </p:cNvCxnSpPr>
          <p:nvPr/>
        </p:nvCxnSpPr>
        <p:spPr bwMode="auto">
          <a:xfrm>
            <a:off x="354988" y="10017965"/>
            <a:ext cx="7030567"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2591" name="図 1">
            <a:extLst>
              <a:ext uri="{FF2B5EF4-FFF2-40B4-BE49-F238E27FC236}">
                <a16:creationId xmlns:a16="http://schemas.microsoft.com/office/drawing/2014/main" id="{6997EFBD-E0C8-5FBF-D369-BFD0A76BBF1C}"/>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13895707" y="8857407"/>
            <a:ext cx="977872" cy="70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テキスト ボックス 7">
            <a:extLst>
              <a:ext uri="{FF2B5EF4-FFF2-40B4-BE49-F238E27FC236}">
                <a16:creationId xmlns:a16="http://schemas.microsoft.com/office/drawing/2014/main" id="{8953B255-A596-30DD-AF95-AF2ABBAF981B}"/>
              </a:ext>
            </a:extLst>
          </p:cNvPr>
          <p:cNvSpPr txBox="1"/>
          <p:nvPr/>
        </p:nvSpPr>
        <p:spPr>
          <a:xfrm>
            <a:off x="225635" y="2510713"/>
            <a:ext cx="2095437" cy="1223412"/>
          </a:xfrm>
          <a:prstGeom prst="rect">
            <a:avLst/>
          </a:prstGeom>
          <a:noFill/>
          <a:ln>
            <a:noFill/>
          </a:ln>
          <a:effectLst>
            <a:glow rad="101600">
              <a:schemeClr val="tx1">
                <a:alpha val="60000"/>
              </a:schemeClr>
            </a:glow>
          </a:effectLst>
        </p:spPr>
        <p:txBody>
          <a:bodyPr wrap="square" rtlCol="0">
            <a:spAutoFit/>
          </a:bodyPr>
          <a:lstStyle/>
          <a:p>
            <a:r>
              <a:rPr lang="en-US" altLang="ja-JP" sz="1050" dirty="0">
                <a:latin typeface="+mn-ea"/>
              </a:rPr>
              <a:t>◆Intel ATOM C3538 4</a:t>
            </a:r>
            <a:r>
              <a:rPr lang="ja-JP" altLang="en-US" sz="1050" dirty="0">
                <a:latin typeface="+mn-ea"/>
              </a:rPr>
              <a:t>コア</a:t>
            </a:r>
            <a:endParaRPr lang="en-US" altLang="ja-JP" sz="1050" dirty="0">
              <a:latin typeface="+mn-ea"/>
            </a:endParaRPr>
          </a:p>
          <a:p>
            <a:r>
              <a:rPr lang="en-US" altLang="ja-JP" sz="1050" dirty="0">
                <a:latin typeface="+mn-ea"/>
              </a:rPr>
              <a:t>  CPU </a:t>
            </a:r>
            <a:r>
              <a:rPr lang="ja-JP" altLang="en-US" sz="1050" dirty="0">
                <a:latin typeface="+mn-ea"/>
              </a:rPr>
              <a:t>搭載</a:t>
            </a:r>
          </a:p>
          <a:p>
            <a:r>
              <a:rPr lang="ja-JP" altLang="en-US" sz="1050" dirty="0">
                <a:latin typeface="+mn-ea"/>
              </a:rPr>
              <a:t>◆</a:t>
            </a:r>
            <a:r>
              <a:rPr lang="en-US" altLang="ja-JP" sz="1050" dirty="0">
                <a:latin typeface="+mn-ea"/>
              </a:rPr>
              <a:t>8GB DDR4 </a:t>
            </a:r>
            <a:r>
              <a:rPr lang="ja-JP" altLang="en-US" sz="1050" dirty="0">
                <a:latin typeface="+mn-ea"/>
              </a:rPr>
              <a:t>採用</a:t>
            </a:r>
          </a:p>
          <a:p>
            <a:r>
              <a:rPr lang="ja-JP" altLang="en-US" sz="1050" dirty="0">
                <a:latin typeface="+mn-ea"/>
              </a:rPr>
              <a:t>◆</a:t>
            </a:r>
            <a:r>
              <a:rPr lang="en-US" altLang="ja-JP" sz="1050" dirty="0">
                <a:latin typeface="+mn-ea"/>
              </a:rPr>
              <a:t>2.5GbE×2</a:t>
            </a:r>
            <a:endParaRPr lang="ja-JP" altLang="en-US" sz="1050" dirty="0">
              <a:latin typeface="+mn-ea"/>
            </a:endParaRPr>
          </a:p>
          <a:p>
            <a:r>
              <a:rPr lang="ja-JP" altLang="en-US" sz="1050" dirty="0">
                <a:latin typeface="+mn-ea"/>
              </a:rPr>
              <a:t>◆</a:t>
            </a:r>
            <a:r>
              <a:rPr lang="en-US" altLang="ja-JP" sz="1050" dirty="0">
                <a:latin typeface="+mn-ea"/>
              </a:rPr>
              <a:t>250W</a:t>
            </a:r>
            <a:r>
              <a:rPr lang="ja-JP" altLang="en-US" sz="1050" dirty="0">
                <a:latin typeface="+mn-ea"/>
              </a:rPr>
              <a:t>電源</a:t>
            </a:r>
            <a:r>
              <a:rPr lang="en-US" altLang="ja-JP" sz="1050" dirty="0">
                <a:latin typeface="+mn-ea"/>
              </a:rPr>
              <a:t>×2</a:t>
            </a:r>
            <a:r>
              <a:rPr lang="ja-JP" altLang="en-US" sz="1050" dirty="0">
                <a:latin typeface="+mn-ea"/>
              </a:rPr>
              <a:t>（冗長化仕様）</a:t>
            </a:r>
          </a:p>
          <a:p>
            <a:r>
              <a:rPr lang="ja-JP" altLang="en-US" sz="1050" dirty="0">
                <a:latin typeface="+mn-ea"/>
              </a:rPr>
              <a:t>◆保証</a:t>
            </a:r>
            <a:r>
              <a:rPr lang="en-US" altLang="ja-JP" sz="1050" dirty="0">
                <a:latin typeface="+mn-ea"/>
              </a:rPr>
              <a:t>3</a:t>
            </a:r>
            <a:r>
              <a:rPr lang="ja-JP" altLang="en-US" sz="1050" dirty="0">
                <a:latin typeface="+mn-ea"/>
              </a:rPr>
              <a:t>年</a:t>
            </a:r>
            <a:endParaRPr lang="en-US" altLang="ja-JP" sz="1050" dirty="0">
              <a:latin typeface="+mn-ea"/>
            </a:endParaRPr>
          </a:p>
          <a:p>
            <a:r>
              <a:rPr lang="en-US" altLang="ja-JP" sz="1050" dirty="0">
                <a:latin typeface="+mn-ea"/>
              </a:rPr>
              <a:t>◆4</a:t>
            </a:r>
            <a:r>
              <a:rPr lang="ja-JP" altLang="en-US" sz="1050" dirty="0">
                <a:latin typeface="+mn-ea"/>
              </a:rPr>
              <a:t>ベイ（</a:t>
            </a:r>
            <a:r>
              <a:rPr lang="en-US" altLang="ja-JP" sz="1050" dirty="0">
                <a:latin typeface="+mn-ea"/>
              </a:rPr>
              <a:t>1U</a:t>
            </a:r>
            <a:r>
              <a:rPr lang="ja-JP" altLang="en-US" sz="1050" dirty="0">
                <a:latin typeface="+mn-ea"/>
              </a:rPr>
              <a:t>）</a:t>
            </a:r>
            <a:endParaRPr lang="en-US" altLang="ja-JP" sz="1050" dirty="0">
              <a:latin typeface="+mn-ea"/>
            </a:endParaRPr>
          </a:p>
        </p:txBody>
      </p:sp>
      <p:sp>
        <p:nvSpPr>
          <p:cNvPr id="21" name="Rectangle 2">
            <a:extLst>
              <a:ext uri="{FF2B5EF4-FFF2-40B4-BE49-F238E27FC236}">
                <a16:creationId xmlns:a16="http://schemas.microsoft.com/office/drawing/2014/main" id="{6AED465F-761C-A295-72D8-FEAF141AA00D}"/>
              </a:ext>
            </a:extLst>
          </p:cNvPr>
          <p:cNvSpPr>
            <a:spLocks noChangeArrowheads="1"/>
          </p:cNvSpPr>
          <p:nvPr/>
        </p:nvSpPr>
        <p:spPr bwMode="auto">
          <a:xfrm>
            <a:off x="2251226" y="2621834"/>
            <a:ext cx="2025593" cy="984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3" name="テキスト ボックス 22">
            <a:extLst>
              <a:ext uri="{FF2B5EF4-FFF2-40B4-BE49-F238E27FC236}">
                <a16:creationId xmlns:a16="http://schemas.microsoft.com/office/drawing/2014/main" id="{AA2A9B97-07EB-8CB8-A5FF-4F6C662566EC}"/>
              </a:ext>
            </a:extLst>
          </p:cNvPr>
          <p:cNvSpPr txBox="1"/>
          <p:nvPr/>
        </p:nvSpPr>
        <p:spPr>
          <a:xfrm>
            <a:off x="2251228" y="2691682"/>
            <a:ext cx="1924325" cy="584775"/>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高耐久</a:t>
            </a:r>
            <a:r>
              <a:rPr lang="en-US" altLang="ja-JP" sz="1600" dirty="0">
                <a:solidFill>
                  <a:schemeClr val="bg1"/>
                </a:solidFill>
                <a:latin typeface="+mn-ea"/>
              </a:rPr>
              <a:t>HDD</a:t>
            </a:r>
          </a:p>
          <a:p>
            <a:r>
              <a:rPr lang="ja-JP" altLang="en-US" sz="1600" dirty="0">
                <a:solidFill>
                  <a:schemeClr val="bg1"/>
                </a:solidFill>
                <a:latin typeface="+mn-ea"/>
              </a:rPr>
              <a:t>最大 </a:t>
            </a:r>
            <a:r>
              <a:rPr lang="en-US" altLang="ja-JP" sz="1600" dirty="0">
                <a:solidFill>
                  <a:schemeClr val="bg1"/>
                </a:solidFill>
                <a:latin typeface="+mn-ea"/>
              </a:rPr>
              <a:t>24TB x4 </a:t>
            </a:r>
          </a:p>
        </p:txBody>
      </p:sp>
      <p:cxnSp>
        <p:nvCxnSpPr>
          <p:cNvPr id="28" name="直線コネクタ 27">
            <a:extLst>
              <a:ext uri="{FF2B5EF4-FFF2-40B4-BE49-F238E27FC236}">
                <a16:creationId xmlns:a16="http://schemas.microsoft.com/office/drawing/2014/main" id="{09133065-7354-A93B-FE8F-DF2E30F1AF14}"/>
              </a:ext>
            </a:extLst>
          </p:cNvPr>
          <p:cNvCxnSpPr>
            <a:cxnSpLocks/>
          </p:cNvCxnSpPr>
          <p:nvPr/>
        </p:nvCxnSpPr>
        <p:spPr>
          <a:xfrm>
            <a:off x="2321076" y="3250466"/>
            <a:ext cx="1885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テキスト ボックス 30">
            <a:extLst>
              <a:ext uri="{FF2B5EF4-FFF2-40B4-BE49-F238E27FC236}">
                <a16:creationId xmlns:a16="http://schemas.microsoft.com/office/drawing/2014/main" id="{79DF96C8-9EAF-40B8-34FA-7C6049877F4B}"/>
              </a:ext>
            </a:extLst>
          </p:cNvPr>
          <p:cNvSpPr txBox="1"/>
          <p:nvPr/>
        </p:nvSpPr>
        <p:spPr>
          <a:xfrm>
            <a:off x="2251230" y="3294323"/>
            <a:ext cx="2095437" cy="584775"/>
          </a:xfrm>
          <a:prstGeom prst="rect">
            <a:avLst/>
          </a:prstGeom>
          <a:noFill/>
          <a:ln>
            <a:noFill/>
          </a:ln>
          <a:effectLst>
            <a:glow rad="101600">
              <a:schemeClr val="tx1">
                <a:alpha val="60000"/>
              </a:schemeClr>
            </a:glow>
          </a:effectLst>
        </p:spPr>
        <p:txBody>
          <a:bodyPr wrap="square" rtlCol="0">
            <a:spAutoFit/>
          </a:bodyPr>
          <a:lstStyle/>
          <a:p>
            <a:r>
              <a:rPr lang="en-US" altLang="ja-JP" sz="1600" dirty="0">
                <a:solidFill>
                  <a:schemeClr val="bg1"/>
                </a:solidFill>
                <a:latin typeface="+mn-ea"/>
              </a:rPr>
              <a:t>RAID 1/5/6/10 </a:t>
            </a:r>
            <a:r>
              <a:rPr lang="ja-JP" altLang="en-US" sz="1600" dirty="0">
                <a:solidFill>
                  <a:schemeClr val="bg1"/>
                </a:solidFill>
                <a:latin typeface="+mn-ea"/>
              </a:rPr>
              <a:t>対応</a:t>
            </a:r>
          </a:p>
          <a:p>
            <a:endParaRPr lang="ja-JP" altLang="en-US" sz="1600" dirty="0">
              <a:solidFill>
                <a:schemeClr val="bg1"/>
              </a:solidFill>
              <a:latin typeface="+mn-ea"/>
            </a:endParaRPr>
          </a:p>
        </p:txBody>
      </p:sp>
      <p:sp>
        <p:nvSpPr>
          <p:cNvPr id="33" name="テキスト ボックス 32">
            <a:extLst>
              <a:ext uri="{FF2B5EF4-FFF2-40B4-BE49-F238E27FC236}">
                <a16:creationId xmlns:a16="http://schemas.microsoft.com/office/drawing/2014/main" id="{230D1934-BAE9-DBFD-A3CF-8050F1DDD0A1}"/>
              </a:ext>
            </a:extLst>
          </p:cNvPr>
          <p:cNvSpPr txBox="1"/>
          <p:nvPr/>
        </p:nvSpPr>
        <p:spPr>
          <a:xfrm>
            <a:off x="221112" y="4087260"/>
            <a:ext cx="2095616" cy="1061829"/>
          </a:xfrm>
          <a:prstGeom prst="rect">
            <a:avLst/>
          </a:prstGeom>
          <a:noFill/>
          <a:ln>
            <a:noFill/>
          </a:ln>
          <a:effectLst>
            <a:glow rad="101600">
              <a:schemeClr val="tx1">
                <a:alpha val="60000"/>
              </a:schemeClr>
            </a:glow>
          </a:effectLst>
        </p:spPr>
        <p:txBody>
          <a:bodyPr wrap="square" rtlCol="0">
            <a:spAutoFit/>
          </a:bodyPr>
          <a:lstStyle/>
          <a:p>
            <a:r>
              <a:rPr lang="en-US" altLang="ja-JP" sz="1050" dirty="0">
                <a:latin typeface="+mn-ea"/>
              </a:rPr>
              <a:t>◆Intel ATOM C3538 4</a:t>
            </a:r>
            <a:r>
              <a:rPr lang="ja-JP" altLang="en-US" sz="1050" dirty="0">
                <a:latin typeface="+mn-ea"/>
              </a:rPr>
              <a:t>コア</a:t>
            </a:r>
            <a:endParaRPr lang="en-US" altLang="ja-JP" sz="1050" dirty="0">
              <a:latin typeface="+mn-ea"/>
            </a:endParaRPr>
          </a:p>
          <a:p>
            <a:r>
              <a:rPr lang="en-US" altLang="ja-JP" sz="1050" dirty="0">
                <a:latin typeface="+mn-ea"/>
              </a:rPr>
              <a:t>  CPU </a:t>
            </a:r>
            <a:r>
              <a:rPr lang="ja-JP" altLang="en-US" sz="1050" dirty="0">
                <a:latin typeface="+mn-ea"/>
              </a:rPr>
              <a:t>搭載</a:t>
            </a:r>
          </a:p>
          <a:p>
            <a:r>
              <a:rPr lang="ja-JP" altLang="en-US" sz="1050" dirty="0">
                <a:latin typeface="+mn-ea"/>
              </a:rPr>
              <a:t>◆</a:t>
            </a:r>
            <a:r>
              <a:rPr lang="en-US" altLang="ja-JP" sz="1050" dirty="0">
                <a:latin typeface="+mn-ea"/>
              </a:rPr>
              <a:t>8GB DDR4 </a:t>
            </a:r>
            <a:r>
              <a:rPr lang="ja-JP" altLang="en-US" sz="1050" dirty="0">
                <a:latin typeface="+mn-ea"/>
              </a:rPr>
              <a:t>採用</a:t>
            </a:r>
          </a:p>
          <a:p>
            <a:r>
              <a:rPr lang="ja-JP" altLang="en-US" sz="1050" dirty="0">
                <a:latin typeface="+mn-ea"/>
              </a:rPr>
              <a:t>◆</a:t>
            </a:r>
            <a:r>
              <a:rPr lang="en-US" altLang="ja-JP" sz="1050" dirty="0">
                <a:latin typeface="+mn-ea"/>
              </a:rPr>
              <a:t>2.5GbE ×2</a:t>
            </a:r>
            <a:endParaRPr lang="ja-JP" altLang="en-US" sz="1050" dirty="0">
              <a:latin typeface="+mn-ea"/>
            </a:endParaRPr>
          </a:p>
          <a:p>
            <a:r>
              <a:rPr lang="ja-JP" altLang="en-US" sz="1050" dirty="0">
                <a:latin typeface="+mn-ea"/>
              </a:rPr>
              <a:t>◆</a:t>
            </a:r>
            <a:r>
              <a:rPr lang="en-US" altLang="ja-JP" sz="1050" dirty="0">
                <a:latin typeface="+mn-ea"/>
              </a:rPr>
              <a:t>350W×2</a:t>
            </a:r>
            <a:r>
              <a:rPr lang="ja-JP" altLang="en-US" sz="1050" dirty="0">
                <a:latin typeface="+mn-ea"/>
              </a:rPr>
              <a:t>電源（冗長化仕様）</a:t>
            </a:r>
          </a:p>
          <a:p>
            <a:r>
              <a:rPr lang="ja-JP" altLang="en-US" sz="1050" dirty="0">
                <a:latin typeface="+mn-ea"/>
              </a:rPr>
              <a:t>◆保証</a:t>
            </a:r>
            <a:r>
              <a:rPr lang="en-US" altLang="ja-JP" sz="1050" dirty="0">
                <a:latin typeface="+mn-ea"/>
              </a:rPr>
              <a:t>3</a:t>
            </a:r>
            <a:r>
              <a:rPr lang="ja-JP" altLang="en-US" sz="1050" dirty="0">
                <a:latin typeface="+mn-ea"/>
              </a:rPr>
              <a:t>年</a:t>
            </a:r>
          </a:p>
        </p:txBody>
      </p:sp>
      <p:sp>
        <p:nvSpPr>
          <p:cNvPr id="39" name="Rectangle 2">
            <a:extLst>
              <a:ext uri="{FF2B5EF4-FFF2-40B4-BE49-F238E27FC236}">
                <a16:creationId xmlns:a16="http://schemas.microsoft.com/office/drawing/2014/main" id="{20977D52-EA1E-1BC7-7919-EF2E901E7897}"/>
              </a:ext>
            </a:extLst>
          </p:cNvPr>
          <p:cNvSpPr>
            <a:spLocks noChangeArrowheads="1"/>
          </p:cNvSpPr>
          <p:nvPr/>
        </p:nvSpPr>
        <p:spPr bwMode="auto">
          <a:xfrm>
            <a:off x="2251226" y="4129011"/>
            <a:ext cx="2025593" cy="984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0" name="テキスト ボックス 39">
            <a:extLst>
              <a:ext uri="{FF2B5EF4-FFF2-40B4-BE49-F238E27FC236}">
                <a16:creationId xmlns:a16="http://schemas.microsoft.com/office/drawing/2014/main" id="{6695E0AE-2ECD-8C39-1C3E-A602C5B1EECD}"/>
              </a:ext>
            </a:extLst>
          </p:cNvPr>
          <p:cNvSpPr txBox="1"/>
          <p:nvPr/>
        </p:nvSpPr>
        <p:spPr>
          <a:xfrm>
            <a:off x="2251228" y="4198859"/>
            <a:ext cx="1924325" cy="584775"/>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高耐久</a:t>
            </a:r>
            <a:r>
              <a:rPr lang="en-US" altLang="ja-JP" sz="1600" dirty="0">
                <a:solidFill>
                  <a:schemeClr val="bg1"/>
                </a:solidFill>
                <a:latin typeface="+mn-ea"/>
              </a:rPr>
              <a:t>HDD</a:t>
            </a:r>
          </a:p>
          <a:p>
            <a:r>
              <a:rPr lang="ja-JP" altLang="en-US" sz="1600" dirty="0">
                <a:solidFill>
                  <a:schemeClr val="bg1"/>
                </a:solidFill>
                <a:latin typeface="+mn-ea"/>
              </a:rPr>
              <a:t>最大 </a:t>
            </a:r>
            <a:r>
              <a:rPr lang="en-US" altLang="ja-JP" sz="1600" dirty="0">
                <a:solidFill>
                  <a:schemeClr val="bg1"/>
                </a:solidFill>
                <a:latin typeface="+mn-ea"/>
              </a:rPr>
              <a:t>24TB x12 </a:t>
            </a:r>
          </a:p>
        </p:txBody>
      </p:sp>
      <p:cxnSp>
        <p:nvCxnSpPr>
          <p:cNvPr id="41" name="直線コネクタ 40">
            <a:extLst>
              <a:ext uri="{FF2B5EF4-FFF2-40B4-BE49-F238E27FC236}">
                <a16:creationId xmlns:a16="http://schemas.microsoft.com/office/drawing/2014/main" id="{2132879F-F2B7-E5B0-AFD2-CC6C03DF7B29}"/>
              </a:ext>
            </a:extLst>
          </p:cNvPr>
          <p:cNvCxnSpPr>
            <a:cxnSpLocks/>
          </p:cNvCxnSpPr>
          <p:nvPr/>
        </p:nvCxnSpPr>
        <p:spPr>
          <a:xfrm>
            <a:off x="2321076" y="4757643"/>
            <a:ext cx="1885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テキスト ボックス 41">
            <a:extLst>
              <a:ext uri="{FF2B5EF4-FFF2-40B4-BE49-F238E27FC236}">
                <a16:creationId xmlns:a16="http://schemas.microsoft.com/office/drawing/2014/main" id="{BDE6B2C6-5D1F-0C5C-3784-6FE2F055D57B}"/>
              </a:ext>
            </a:extLst>
          </p:cNvPr>
          <p:cNvSpPr txBox="1"/>
          <p:nvPr/>
        </p:nvSpPr>
        <p:spPr>
          <a:xfrm>
            <a:off x="2251230" y="4801500"/>
            <a:ext cx="2095437" cy="584775"/>
          </a:xfrm>
          <a:prstGeom prst="rect">
            <a:avLst/>
          </a:prstGeom>
          <a:noFill/>
          <a:ln>
            <a:noFill/>
          </a:ln>
          <a:effectLst>
            <a:glow rad="101600">
              <a:schemeClr val="tx1">
                <a:alpha val="60000"/>
              </a:schemeClr>
            </a:glow>
          </a:effectLst>
        </p:spPr>
        <p:txBody>
          <a:bodyPr wrap="square" rtlCol="0">
            <a:spAutoFit/>
          </a:bodyPr>
          <a:lstStyle/>
          <a:p>
            <a:r>
              <a:rPr lang="en-US" altLang="ja-JP" sz="1600" dirty="0">
                <a:solidFill>
                  <a:schemeClr val="bg1"/>
                </a:solidFill>
                <a:latin typeface="+mn-ea"/>
              </a:rPr>
              <a:t>RAID 1/5/6/10 </a:t>
            </a:r>
            <a:r>
              <a:rPr lang="ja-JP" altLang="en-US" sz="1600" dirty="0">
                <a:solidFill>
                  <a:schemeClr val="bg1"/>
                </a:solidFill>
                <a:latin typeface="+mn-ea"/>
              </a:rPr>
              <a:t>対応</a:t>
            </a:r>
          </a:p>
          <a:p>
            <a:endParaRPr lang="ja-JP" altLang="en-US" sz="1600" dirty="0">
              <a:solidFill>
                <a:schemeClr val="bg1"/>
              </a:solidFill>
              <a:latin typeface="+mn-ea"/>
            </a:endParaRPr>
          </a:p>
        </p:txBody>
      </p:sp>
      <p:sp>
        <p:nvSpPr>
          <p:cNvPr id="44" name="テキスト ボックス 43">
            <a:extLst>
              <a:ext uri="{FF2B5EF4-FFF2-40B4-BE49-F238E27FC236}">
                <a16:creationId xmlns:a16="http://schemas.microsoft.com/office/drawing/2014/main" id="{0B27ED04-CF5D-B866-2690-F66897D8DFDF}"/>
              </a:ext>
            </a:extLst>
          </p:cNvPr>
          <p:cNvSpPr txBox="1"/>
          <p:nvPr/>
        </p:nvSpPr>
        <p:spPr>
          <a:xfrm>
            <a:off x="202778" y="5695411"/>
            <a:ext cx="2095616" cy="1061829"/>
          </a:xfrm>
          <a:prstGeom prst="rect">
            <a:avLst/>
          </a:prstGeom>
          <a:noFill/>
          <a:ln>
            <a:noFill/>
          </a:ln>
          <a:effectLst>
            <a:glow rad="101600">
              <a:schemeClr val="tx1">
                <a:alpha val="60000"/>
              </a:schemeClr>
            </a:glow>
          </a:effectLst>
        </p:spPr>
        <p:txBody>
          <a:bodyPr wrap="square" rtlCol="0">
            <a:spAutoFit/>
          </a:bodyPr>
          <a:lstStyle/>
          <a:p>
            <a:r>
              <a:rPr lang="en-US" altLang="ja-JP" sz="1050" dirty="0">
                <a:latin typeface="+mn-ea"/>
              </a:rPr>
              <a:t>◆Intel Xeon E-2224 4</a:t>
            </a:r>
            <a:r>
              <a:rPr lang="ja-JP" altLang="en-US" sz="1050" dirty="0">
                <a:latin typeface="+mn-ea"/>
              </a:rPr>
              <a:t>コア</a:t>
            </a:r>
            <a:endParaRPr lang="en-US" altLang="ja-JP" sz="1050" dirty="0">
              <a:latin typeface="+mn-ea"/>
            </a:endParaRPr>
          </a:p>
          <a:p>
            <a:r>
              <a:rPr lang="en-US" altLang="ja-JP" sz="1050" dirty="0">
                <a:latin typeface="+mn-ea"/>
              </a:rPr>
              <a:t>  CPU </a:t>
            </a:r>
            <a:r>
              <a:rPr lang="ja-JP" altLang="en-US" sz="1050" dirty="0">
                <a:latin typeface="+mn-ea"/>
              </a:rPr>
              <a:t>搭載</a:t>
            </a:r>
          </a:p>
          <a:p>
            <a:r>
              <a:rPr lang="ja-JP" altLang="en-US" sz="1050" dirty="0">
                <a:latin typeface="+mn-ea"/>
              </a:rPr>
              <a:t>◆</a:t>
            </a:r>
            <a:r>
              <a:rPr lang="en-US" altLang="ja-JP" sz="1050" dirty="0">
                <a:latin typeface="+mn-ea"/>
              </a:rPr>
              <a:t>8GB DDR4 </a:t>
            </a:r>
            <a:r>
              <a:rPr lang="ja-JP" altLang="en-US" sz="1050" dirty="0">
                <a:latin typeface="+mn-ea"/>
              </a:rPr>
              <a:t>採用</a:t>
            </a:r>
          </a:p>
          <a:p>
            <a:r>
              <a:rPr lang="ja-JP" altLang="en-US" sz="1050" dirty="0">
                <a:latin typeface="+mn-ea"/>
              </a:rPr>
              <a:t>◆</a:t>
            </a:r>
            <a:r>
              <a:rPr lang="en-US" altLang="ja-JP" sz="1050" dirty="0">
                <a:latin typeface="+mn-ea"/>
              </a:rPr>
              <a:t>1GbE×4</a:t>
            </a:r>
            <a:endParaRPr lang="ja-JP" altLang="en-US" sz="1050" dirty="0">
              <a:latin typeface="+mn-ea"/>
            </a:endParaRPr>
          </a:p>
          <a:p>
            <a:r>
              <a:rPr lang="ja-JP" altLang="en-US" sz="1050" dirty="0">
                <a:latin typeface="+mn-ea"/>
              </a:rPr>
              <a:t>◆</a:t>
            </a:r>
            <a:r>
              <a:rPr lang="en-US" altLang="ja-JP" sz="1050" dirty="0">
                <a:latin typeface="+mn-ea"/>
              </a:rPr>
              <a:t>550W×2</a:t>
            </a:r>
            <a:r>
              <a:rPr lang="ja-JP" altLang="en-US" sz="1050" dirty="0">
                <a:latin typeface="+mn-ea"/>
              </a:rPr>
              <a:t>電源（冗長化仕様）</a:t>
            </a:r>
          </a:p>
          <a:p>
            <a:r>
              <a:rPr lang="ja-JP" altLang="en-US" sz="1050" dirty="0">
                <a:latin typeface="+mn-ea"/>
              </a:rPr>
              <a:t>◆保証</a:t>
            </a:r>
            <a:r>
              <a:rPr lang="en-US" altLang="ja-JP" sz="1050" dirty="0">
                <a:latin typeface="+mn-ea"/>
              </a:rPr>
              <a:t>3</a:t>
            </a:r>
            <a:r>
              <a:rPr lang="ja-JP" altLang="en-US" sz="1050" dirty="0">
                <a:latin typeface="+mn-ea"/>
              </a:rPr>
              <a:t>年</a:t>
            </a:r>
          </a:p>
        </p:txBody>
      </p:sp>
      <p:sp>
        <p:nvSpPr>
          <p:cNvPr id="45" name="Rectangle 2">
            <a:extLst>
              <a:ext uri="{FF2B5EF4-FFF2-40B4-BE49-F238E27FC236}">
                <a16:creationId xmlns:a16="http://schemas.microsoft.com/office/drawing/2014/main" id="{39538A40-417B-5942-415D-B56F24A62F95}"/>
              </a:ext>
            </a:extLst>
          </p:cNvPr>
          <p:cNvSpPr>
            <a:spLocks noChangeArrowheads="1"/>
          </p:cNvSpPr>
          <p:nvPr/>
        </p:nvSpPr>
        <p:spPr bwMode="auto">
          <a:xfrm>
            <a:off x="2251226" y="5708917"/>
            <a:ext cx="2025593" cy="984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6" name="テキスト ボックス 45">
            <a:extLst>
              <a:ext uri="{FF2B5EF4-FFF2-40B4-BE49-F238E27FC236}">
                <a16:creationId xmlns:a16="http://schemas.microsoft.com/office/drawing/2014/main" id="{4B43E380-C557-43FE-5BC0-799A5B1D0689}"/>
              </a:ext>
            </a:extLst>
          </p:cNvPr>
          <p:cNvSpPr txBox="1"/>
          <p:nvPr/>
        </p:nvSpPr>
        <p:spPr>
          <a:xfrm>
            <a:off x="2251228" y="5778765"/>
            <a:ext cx="1924325" cy="584775"/>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高耐久</a:t>
            </a:r>
            <a:r>
              <a:rPr lang="en-US" altLang="ja-JP" sz="1600" dirty="0">
                <a:solidFill>
                  <a:schemeClr val="bg1"/>
                </a:solidFill>
                <a:latin typeface="+mn-ea"/>
              </a:rPr>
              <a:t>HDD</a:t>
            </a:r>
          </a:p>
          <a:p>
            <a:r>
              <a:rPr lang="ja-JP" altLang="en-US" sz="1600" dirty="0">
                <a:solidFill>
                  <a:schemeClr val="bg1"/>
                </a:solidFill>
                <a:latin typeface="+mn-ea"/>
              </a:rPr>
              <a:t>最大 </a:t>
            </a:r>
            <a:r>
              <a:rPr lang="en-US" altLang="ja-JP" sz="1600" dirty="0">
                <a:solidFill>
                  <a:schemeClr val="bg1"/>
                </a:solidFill>
                <a:latin typeface="+mn-ea"/>
              </a:rPr>
              <a:t>24TB x12 </a:t>
            </a:r>
          </a:p>
        </p:txBody>
      </p:sp>
      <p:cxnSp>
        <p:nvCxnSpPr>
          <p:cNvPr id="47" name="直線コネクタ 46">
            <a:extLst>
              <a:ext uri="{FF2B5EF4-FFF2-40B4-BE49-F238E27FC236}">
                <a16:creationId xmlns:a16="http://schemas.microsoft.com/office/drawing/2014/main" id="{D9C33560-2ABC-945F-F11D-CE264E9AAD82}"/>
              </a:ext>
            </a:extLst>
          </p:cNvPr>
          <p:cNvCxnSpPr>
            <a:cxnSpLocks/>
          </p:cNvCxnSpPr>
          <p:nvPr/>
        </p:nvCxnSpPr>
        <p:spPr>
          <a:xfrm>
            <a:off x="2321076" y="6337549"/>
            <a:ext cx="1885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FEB5A3E9-272F-4151-FEA6-E70E38867EBC}"/>
              </a:ext>
            </a:extLst>
          </p:cNvPr>
          <p:cNvSpPr txBox="1"/>
          <p:nvPr/>
        </p:nvSpPr>
        <p:spPr>
          <a:xfrm>
            <a:off x="2251230" y="6381406"/>
            <a:ext cx="2095437" cy="584775"/>
          </a:xfrm>
          <a:prstGeom prst="rect">
            <a:avLst/>
          </a:prstGeom>
          <a:noFill/>
          <a:ln>
            <a:noFill/>
          </a:ln>
          <a:effectLst>
            <a:glow rad="101600">
              <a:schemeClr val="tx1">
                <a:alpha val="60000"/>
              </a:schemeClr>
            </a:glow>
          </a:effectLst>
        </p:spPr>
        <p:txBody>
          <a:bodyPr wrap="square" rtlCol="0">
            <a:spAutoFit/>
          </a:bodyPr>
          <a:lstStyle/>
          <a:p>
            <a:r>
              <a:rPr lang="en-US" altLang="ja-JP" sz="1600" dirty="0">
                <a:solidFill>
                  <a:schemeClr val="bg1"/>
                </a:solidFill>
                <a:latin typeface="+mn-ea"/>
              </a:rPr>
              <a:t>RAID 1/5/6/10 </a:t>
            </a:r>
            <a:r>
              <a:rPr lang="ja-JP" altLang="en-US" sz="1600" dirty="0">
                <a:solidFill>
                  <a:schemeClr val="bg1"/>
                </a:solidFill>
                <a:latin typeface="+mn-ea"/>
              </a:rPr>
              <a:t>対応</a:t>
            </a:r>
          </a:p>
          <a:p>
            <a:endParaRPr lang="ja-JP" altLang="en-US" sz="1600" dirty="0">
              <a:solidFill>
                <a:schemeClr val="bg1"/>
              </a:solidFill>
              <a:latin typeface="+mn-ea"/>
            </a:endParaRPr>
          </a:p>
        </p:txBody>
      </p:sp>
      <p:sp>
        <p:nvSpPr>
          <p:cNvPr id="50" name="テキスト ボックス 49">
            <a:extLst>
              <a:ext uri="{FF2B5EF4-FFF2-40B4-BE49-F238E27FC236}">
                <a16:creationId xmlns:a16="http://schemas.microsoft.com/office/drawing/2014/main" id="{E5F98BF5-B885-BB98-C13F-C0E0C98B5EED}"/>
              </a:ext>
            </a:extLst>
          </p:cNvPr>
          <p:cNvSpPr txBox="1"/>
          <p:nvPr/>
        </p:nvSpPr>
        <p:spPr>
          <a:xfrm>
            <a:off x="206587" y="7303601"/>
            <a:ext cx="2095616" cy="1061829"/>
          </a:xfrm>
          <a:prstGeom prst="rect">
            <a:avLst/>
          </a:prstGeom>
          <a:noFill/>
          <a:ln>
            <a:noFill/>
          </a:ln>
          <a:effectLst>
            <a:glow rad="101600">
              <a:schemeClr val="tx1">
                <a:alpha val="60000"/>
              </a:schemeClr>
            </a:glow>
          </a:effectLst>
        </p:spPr>
        <p:txBody>
          <a:bodyPr wrap="square" rtlCol="0">
            <a:spAutoFit/>
          </a:bodyPr>
          <a:lstStyle/>
          <a:p>
            <a:r>
              <a:rPr lang="en-US" altLang="ja-JP" sz="1050" dirty="0">
                <a:latin typeface="+mn-ea"/>
              </a:rPr>
              <a:t>◆Intel Xeon E-2224 4</a:t>
            </a:r>
            <a:r>
              <a:rPr lang="ja-JP" altLang="en-US" sz="1050" dirty="0">
                <a:latin typeface="+mn-ea"/>
              </a:rPr>
              <a:t>コア</a:t>
            </a:r>
            <a:endParaRPr lang="en-US" altLang="ja-JP" sz="1050" dirty="0">
              <a:latin typeface="+mn-ea"/>
            </a:endParaRPr>
          </a:p>
          <a:p>
            <a:r>
              <a:rPr lang="en-US" altLang="ja-JP" sz="1050" dirty="0">
                <a:latin typeface="+mn-ea"/>
              </a:rPr>
              <a:t>  CPU </a:t>
            </a:r>
            <a:r>
              <a:rPr lang="ja-JP" altLang="en-US" sz="1050" dirty="0">
                <a:latin typeface="+mn-ea"/>
              </a:rPr>
              <a:t>搭載</a:t>
            </a:r>
          </a:p>
          <a:p>
            <a:r>
              <a:rPr lang="ja-JP" altLang="en-US" sz="1050" dirty="0">
                <a:latin typeface="+mn-ea"/>
              </a:rPr>
              <a:t>◆</a:t>
            </a:r>
            <a:r>
              <a:rPr lang="en-US" altLang="ja-JP" sz="1050" dirty="0">
                <a:latin typeface="+mn-ea"/>
              </a:rPr>
              <a:t>8GB DDR4 </a:t>
            </a:r>
            <a:r>
              <a:rPr lang="ja-JP" altLang="en-US" sz="1050" dirty="0">
                <a:latin typeface="+mn-ea"/>
              </a:rPr>
              <a:t>採用</a:t>
            </a:r>
          </a:p>
          <a:p>
            <a:r>
              <a:rPr lang="ja-JP" altLang="en-US" sz="1050" dirty="0">
                <a:latin typeface="+mn-ea"/>
              </a:rPr>
              <a:t>◆</a:t>
            </a:r>
            <a:r>
              <a:rPr lang="en-US" altLang="ja-JP" sz="1050" dirty="0">
                <a:latin typeface="+mn-ea"/>
              </a:rPr>
              <a:t>1GbE </a:t>
            </a:r>
            <a:r>
              <a:rPr lang="ja-JP" altLang="en-US" sz="1050" dirty="0">
                <a:latin typeface="+mn-ea"/>
              </a:rPr>
              <a:t>高転送速度</a:t>
            </a:r>
          </a:p>
          <a:p>
            <a:r>
              <a:rPr lang="ja-JP" altLang="en-US" sz="1050" dirty="0">
                <a:latin typeface="+mn-ea"/>
              </a:rPr>
              <a:t>◆</a:t>
            </a:r>
            <a:r>
              <a:rPr lang="en-US" altLang="ja-JP" sz="1050" dirty="0">
                <a:latin typeface="+mn-ea"/>
              </a:rPr>
              <a:t>550W×2</a:t>
            </a:r>
            <a:r>
              <a:rPr lang="ja-JP" altLang="en-US" sz="1050" dirty="0">
                <a:latin typeface="+mn-ea"/>
              </a:rPr>
              <a:t>電源（冗長化仕様）</a:t>
            </a:r>
          </a:p>
          <a:p>
            <a:r>
              <a:rPr lang="ja-JP" altLang="en-US" sz="1050" dirty="0">
                <a:latin typeface="+mn-ea"/>
              </a:rPr>
              <a:t>◆保証</a:t>
            </a:r>
            <a:r>
              <a:rPr lang="en-US" altLang="ja-JP" sz="1050" dirty="0">
                <a:latin typeface="+mn-ea"/>
              </a:rPr>
              <a:t>3</a:t>
            </a:r>
            <a:r>
              <a:rPr lang="ja-JP" altLang="en-US" sz="1050" dirty="0">
                <a:latin typeface="+mn-ea"/>
              </a:rPr>
              <a:t>年</a:t>
            </a:r>
          </a:p>
        </p:txBody>
      </p:sp>
      <p:sp>
        <p:nvSpPr>
          <p:cNvPr id="51" name="Rectangle 2">
            <a:extLst>
              <a:ext uri="{FF2B5EF4-FFF2-40B4-BE49-F238E27FC236}">
                <a16:creationId xmlns:a16="http://schemas.microsoft.com/office/drawing/2014/main" id="{2C7E580D-75F9-AD09-2B0F-EF185CCA04F3}"/>
              </a:ext>
            </a:extLst>
          </p:cNvPr>
          <p:cNvSpPr>
            <a:spLocks noChangeArrowheads="1"/>
          </p:cNvSpPr>
          <p:nvPr/>
        </p:nvSpPr>
        <p:spPr bwMode="auto">
          <a:xfrm>
            <a:off x="2251226" y="7291480"/>
            <a:ext cx="2025593" cy="984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2" name="テキスト ボックス 51">
            <a:extLst>
              <a:ext uri="{FF2B5EF4-FFF2-40B4-BE49-F238E27FC236}">
                <a16:creationId xmlns:a16="http://schemas.microsoft.com/office/drawing/2014/main" id="{C0F26B3B-FEC3-C3B6-F9EF-E0EC925E07F0}"/>
              </a:ext>
            </a:extLst>
          </p:cNvPr>
          <p:cNvSpPr txBox="1"/>
          <p:nvPr/>
        </p:nvSpPr>
        <p:spPr>
          <a:xfrm>
            <a:off x="2251228" y="7361328"/>
            <a:ext cx="1924325" cy="584775"/>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高耐久</a:t>
            </a:r>
            <a:r>
              <a:rPr lang="en-US" altLang="ja-JP" sz="1600" dirty="0">
                <a:solidFill>
                  <a:schemeClr val="bg1"/>
                </a:solidFill>
                <a:latin typeface="+mn-ea"/>
              </a:rPr>
              <a:t>HDD</a:t>
            </a:r>
          </a:p>
          <a:p>
            <a:r>
              <a:rPr lang="ja-JP" altLang="en-US" sz="1600" dirty="0">
                <a:solidFill>
                  <a:schemeClr val="bg1"/>
                </a:solidFill>
                <a:latin typeface="+mn-ea"/>
              </a:rPr>
              <a:t>最大 </a:t>
            </a:r>
            <a:r>
              <a:rPr lang="en-US" altLang="ja-JP" sz="1600" dirty="0">
                <a:solidFill>
                  <a:schemeClr val="bg1"/>
                </a:solidFill>
                <a:latin typeface="+mn-ea"/>
              </a:rPr>
              <a:t>24TB x16 </a:t>
            </a:r>
          </a:p>
        </p:txBody>
      </p:sp>
      <p:cxnSp>
        <p:nvCxnSpPr>
          <p:cNvPr id="53" name="直線コネクタ 52">
            <a:extLst>
              <a:ext uri="{FF2B5EF4-FFF2-40B4-BE49-F238E27FC236}">
                <a16:creationId xmlns:a16="http://schemas.microsoft.com/office/drawing/2014/main" id="{C733E178-973B-528A-6306-793CDDC4E567}"/>
              </a:ext>
            </a:extLst>
          </p:cNvPr>
          <p:cNvCxnSpPr>
            <a:cxnSpLocks/>
          </p:cNvCxnSpPr>
          <p:nvPr/>
        </p:nvCxnSpPr>
        <p:spPr>
          <a:xfrm>
            <a:off x="2321076" y="7920112"/>
            <a:ext cx="1885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4" name="テキスト ボックス 53">
            <a:extLst>
              <a:ext uri="{FF2B5EF4-FFF2-40B4-BE49-F238E27FC236}">
                <a16:creationId xmlns:a16="http://schemas.microsoft.com/office/drawing/2014/main" id="{A38FF335-9D14-DD58-3D56-959D1517D59B}"/>
              </a:ext>
            </a:extLst>
          </p:cNvPr>
          <p:cNvSpPr txBox="1"/>
          <p:nvPr/>
        </p:nvSpPr>
        <p:spPr>
          <a:xfrm>
            <a:off x="2251230" y="7942355"/>
            <a:ext cx="2095437" cy="584775"/>
          </a:xfrm>
          <a:prstGeom prst="rect">
            <a:avLst/>
          </a:prstGeom>
          <a:noFill/>
          <a:ln>
            <a:noFill/>
          </a:ln>
          <a:effectLst>
            <a:glow rad="101600">
              <a:schemeClr val="tx1">
                <a:alpha val="60000"/>
              </a:schemeClr>
            </a:glow>
          </a:effectLst>
        </p:spPr>
        <p:txBody>
          <a:bodyPr wrap="square" rtlCol="0">
            <a:spAutoFit/>
          </a:bodyPr>
          <a:lstStyle/>
          <a:p>
            <a:r>
              <a:rPr lang="en-US" altLang="ja-JP" sz="1600" dirty="0">
                <a:solidFill>
                  <a:schemeClr val="bg1"/>
                </a:solidFill>
                <a:latin typeface="+mn-ea"/>
              </a:rPr>
              <a:t>RAID 1/5/6/10 </a:t>
            </a:r>
            <a:r>
              <a:rPr lang="ja-JP" altLang="en-US" sz="1600" dirty="0">
                <a:solidFill>
                  <a:schemeClr val="bg1"/>
                </a:solidFill>
                <a:latin typeface="+mn-ea"/>
              </a:rPr>
              <a:t>対応</a:t>
            </a:r>
          </a:p>
          <a:p>
            <a:endParaRPr lang="ja-JP" altLang="en-US" sz="1600" dirty="0">
              <a:solidFill>
                <a:schemeClr val="bg1"/>
              </a:solidFill>
              <a:latin typeface="+mn-ea"/>
            </a:endParaRPr>
          </a:p>
        </p:txBody>
      </p:sp>
      <p:sp>
        <p:nvSpPr>
          <p:cNvPr id="55" name="テキスト ボックス 54">
            <a:extLst>
              <a:ext uri="{FF2B5EF4-FFF2-40B4-BE49-F238E27FC236}">
                <a16:creationId xmlns:a16="http://schemas.microsoft.com/office/drawing/2014/main" id="{36C24A34-0FE8-2B6C-542B-D634B513CDFC}"/>
              </a:ext>
            </a:extLst>
          </p:cNvPr>
          <p:cNvSpPr txBox="1"/>
          <p:nvPr/>
        </p:nvSpPr>
        <p:spPr>
          <a:xfrm>
            <a:off x="200235" y="8889666"/>
            <a:ext cx="2095616" cy="1061829"/>
          </a:xfrm>
          <a:prstGeom prst="rect">
            <a:avLst/>
          </a:prstGeom>
          <a:noFill/>
          <a:ln>
            <a:noFill/>
          </a:ln>
          <a:effectLst>
            <a:glow rad="101600">
              <a:schemeClr val="tx1">
                <a:alpha val="60000"/>
              </a:schemeClr>
            </a:glow>
          </a:effectLst>
        </p:spPr>
        <p:txBody>
          <a:bodyPr wrap="square" rtlCol="0">
            <a:spAutoFit/>
          </a:bodyPr>
          <a:lstStyle/>
          <a:p>
            <a:r>
              <a:rPr lang="en-US" altLang="ja-JP" sz="1050" dirty="0">
                <a:latin typeface="+mn-ea"/>
              </a:rPr>
              <a:t>◆Intel Xeon E-2378</a:t>
            </a:r>
            <a:r>
              <a:rPr lang="ja-JP" altLang="en-US" sz="1050" dirty="0">
                <a:latin typeface="+mn-ea"/>
              </a:rPr>
              <a:t> </a:t>
            </a:r>
            <a:r>
              <a:rPr lang="en-US" altLang="ja-JP" sz="1050" dirty="0">
                <a:latin typeface="+mn-ea"/>
              </a:rPr>
              <a:t>8</a:t>
            </a:r>
            <a:r>
              <a:rPr lang="ja-JP" altLang="en-US" sz="1050" dirty="0">
                <a:latin typeface="+mn-ea"/>
              </a:rPr>
              <a:t>コア</a:t>
            </a:r>
            <a:endParaRPr lang="en-US" altLang="ja-JP" sz="1050" dirty="0">
              <a:latin typeface="+mn-ea"/>
            </a:endParaRPr>
          </a:p>
          <a:p>
            <a:r>
              <a:rPr lang="en-US" altLang="ja-JP" sz="1050" dirty="0">
                <a:latin typeface="+mn-ea"/>
              </a:rPr>
              <a:t>  CPU </a:t>
            </a:r>
            <a:r>
              <a:rPr lang="ja-JP" altLang="en-US" sz="1050" dirty="0">
                <a:latin typeface="+mn-ea"/>
              </a:rPr>
              <a:t>搭載</a:t>
            </a:r>
          </a:p>
          <a:p>
            <a:r>
              <a:rPr lang="ja-JP" altLang="en-US" sz="1050" dirty="0">
                <a:latin typeface="+mn-ea"/>
              </a:rPr>
              <a:t>◆</a:t>
            </a:r>
            <a:r>
              <a:rPr lang="en-US" altLang="ja-JP" sz="1050" dirty="0">
                <a:latin typeface="+mn-ea"/>
              </a:rPr>
              <a:t>64GB DDR4 </a:t>
            </a:r>
            <a:r>
              <a:rPr lang="ja-JP" altLang="en-US" sz="1050" dirty="0">
                <a:latin typeface="+mn-ea"/>
              </a:rPr>
              <a:t>採用</a:t>
            </a:r>
          </a:p>
          <a:p>
            <a:r>
              <a:rPr lang="ja-JP" altLang="en-US" sz="1050" dirty="0">
                <a:latin typeface="+mn-ea"/>
              </a:rPr>
              <a:t>◆</a:t>
            </a:r>
            <a:r>
              <a:rPr lang="en-US" altLang="ja-JP" sz="1050" dirty="0">
                <a:latin typeface="+mn-ea"/>
              </a:rPr>
              <a:t>2 x 2.5GbE</a:t>
            </a:r>
            <a:r>
              <a:rPr lang="ja-JP" altLang="en-US" sz="1050" dirty="0">
                <a:latin typeface="+mn-ea"/>
              </a:rPr>
              <a:t>、</a:t>
            </a:r>
            <a:r>
              <a:rPr lang="en-US" altLang="ja-JP" sz="1050" dirty="0">
                <a:latin typeface="+mn-ea"/>
              </a:rPr>
              <a:t>2 x 10GbE</a:t>
            </a:r>
          </a:p>
          <a:p>
            <a:r>
              <a:rPr lang="en-US" altLang="ja-JP" sz="1050" dirty="0">
                <a:latin typeface="+mn-ea"/>
              </a:rPr>
              <a:t>◆800W</a:t>
            </a:r>
            <a:r>
              <a:rPr lang="ja-JP" altLang="en-US" sz="1050" dirty="0">
                <a:latin typeface="+mn-ea"/>
              </a:rPr>
              <a:t>電源（冗長化仕様）</a:t>
            </a:r>
          </a:p>
          <a:p>
            <a:r>
              <a:rPr lang="ja-JP" altLang="en-US" sz="1050" dirty="0">
                <a:latin typeface="+mn-ea"/>
              </a:rPr>
              <a:t>◆保証</a:t>
            </a:r>
            <a:r>
              <a:rPr lang="en-US" altLang="ja-JP" sz="1050" dirty="0">
                <a:latin typeface="+mn-ea"/>
              </a:rPr>
              <a:t>3</a:t>
            </a:r>
            <a:r>
              <a:rPr lang="ja-JP" altLang="en-US" sz="1050" dirty="0">
                <a:latin typeface="+mn-ea"/>
              </a:rPr>
              <a:t>年</a:t>
            </a:r>
          </a:p>
        </p:txBody>
      </p:sp>
      <p:sp>
        <p:nvSpPr>
          <p:cNvPr id="56" name="Rectangle 2">
            <a:extLst>
              <a:ext uri="{FF2B5EF4-FFF2-40B4-BE49-F238E27FC236}">
                <a16:creationId xmlns:a16="http://schemas.microsoft.com/office/drawing/2014/main" id="{C17A006E-CDF3-7F22-072E-E4A528DC8659}"/>
              </a:ext>
            </a:extLst>
          </p:cNvPr>
          <p:cNvSpPr>
            <a:spLocks noChangeArrowheads="1"/>
          </p:cNvSpPr>
          <p:nvPr/>
        </p:nvSpPr>
        <p:spPr bwMode="auto">
          <a:xfrm>
            <a:off x="2251226" y="8937890"/>
            <a:ext cx="2025593" cy="98425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57" name="テキスト ボックス 56">
            <a:extLst>
              <a:ext uri="{FF2B5EF4-FFF2-40B4-BE49-F238E27FC236}">
                <a16:creationId xmlns:a16="http://schemas.microsoft.com/office/drawing/2014/main" id="{0880B6C7-44F7-0B99-D05A-079B6580B566}"/>
              </a:ext>
            </a:extLst>
          </p:cNvPr>
          <p:cNvSpPr txBox="1"/>
          <p:nvPr/>
        </p:nvSpPr>
        <p:spPr>
          <a:xfrm>
            <a:off x="2251228" y="9007738"/>
            <a:ext cx="1924325" cy="584775"/>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高耐久</a:t>
            </a:r>
            <a:r>
              <a:rPr lang="en-US" altLang="ja-JP" sz="1600" dirty="0">
                <a:solidFill>
                  <a:schemeClr val="bg1"/>
                </a:solidFill>
                <a:latin typeface="+mn-ea"/>
              </a:rPr>
              <a:t>HDD</a:t>
            </a:r>
          </a:p>
          <a:p>
            <a:r>
              <a:rPr lang="ja-JP" altLang="en-US" sz="1600" dirty="0">
                <a:solidFill>
                  <a:schemeClr val="bg1"/>
                </a:solidFill>
                <a:latin typeface="+mn-ea"/>
              </a:rPr>
              <a:t>最大 </a:t>
            </a:r>
            <a:r>
              <a:rPr lang="en-US" altLang="ja-JP" sz="1600" dirty="0">
                <a:solidFill>
                  <a:schemeClr val="bg1"/>
                </a:solidFill>
                <a:latin typeface="+mn-ea"/>
              </a:rPr>
              <a:t>24TB x24 </a:t>
            </a:r>
          </a:p>
        </p:txBody>
      </p:sp>
      <p:cxnSp>
        <p:nvCxnSpPr>
          <p:cNvPr id="58" name="直線コネクタ 57">
            <a:extLst>
              <a:ext uri="{FF2B5EF4-FFF2-40B4-BE49-F238E27FC236}">
                <a16:creationId xmlns:a16="http://schemas.microsoft.com/office/drawing/2014/main" id="{2970CBFE-16F4-2FD3-A1D6-B80784CAB192}"/>
              </a:ext>
            </a:extLst>
          </p:cNvPr>
          <p:cNvCxnSpPr>
            <a:cxnSpLocks/>
          </p:cNvCxnSpPr>
          <p:nvPr/>
        </p:nvCxnSpPr>
        <p:spPr>
          <a:xfrm>
            <a:off x="2321076" y="9566522"/>
            <a:ext cx="188589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9" name="テキスト ボックス 58">
            <a:extLst>
              <a:ext uri="{FF2B5EF4-FFF2-40B4-BE49-F238E27FC236}">
                <a16:creationId xmlns:a16="http://schemas.microsoft.com/office/drawing/2014/main" id="{FE9FCB5B-723E-4014-283E-169AE7E7B2D5}"/>
              </a:ext>
            </a:extLst>
          </p:cNvPr>
          <p:cNvSpPr txBox="1"/>
          <p:nvPr/>
        </p:nvSpPr>
        <p:spPr>
          <a:xfrm>
            <a:off x="2251230" y="9588765"/>
            <a:ext cx="2095437" cy="584775"/>
          </a:xfrm>
          <a:prstGeom prst="rect">
            <a:avLst/>
          </a:prstGeom>
          <a:noFill/>
          <a:ln>
            <a:noFill/>
          </a:ln>
          <a:effectLst>
            <a:glow rad="101600">
              <a:schemeClr val="tx1">
                <a:alpha val="60000"/>
              </a:schemeClr>
            </a:glow>
          </a:effectLst>
        </p:spPr>
        <p:txBody>
          <a:bodyPr wrap="square" rtlCol="0">
            <a:spAutoFit/>
          </a:bodyPr>
          <a:lstStyle/>
          <a:p>
            <a:r>
              <a:rPr lang="en-US" altLang="ja-JP" sz="1600" dirty="0">
                <a:solidFill>
                  <a:schemeClr val="bg1"/>
                </a:solidFill>
                <a:latin typeface="+mn-ea"/>
              </a:rPr>
              <a:t>RAID 1/5/6/10 </a:t>
            </a:r>
            <a:r>
              <a:rPr lang="ja-JP" altLang="en-US" sz="1600" dirty="0">
                <a:solidFill>
                  <a:schemeClr val="bg1"/>
                </a:solidFill>
                <a:latin typeface="+mn-ea"/>
              </a:rPr>
              <a:t>対応</a:t>
            </a:r>
          </a:p>
          <a:p>
            <a:endParaRPr lang="ja-JP" altLang="en-US" sz="1600" dirty="0">
              <a:solidFill>
                <a:schemeClr val="bg1"/>
              </a:solidFill>
              <a:latin typeface="+mn-ea"/>
            </a:endParaRPr>
          </a:p>
        </p:txBody>
      </p:sp>
      <p:sp>
        <p:nvSpPr>
          <p:cNvPr id="61" name="Rectangle 2">
            <a:extLst>
              <a:ext uri="{FF2B5EF4-FFF2-40B4-BE49-F238E27FC236}">
                <a16:creationId xmlns:a16="http://schemas.microsoft.com/office/drawing/2014/main" id="{CC78606E-72F3-AAFD-8AF5-927CB2DA6970}"/>
              </a:ext>
            </a:extLst>
          </p:cNvPr>
          <p:cNvSpPr>
            <a:spLocks noChangeArrowheads="1"/>
          </p:cNvSpPr>
          <p:nvPr/>
        </p:nvSpPr>
        <p:spPr bwMode="auto">
          <a:xfrm>
            <a:off x="7940857" y="4718160"/>
            <a:ext cx="2831191" cy="3635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63" name="テキスト ボックス 62">
            <a:extLst>
              <a:ext uri="{FF2B5EF4-FFF2-40B4-BE49-F238E27FC236}">
                <a16:creationId xmlns:a16="http://schemas.microsoft.com/office/drawing/2014/main" id="{8BB17050-86EC-36B4-0F04-17C333E51F68}"/>
              </a:ext>
            </a:extLst>
          </p:cNvPr>
          <p:cNvSpPr txBox="1"/>
          <p:nvPr/>
        </p:nvSpPr>
        <p:spPr>
          <a:xfrm>
            <a:off x="8014615" y="4754162"/>
            <a:ext cx="2827283" cy="338554"/>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最大</a:t>
            </a:r>
            <a:r>
              <a:rPr lang="en-US" altLang="ja-JP" sz="1600" dirty="0">
                <a:solidFill>
                  <a:schemeClr val="bg1"/>
                </a:solidFill>
                <a:latin typeface="+mn-ea"/>
              </a:rPr>
              <a:t>24TB×2 RAID0/1</a:t>
            </a:r>
            <a:r>
              <a:rPr lang="ja-JP" altLang="en-US" sz="1600" dirty="0">
                <a:solidFill>
                  <a:schemeClr val="bg1"/>
                </a:solidFill>
                <a:latin typeface="+mn-ea"/>
              </a:rPr>
              <a:t>対応</a:t>
            </a:r>
            <a:endParaRPr lang="en-US" altLang="ja-JP" sz="1600" dirty="0">
              <a:solidFill>
                <a:schemeClr val="bg1"/>
              </a:solidFill>
              <a:latin typeface="+mn-ea"/>
            </a:endParaRPr>
          </a:p>
        </p:txBody>
      </p:sp>
      <p:sp>
        <p:nvSpPr>
          <p:cNvPr id="2242" name="Rectangle 2">
            <a:extLst>
              <a:ext uri="{FF2B5EF4-FFF2-40B4-BE49-F238E27FC236}">
                <a16:creationId xmlns:a16="http://schemas.microsoft.com/office/drawing/2014/main" id="{4709D401-FAC3-B730-EE2D-E976C2871715}"/>
              </a:ext>
            </a:extLst>
          </p:cNvPr>
          <p:cNvSpPr>
            <a:spLocks noChangeArrowheads="1"/>
          </p:cNvSpPr>
          <p:nvPr/>
        </p:nvSpPr>
        <p:spPr bwMode="auto">
          <a:xfrm>
            <a:off x="11584457" y="4718160"/>
            <a:ext cx="2831191" cy="363518"/>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43" name="テキスト ボックス 2242">
            <a:extLst>
              <a:ext uri="{FF2B5EF4-FFF2-40B4-BE49-F238E27FC236}">
                <a16:creationId xmlns:a16="http://schemas.microsoft.com/office/drawing/2014/main" id="{FA813715-9B41-3472-D75A-8BDE7E77AC54}"/>
              </a:ext>
            </a:extLst>
          </p:cNvPr>
          <p:cNvSpPr txBox="1"/>
          <p:nvPr/>
        </p:nvSpPr>
        <p:spPr>
          <a:xfrm>
            <a:off x="11541011" y="4754162"/>
            <a:ext cx="2994755" cy="338554"/>
          </a:xfrm>
          <a:prstGeom prst="rect">
            <a:avLst/>
          </a:prstGeom>
          <a:noFill/>
          <a:ln>
            <a:noFill/>
          </a:ln>
          <a:effectLst>
            <a:glow rad="101600">
              <a:schemeClr val="tx1">
                <a:alpha val="60000"/>
              </a:schemeClr>
            </a:glow>
          </a:effectLst>
        </p:spPr>
        <p:txBody>
          <a:bodyPr wrap="square" rtlCol="0">
            <a:spAutoFit/>
          </a:bodyPr>
          <a:lstStyle/>
          <a:p>
            <a:r>
              <a:rPr lang="ja-JP" altLang="en-US" sz="1600" dirty="0">
                <a:solidFill>
                  <a:schemeClr val="bg1"/>
                </a:solidFill>
                <a:latin typeface="+mn-ea"/>
              </a:rPr>
              <a:t>最大</a:t>
            </a:r>
            <a:r>
              <a:rPr lang="en-US" altLang="ja-JP" sz="1600" dirty="0">
                <a:solidFill>
                  <a:schemeClr val="bg1"/>
                </a:solidFill>
                <a:latin typeface="+mn-ea"/>
              </a:rPr>
              <a:t>24TB×4 RAID5/10</a:t>
            </a:r>
            <a:r>
              <a:rPr lang="ja-JP" altLang="en-US" sz="1600" dirty="0">
                <a:solidFill>
                  <a:schemeClr val="bg1"/>
                </a:solidFill>
                <a:latin typeface="+mn-ea"/>
              </a:rPr>
              <a:t>対応</a:t>
            </a:r>
            <a:endParaRPr lang="en-US" altLang="ja-JP" sz="1600" dirty="0">
              <a:solidFill>
                <a:schemeClr val="bg1"/>
              </a:solidFill>
              <a:latin typeface="+mn-ea"/>
            </a:endParaRPr>
          </a:p>
        </p:txBody>
      </p:sp>
      <p:sp>
        <p:nvSpPr>
          <p:cNvPr id="2244" name="Rectangle 2">
            <a:extLst>
              <a:ext uri="{FF2B5EF4-FFF2-40B4-BE49-F238E27FC236}">
                <a16:creationId xmlns:a16="http://schemas.microsoft.com/office/drawing/2014/main" id="{D623D3F5-4EA8-6F79-3C9B-38915092135D}"/>
              </a:ext>
            </a:extLst>
          </p:cNvPr>
          <p:cNvSpPr>
            <a:spLocks noChangeArrowheads="1"/>
          </p:cNvSpPr>
          <p:nvPr/>
        </p:nvSpPr>
        <p:spPr bwMode="auto">
          <a:xfrm>
            <a:off x="7686864" y="7239443"/>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46" name="テキスト ボックス 2245">
            <a:extLst>
              <a:ext uri="{FF2B5EF4-FFF2-40B4-BE49-F238E27FC236}">
                <a16:creationId xmlns:a16="http://schemas.microsoft.com/office/drawing/2014/main" id="{4E446A56-0540-3C53-AB51-4EE899C8DF04}"/>
              </a:ext>
            </a:extLst>
          </p:cNvPr>
          <p:cNvSpPr txBox="1"/>
          <p:nvPr/>
        </p:nvSpPr>
        <p:spPr>
          <a:xfrm>
            <a:off x="7823827" y="7268336"/>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24TB×2</a:t>
            </a:r>
          </a:p>
          <a:p>
            <a:r>
              <a:rPr lang="en-US" altLang="ja-JP" sz="1500" dirty="0">
                <a:solidFill>
                  <a:schemeClr val="bg1"/>
                </a:solidFill>
                <a:latin typeface="+mn-ea"/>
              </a:rPr>
              <a:t>RAID0/1</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247" name="Rectangle 2">
            <a:extLst>
              <a:ext uri="{FF2B5EF4-FFF2-40B4-BE49-F238E27FC236}">
                <a16:creationId xmlns:a16="http://schemas.microsoft.com/office/drawing/2014/main" id="{E0FAB514-FFF8-BF26-C0D8-417A30BF3457}"/>
              </a:ext>
            </a:extLst>
          </p:cNvPr>
          <p:cNvSpPr>
            <a:spLocks noChangeArrowheads="1"/>
          </p:cNvSpPr>
          <p:nvPr/>
        </p:nvSpPr>
        <p:spPr bwMode="auto">
          <a:xfrm>
            <a:off x="9517204" y="7239443"/>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48" name="テキスト ボックス 2247">
            <a:extLst>
              <a:ext uri="{FF2B5EF4-FFF2-40B4-BE49-F238E27FC236}">
                <a16:creationId xmlns:a16="http://schemas.microsoft.com/office/drawing/2014/main" id="{DAA25A01-225A-018C-2A56-FA039DFE5E23}"/>
              </a:ext>
            </a:extLst>
          </p:cNvPr>
          <p:cNvSpPr txBox="1"/>
          <p:nvPr/>
        </p:nvSpPr>
        <p:spPr>
          <a:xfrm>
            <a:off x="9588442" y="7268336"/>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24TB×4</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249" name="Rectangle 2">
            <a:extLst>
              <a:ext uri="{FF2B5EF4-FFF2-40B4-BE49-F238E27FC236}">
                <a16:creationId xmlns:a16="http://schemas.microsoft.com/office/drawing/2014/main" id="{8ED97130-1988-07BA-F56F-0035897CEA8B}"/>
              </a:ext>
            </a:extLst>
          </p:cNvPr>
          <p:cNvSpPr>
            <a:spLocks noChangeArrowheads="1"/>
          </p:cNvSpPr>
          <p:nvPr/>
        </p:nvSpPr>
        <p:spPr bwMode="auto">
          <a:xfrm>
            <a:off x="11363430" y="7239443"/>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50" name="テキスト ボックス 2249">
            <a:extLst>
              <a:ext uri="{FF2B5EF4-FFF2-40B4-BE49-F238E27FC236}">
                <a16:creationId xmlns:a16="http://schemas.microsoft.com/office/drawing/2014/main" id="{04A2CD64-FF42-6996-2097-B90308711F29}"/>
              </a:ext>
            </a:extLst>
          </p:cNvPr>
          <p:cNvSpPr txBox="1"/>
          <p:nvPr/>
        </p:nvSpPr>
        <p:spPr>
          <a:xfrm>
            <a:off x="11434668" y="7268336"/>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24TB×8</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251" name="Rectangle 2">
            <a:extLst>
              <a:ext uri="{FF2B5EF4-FFF2-40B4-BE49-F238E27FC236}">
                <a16:creationId xmlns:a16="http://schemas.microsoft.com/office/drawing/2014/main" id="{2E51E0E5-4514-154C-1D7C-565849793E08}"/>
              </a:ext>
            </a:extLst>
          </p:cNvPr>
          <p:cNvSpPr>
            <a:spLocks noChangeArrowheads="1"/>
          </p:cNvSpPr>
          <p:nvPr/>
        </p:nvSpPr>
        <p:spPr bwMode="auto">
          <a:xfrm>
            <a:off x="13196097" y="7239443"/>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58" name="テキスト ボックス 2257">
            <a:extLst>
              <a:ext uri="{FF2B5EF4-FFF2-40B4-BE49-F238E27FC236}">
                <a16:creationId xmlns:a16="http://schemas.microsoft.com/office/drawing/2014/main" id="{7BBF7F89-A3DC-6BA0-DB2F-1B91223F0DEB}"/>
              </a:ext>
            </a:extLst>
          </p:cNvPr>
          <p:cNvSpPr txBox="1"/>
          <p:nvPr/>
        </p:nvSpPr>
        <p:spPr>
          <a:xfrm>
            <a:off x="13267335" y="7268336"/>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24TB×12</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pic>
        <p:nvPicPr>
          <p:cNvPr id="2259" name="図 2258">
            <a:extLst>
              <a:ext uri="{FF2B5EF4-FFF2-40B4-BE49-F238E27FC236}">
                <a16:creationId xmlns:a16="http://schemas.microsoft.com/office/drawing/2014/main" id="{7DCFFB14-193B-7F10-FFC1-077B85F5D3FD}"/>
              </a:ext>
            </a:extLst>
          </p:cNvPr>
          <p:cNvPicPr>
            <a:picLocks noChangeAspect="1"/>
          </p:cNvPicPr>
          <p:nvPr/>
        </p:nvPicPr>
        <p:blipFill>
          <a:blip r:embed="rId21"/>
          <a:stretch>
            <a:fillRect/>
          </a:stretch>
        </p:blipFill>
        <p:spPr>
          <a:xfrm>
            <a:off x="12057440" y="6134909"/>
            <a:ext cx="957611" cy="957611"/>
          </a:xfrm>
          <a:prstGeom prst="rect">
            <a:avLst/>
          </a:prstGeom>
        </p:spPr>
      </p:pic>
      <p:sp>
        <p:nvSpPr>
          <p:cNvPr id="2260" name="テキスト ボックス 2259">
            <a:extLst>
              <a:ext uri="{FF2B5EF4-FFF2-40B4-BE49-F238E27FC236}">
                <a16:creationId xmlns:a16="http://schemas.microsoft.com/office/drawing/2014/main" id="{D74E6216-214E-00C3-7F0F-04B3012EB195}"/>
              </a:ext>
            </a:extLst>
          </p:cNvPr>
          <p:cNvSpPr txBox="1"/>
          <p:nvPr/>
        </p:nvSpPr>
        <p:spPr>
          <a:xfrm>
            <a:off x="11268496" y="5858750"/>
            <a:ext cx="2095616" cy="415498"/>
          </a:xfrm>
          <a:prstGeom prst="rect">
            <a:avLst/>
          </a:prstGeom>
          <a:noFill/>
          <a:ln>
            <a:noFill/>
          </a:ln>
          <a:effectLst>
            <a:glow rad="101600">
              <a:schemeClr val="tx1">
                <a:alpha val="60000"/>
              </a:schemeClr>
            </a:glow>
          </a:effectLst>
        </p:spPr>
        <p:txBody>
          <a:bodyPr wrap="square" rtlCol="0">
            <a:spAutoFit/>
          </a:bodyPr>
          <a:lstStyle/>
          <a:p>
            <a:r>
              <a:rPr lang="ja-JP" altLang="en-US" sz="700" b="1" dirty="0">
                <a:latin typeface="+mj-ea"/>
                <a:ea typeface="+mj-ea"/>
              </a:rPr>
              <a:t>アプライド</a:t>
            </a:r>
            <a:endParaRPr lang="en-US" altLang="ja-JP" sz="700" b="1" dirty="0">
              <a:latin typeface="+mj-ea"/>
              <a:ea typeface="+mj-ea"/>
            </a:endParaRPr>
          </a:p>
          <a:p>
            <a:r>
              <a:rPr lang="en-US" altLang="ja-JP" sz="700" b="1" dirty="0">
                <a:latin typeface="+mj-ea"/>
                <a:ea typeface="+mj-ea"/>
              </a:rPr>
              <a:t>D-Mater NAS</a:t>
            </a:r>
          </a:p>
          <a:p>
            <a:r>
              <a:rPr lang="en-US" altLang="ja-JP" sz="700" b="1" dirty="0">
                <a:latin typeface="+mj-ea"/>
                <a:ea typeface="+mj-ea"/>
              </a:rPr>
              <a:t>Type-AS6808T</a:t>
            </a:r>
            <a:endParaRPr lang="ja-JP" altLang="en-US" sz="700" b="1" dirty="0">
              <a:latin typeface="+mj-ea"/>
              <a:ea typeface="+mj-ea"/>
            </a:endParaRPr>
          </a:p>
        </p:txBody>
      </p:sp>
      <p:sp>
        <p:nvSpPr>
          <p:cNvPr id="2272" name="テキスト ボックス 2271">
            <a:extLst>
              <a:ext uri="{FF2B5EF4-FFF2-40B4-BE49-F238E27FC236}">
                <a16:creationId xmlns:a16="http://schemas.microsoft.com/office/drawing/2014/main" id="{74F731C5-466E-98CD-2F2D-FC72BBCB47E2}"/>
              </a:ext>
            </a:extLst>
          </p:cNvPr>
          <p:cNvSpPr txBox="1"/>
          <p:nvPr/>
        </p:nvSpPr>
        <p:spPr>
          <a:xfrm>
            <a:off x="11261619" y="6424599"/>
            <a:ext cx="848422" cy="646331"/>
          </a:xfrm>
          <a:prstGeom prst="rect">
            <a:avLst/>
          </a:prstGeom>
          <a:noFill/>
          <a:ln>
            <a:noFill/>
          </a:ln>
          <a:effectLst>
            <a:glow rad="101600">
              <a:schemeClr val="tx1">
                <a:alpha val="60000"/>
              </a:schemeClr>
            </a:glow>
          </a:effectLst>
        </p:spPr>
        <p:txBody>
          <a:bodyPr wrap="square" rtlCol="0">
            <a:spAutoFit/>
          </a:bodyPr>
          <a:lstStyle/>
          <a:p>
            <a:r>
              <a:rPr lang="en-US" altLang="ja-JP" sz="450" b="1" dirty="0">
                <a:latin typeface="+mn-ea"/>
              </a:rPr>
              <a:t>◆AMD RyzenV3C14</a:t>
            </a:r>
          </a:p>
          <a:p>
            <a:r>
              <a:rPr lang="ja-JP" altLang="en-US" sz="450" b="1" dirty="0">
                <a:latin typeface="+mn-ea"/>
              </a:rPr>
              <a:t>　</a:t>
            </a:r>
            <a:r>
              <a:rPr lang="en-US" altLang="ja-JP" sz="450" b="1" dirty="0">
                <a:latin typeface="+mn-ea"/>
              </a:rPr>
              <a:t>4</a:t>
            </a:r>
            <a:r>
              <a:rPr lang="ja-JP" altLang="en-US" sz="450" b="1" dirty="0">
                <a:latin typeface="+mn-ea"/>
              </a:rPr>
              <a:t>個　最大</a:t>
            </a:r>
            <a:r>
              <a:rPr lang="en-US" altLang="ja-JP" sz="450" b="1" dirty="0">
                <a:latin typeface="+mn-ea"/>
              </a:rPr>
              <a:t>3.8GH</a:t>
            </a:r>
            <a:r>
              <a:rPr lang="ja-JP" altLang="en-US" sz="450" b="1" dirty="0">
                <a:latin typeface="+mn-ea"/>
              </a:rPr>
              <a:t>ｚ</a:t>
            </a:r>
            <a:endParaRPr lang="en-US" altLang="ja-JP" sz="450" b="1" dirty="0">
              <a:latin typeface="+mn-ea"/>
            </a:endParaRPr>
          </a:p>
          <a:p>
            <a:r>
              <a:rPr lang="ja-JP" altLang="en-US" sz="450" b="1" dirty="0">
                <a:latin typeface="+mn-ea"/>
              </a:rPr>
              <a:t>◆</a:t>
            </a:r>
            <a:r>
              <a:rPr lang="en-US" altLang="ja-JP" sz="450" b="1" dirty="0">
                <a:latin typeface="+mn-ea"/>
              </a:rPr>
              <a:t>16</a:t>
            </a:r>
            <a:r>
              <a:rPr lang="ja-JP" altLang="en-US" sz="450" b="1" dirty="0">
                <a:latin typeface="+mn-ea"/>
              </a:rPr>
              <a:t>ＧＢメモリ</a:t>
            </a:r>
          </a:p>
          <a:p>
            <a:r>
              <a:rPr lang="ja-JP" altLang="en-US" sz="450" b="1" dirty="0">
                <a:latin typeface="+mn-ea"/>
              </a:rPr>
              <a:t>◆</a:t>
            </a:r>
            <a:r>
              <a:rPr lang="en-US" altLang="ja-JP" sz="450" b="1" dirty="0">
                <a:latin typeface="+mn-ea"/>
              </a:rPr>
              <a:t>10GbE×2 5GbE×2</a:t>
            </a:r>
            <a:endParaRPr lang="ja-JP" altLang="en-US" sz="450" b="1" dirty="0">
              <a:latin typeface="+mn-ea"/>
            </a:endParaRPr>
          </a:p>
          <a:p>
            <a:r>
              <a:rPr lang="ja-JP" altLang="en-US" sz="450" b="1" dirty="0">
                <a:latin typeface="+mn-ea"/>
              </a:rPr>
              <a:t>◆保証</a:t>
            </a:r>
            <a:r>
              <a:rPr lang="en-US" altLang="ja-JP" sz="450" b="1" dirty="0">
                <a:latin typeface="+mn-ea"/>
              </a:rPr>
              <a:t>3</a:t>
            </a:r>
            <a:r>
              <a:rPr lang="ja-JP" altLang="en-US" sz="450" b="1" dirty="0">
                <a:latin typeface="+mn-ea"/>
              </a:rPr>
              <a:t>年</a:t>
            </a:r>
            <a:endParaRPr lang="en-US" altLang="ja-JP" sz="450" b="1" dirty="0">
              <a:latin typeface="+mn-ea"/>
            </a:endParaRPr>
          </a:p>
          <a:p>
            <a:r>
              <a:rPr lang="ja-JP" altLang="en-US" sz="450" b="1" dirty="0">
                <a:latin typeface="+mn-ea"/>
              </a:rPr>
              <a:t>◆</a:t>
            </a:r>
            <a:r>
              <a:rPr lang="en-US" altLang="ja-JP" sz="450" b="1" dirty="0">
                <a:latin typeface="+mn-ea"/>
              </a:rPr>
              <a:t>RAID5</a:t>
            </a:r>
            <a:r>
              <a:rPr lang="ja-JP" altLang="en-US" sz="450" b="1" dirty="0">
                <a:latin typeface="+mn-ea"/>
              </a:rPr>
              <a:t>仕様</a:t>
            </a:r>
            <a:endParaRPr lang="en-US" altLang="ja-JP" sz="450" b="1" dirty="0">
              <a:latin typeface="+mn-ea"/>
            </a:endParaRPr>
          </a:p>
          <a:p>
            <a:r>
              <a:rPr lang="ja-JP" altLang="en-US" sz="450" b="1" dirty="0">
                <a:latin typeface="+mn-ea"/>
              </a:rPr>
              <a:t>◆ホットスワップ対応</a:t>
            </a:r>
            <a:endParaRPr lang="en-US" altLang="ja-JP" sz="450" b="1" dirty="0">
              <a:latin typeface="+mn-ea"/>
            </a:endParaRPr>
          </a:p>
          <a:p>
            <a:r>
              <a:rPr lang="ja-JP" altLang="en-US" sz="450" b="1" dirty="0">
                <a:latin typeface="+mn-ea"/>
              </a:rPr>
              <a:t>◆スナップショット対応</a:t>
            </a:r>
          </a:p>
        </p:txBody>
      </p:sp>
      <p:sp>
        <p:nvSpPr>
          <p:cNvPr id="2278" name="テキスト ボックス 2277">
            <a:extLst>
              <a:ext uri="{FF2B5EF4-FFF2-40B4-BE49-F238E27FC236}">
                <a16:creationId xmlns:a16="http://schemas.microsoft.com/office/drawing/2014/main" id="{6BA4E964-0A5F-4090-938D-426F93988BD9}"/>
              </a:ext>
            </a:extLst>
          </p:cNvPr>
          <p:cNvSpPr txBox="1"/>
          <p:nvPr/>
        </p:nvSpPr>
        <p:spPr>
          <a:xfrm>
            <a:off x="11294945" y="5451949"/>
            <a:ext cx="1652451" cy="400110"/>
          </a:xfrm>
          <a:prstGeom prst="rect">
            <a:avLst/>
          </a:prstGeom>
          <a:noFill/>
          <a:ln>
            <a:noFill/>
          </a:ln>
          <a:effectLst>
            <a:glow rad="101600">
              <a:schemeClr val="tx1">
                <a:alpha val="60000"/>
              </a:schemeClr>
            </a:glow>
          </a:effectLst>
        </p:spPr>
        <p:txBody>
          <a:bodyPr wrap="square" rtlCol="0">
            <a:spAutoFit/>
          </a:bodyPr>
          <a:lstStyle/>
          <a:p>
            <a:r>
              <a:rPr lang="en-US" altLang="ja-JP" sz="500" dirty="0">
                <a:latin typeface="+mn-ea"/>
              </a:rPr>
              <a:t>10GbE</a:t>
            </a:r>
            <a:r>
              <a:rPr lang="ja-JP" altLang="en-US" sz="500" dirty="0">
                <a:latin typeface="+mn-ea"/>
              </a:rPr>
              <a:t>ポートと</a:t>
            </a:r>
            <a:r>
              <a:rPr lang="en-US" altLang="ja-JP" sz="500" dirty="0">
                <a:latin typeface="+mn-ea"/>
              </a:rPr>
              <a:t>M.2 </a:t>
            </a:r>
            <a:r>
              <a:rPr lang="en-US" altLang="ja-JP" sz="500" dirty="0" err="1">
                <a:latin typeface="+mn-ea"/>
              </a:rPr>
              <a:t>NVMe</a:t>
            </a:r>
            <a:r>
              <a:rPr lang="en-US" altLang="ja-JP" sz="500" dirty="0">
                <a:latin typeface="+mn-ea"/>
              </a:rPr>
              <a:t> SSD</a:t>
            </a:r>
            <a:r>
              <a:rPr lang="ja-JP" altLang="en-US" sz="500" dirty="0">
                <a:latin typeface="+mn-ea"/>
              </a:rPr>
              <a:t>スロットを標準搭載し、大容量データの超高速共有を実現。高度な暗号化と優れた冗長性で、拡大するビジネスデータを安全・確実に保護する</a:t>
            </a:r>
            <a:r>
              <a:rPr lang="en-US" altLang="ja-JP" sz="500" dirty="0">
                <a:latin typeface="+mn-ea"/>
              </a:rPr>
              <a:t>8</a:t>
            </a:r>
            <a:r>
              <a:rPr lang="ja-JP" altLang="en-US" sz="500" dirty="0">
                <a:latin typeface="+mn-ea"/>
              </a:rPr>
              <a:t>ベイ高性能</a:t>
            </a:r>
            <a:r>
              <a:rPr lang="en-US" altLang="ja-JP" sz="500" dirty="0">
                <a:latin typeface="+mn-ea"/>
              </a:rPr>
              <a:t>B2B NAS</a:t>
            </a:r>
            <a:r>
              <a:rPr lang="ja-JP" altLang="en-US" sz="500" dirty="0">
                <a:latin typeface="+mn-ea"/>
              </a:rPr>
              <a:t>です。</a:t>
            </a:r>
          </a:p>
        </p:txBody>
      </p:sp>
      <p:sp>
        <p:nvSpPr>
          <p:cNvPr id="2280" name="テキスト ボックス 2279">
            <a:extLst>
              <a:ext uri="{FF2B5EF4-FFF2-40B4-BE49-F238E27FC236}">
                <a16:creationId xmlns:a16="http://schemas.microsoft.com/office/drawing/2014/main" id="{A77A7FD3-BD06-0B11-8CFB-449E101808E6}"/>
              </a:ext>
            </a:extLst>
          </p:cNvPr>
          <p:cNvSpPr txBox="1"/>
          <p:nvPr/>
        </p:nvSpPr>
        <p:spPr>
          <a:xfrm>
            <a:off x="13117440" y="5860659"/>
            <a:ext cx="2095616" cy="415498"/>
          </a:xfrm>
          <a:prstGeom prst="rect">
            <a:avLst/>
          </a:prstGeom>
          <a:noFill/>
          <a:ln>
            <a:noFill/>
          </a:ln>
          <a:effectLst>
            <a:glow rad="101600">
              <a:schemeClr val="tx1">
                <a:alpha val="60000"/>
              </a:schemeClr>
            </a:glow>
          </a:effectLst>
        </p:spPr>
        <p:txBody>
          <a:bodyPr wrap="square" rtlCol="0">
            <a:spAutoFit/>
          </a:bodyPr>
          <a:lstStyle/>
          <a:p>
            <a:r>
              <a:rPr lang="ja-JP" altLang="en-US" sz="700" b="1" dirty="0">
                <a:latin typeface="+mj-ea"/>
                <a:ea typeface="+mj-ea"/>
              </a:rPr>
              <a:t>アプライド</a:t>
            </a:r>
            <a:endParaRPr lang="en-US" altLang="ja-JP" sz="700" b="1" dirty="0">
              <a:latin typeface="+mj-ea"/>
              <a:ea typeface="+mj-ea"/>
            </a:endParaRPr>
          </a:p>
          <a:p>
            <a:r>
              <a:rPr lang="en-US" altLang="ja-JP" sz="700" b="1" dirty="0">
                <a:latin typeface="+mj-ea"/>
                <a:ea typeface="+mj-ea"/>
              </a:rPr>
              <a:t>D-Mater NAS</a:t>
            </a:r>
          </a:p>
          <a:p>
            <a:r>
              <a:rPr lang="en-US" altLang="ja-JP" sz="700" b="1" dirty="0">
                <a:latin typeface="+mj-ea"/>
                <a:ea typeface="+mj-ea"/>
              </a:rPr>
              <a:t>Type-AS6810T</a:t>
            </a:r>
            <a:endParaRPr lang="ja-JP" altLang="en-US" sz="700" b="1" dirty="0">
              <a:latin typeface="+mj-ea"/>
              <a:ea typeface="+mj-ea"/>
            </a:endParaRPr>
          </a:p>
        </p:txBody>
      </p:sp>
      <p:sp>
        <p:nvSpPr>
          <p:cNvPr id="2281" name="テキスト ボックス 2280">
            <a:extLst>
              <a:ext uri="{FF2B5EF4-FFF2-40B4-BE49-F238E27FC236}">
                <a16:creationId xmlns:a16="http://schemas.microsoft.com/office/drawing/2014/main" id="{E4B95DB6-10CD-48E7-316C-4BFF220A328E}"/>
              </a:ext>
            </a:extLst>
          </p:cNvPr>
          <p:cNvSpPr txBox="1"/>
          <p:nvPr/>
        </p:nvSpPr>
        <p:spPr>
          <a:xfrm>
            <a:off x="13131146" y="6424599"/>
            <a:ext cx="848422" cy="646331"/>
          </a:xfrm>
          <a:prstGeom prst="rect">
            <a:avLst/>
          </a:prstGeom>
          <a:noFill/>
          <a:ln>
            <a:noFill/>
          </a:ln>
          <a:effectLst>
            <a:glow rad="101600">
              <a:schemeClr val="tx1">
                <a:alpha val="60000"/>
              </a:schemeClr>
            </a:glow>
          </a:effectLst>
        </p:spPr>
        <p:txBody>
          <a:bodyPr wrap="square" rtlCol="0">
            <a:spAutoFit/>
          </a:bodyPr>
          <a:lstStyle/>
          <a:p>
            <a:r>
              <a:rPr lang="en-US" altLang="ja-JP" sz="450" b="1" dirty="0">
                <a:latin typeface="+mn-ea"/>
              </a:rPr>
              <a:t>◆AMD RyzenV3C14</a:t>
            </a:r>
          </a:p>
          <a:p>
            <a:r>
              <a:rPr lang="ja-JP" altLang="en-US" sz="450" b="1" dirty="0">
                <a:latin typeface="+mn-ea"/>
              </a:rPr>
              <a:t>　</a:t>
            </a:r>
            <a:r>
              <a:rPr lang="en-US" altLang="ja-JP" sz="450" b="1" dirty="0">
                <a:latin typeface="+mn-ea"/>
              </a:rPr>
              <a:t>4</a:t>
            </a:r>
            <a:r>
              <a:rPr lang="ja-JP" altLang="en-US" sz="450" b="1" dirty="0">
                <a:latin typeface="+mn-ea"/>
              </a:rPr>
              <a:t>個　最大</a:t>
            </a:r>
            <a:r>
              <a:rPr lang="en-US" altLang="ja-JP" sz="450" b="1" dirty="0">
                <a:latin typeface="+mn-ea"/>
              </a:rPr>
              <a:t>3.8GH</a:t>
            </a:r>
            <a:r>
              <a:rPr lang="ja-JP" altLang="en-US" sz="450" b="1" dirty="0">
                <a:latin typeface="+mn-ea"/>
              </a:rPr>
              <a:t>ｚ</a:t>
            </a:r>
            <a:endParaRPr lang="en-US" altLang="ja-JP" sz="450" b="1" dirty="0">
              <a:latin typeface="+mn-ea"/>
            </a:endParaRPr>
          </a:p>
          <a:p>
            <a:r>
              <a:rPr lang="ja-JP" altLang="en-US" sz="450" b="1" dirty="0">
                <a:latin typeface="+mn-ea"/>
              </a:rPr>
              <a:t>◆</a:t>
            </a:r>
            <a:r>
              <a:rPr lang="en-US" altLang="ja-JP" sz="450" b="1" dirty="0">
                <a:latin typeface="+mn-ea"/>
              </a:rPr>
              <a:t>16</a:t>
            </a:r>
            <a:r>
              <a:rPr lang="ja-JP" altLang="en-US" sz="450" b="1" dirty="0">
                <a:latin typeface="+mn-ea"/>
              </a:rPr>
              <a:t>ＧＢメモリ</a:t>
            </a:r>
          </a:p>
          <a:p>
            <a:r>
              <a:rPr lang="ja-JP" altLang="en-US" sz="450" b="1" dirty="0">
                <a:latin typeface="+mn-ea"/>
              </a:rPr>
              <a:t>◆</a:t>
            </a:r>
            <a:r>
              <a:rPr lang="en-US" altLang="ja-JP" sz="450" b="1" dirty="0">
                <a:latin typeface="+mn-ea"/>
              </a:rPr>
              <a:t>10GbE×2 5GbE×2</a:t>
            </a:r>
            <a:endParaRPr lang="ja-JP" altLang="en-US" sz="450" b="1" dirty="0">
              <a:latin typeface="+mn-ea"/>
            </a:endParaRPr>
          </a:p>
          <a:p>
            <a:r>
              <a:rPr lang="ja-JP" altLang="en-US" sz="450" b="1" dirty="0">
                <a:latin typeface="+mn-ea"/>
              </a:rPr>
              <a:t>◆保証</a:t>
            </a:r>
            <a:r>
              <a:rPr lang="en-US" altLang="ja-JP" sz="450" b="1" dirty="0">
                <a:latin typeface="+mn-ea"/>
              </a:rPr>
              <a:t>3</a:t>
            </a:r>
            <a:r>
              <a:rPr lang="ja-JP" altLang="en-US" sz="450" b="1" dirty="0">
                <a:latin typeface="+mn-ea"/>
              </a:rPr>
              <a:t>年</a:t>
            </a:r>
            <a:endParaRPr lang="en-US" altLang="ja-JP" sz="450" b="1" dirty="0">
              <a:latin typeface="+mn-ea"/>
            </a:endParaRPr>
          </a:p>
          <a:p>
            <a:r>
              <a:rPr lang="ja-JP" altLang="en-US" sz="450" b="1" dirty="0">
                <a:latin typeface="+mn-ea"/>
              </a:rPr>
              <a:t>◆</a:t>
            </a:r>
            <a:r>
              <a:rPr lang="en-US" altLang="ja-JP" sz="450" b="1" dirty="0">
                <a:latin typeface="+mn-ea"/>
              </a:rPr>
              <a:t>RAID5</a:t>
            </a:r>
            <a:r>
              <a:rPr lang="ja-JP" altLang="en-US" sz="450" b="1" dirty="0">
                <a:latin typeface="+mn-ea"/>
              </a:rPr>
              <a:t>仕様</a:t>
            </a:r>
            <a:endParaRPr lang="en-US" altLang="ja-JP" sz="450" b="1" dirty="0">
              <a:latin typeface="+mn-ea"/>
            </a:endParaRPr>
          </a:p>
          <a:p>
            <a:r>
              <a:rPr lang="ja-JP" altLang="en-US" sz="450" b="1" dirty="0">
                <a:latin typeface="+mn-ea"/>
              </a:rPr>
              <a:t>◆ホットスワップ対応</a:t>
            </a:r>
            <a:endParaRPr lang="en-US" altLang="ja-JP" sz="450" b="1" dirty="0">
              <a:latin typeface="+mn-ea"/>
            </a:endParaRPr>
          </a:p>
          <a:p>
            <a:r>
              <a:rPr lang="ja-JP" altLang="en-US" sz="450" b="1" dirty="0">
                <a:latin typeface="+mn-ea"/>
              </a:rPr>
              <a:t>◆スナップショット対応</a:t>
            </a:r>
          </a:p>
        </p:txBody>
      </p:sp>
      <p:pic>
        <p:nvPicPr>
          <p:cNvPr id="2282" name="図 2281">
            <a:extLst>
              <a:ext uri="{FF2B5EF4-FFF2-40B4-BE49-F238E27FC236}">
                <a16:creationId xmlns:a16="http://schemas.microsoft.com/office/drawing/2014/main" id="{64ABF6AC-B3B1-4EB8-5E36-A158FF22C627}"/>
              </a:ext>
            </a:extLst>
          </p:cNvPr>
          <p:cNvPicPr>
            <a:picLocks noChangeAspect="1"/>
          </p:cNvPicPr>
          <p:nvPr/>
        </p:nvPicPr>
        <p:blipFill>
          <a:blip r:embed="rId22"/>
          <a:stretch>
            <a:fillRect/>
          </a:stretch>
        </p:blipFill>
        <p:spPr>
          <a:xfrm>
            <a:off x="13970362" y="6131557"/>
            <a:ext cx="960549" cy="960549"/>
          </a:xfrm>
          <a:prstGeom prst="rect">
            <a:avLst/>
          </a:prstGeom>
        </p:spPr>
      </p:pic>
      <p:sp>
        <p:nvSpPr>
          <p:cNvPr id="2283" name="テキスト ボックス 2282">
            <a:extLst>
              <a:ext uri="{FF2B5EF4-FFF2-40B4-BE49-F238E27FC236}">
                <a16:creationId xmlns:a16="http://schemas.microsoft.com/office/drawing/2014/main" id="{5F046945-8EC7-D6D8-A46D-D95ADC299DDC}"/>
              </a:ext>
            </a:extLst>
          </p:cNvPr>
          <p:cNvSpPr txBox="1"/>
          <p:nvPr/>
        </p:nvSpPr>
        <p:spPr>
          <a:xfrm>
            <a:off x="13162551" y="5451949"/>
            <a:ext cx="1704411" cy="400110"/>
          </a:xfrm>
          <a:prstGeom prst="rect">
            <a:avLst/>
          </a:prstGeom>
          <a:noFill/>
          <a:ln>
            <a:noFill/>
          </a:ln>
          <a:effectLst>
            <a:glow rad="101600">
              <a:schemeClr val="tx1">
                <a:alpha val="60000"/>
              </a:schemeClr>
            </a:glow>
          </a:effectLst>
        </p:spPr>
        <p:txBody>
          <a:bodyPr wrap="square" rtlCol="0">
            <a:spAutoFit/>
          </a:bodyPr>
          <a:lstStyle/>
          <a:p>
            <a:r>
              <a:rPr lang="en-US" altLang="ja-JP" sz="500" dirty="0">
                <a:latin typeface="+mn-ea"/>
              </a:rPr>
              <a:t>10GbE</a:t>
            </a:r>
            <a:r>
              <a:rPr lang="ja-JP" altLang="en-US" sz="500" dirty="0">
                <a:latin typeface="+mn-ea"/>
              </a:rPr>
              <a:t>と</a:t>
            </a:r>
            <a:r>
              <a:rPr lang="en-US" altLang="ja-JP" sz="500" dirty="0">
                <a:latin typeface="+mn-ea"/>
              </a:rPr>
              <a:t>M.2 </a:t>
            </a:r>
            <a:r>
              <a:rPr lang="en-US" altLang="ja-JP" sz="500" dirty="0" err="1">
                <a:latin typeface="+mn-ea"/>
              </a:rPr>
              <a:t>NVMe</a:t>
            </a:r>
            <a:r>
              <a:rPr lang="en-US" altLang="ja-JP" sz="500" dirty="0">
                <a:latin typeface="+mn-ea"/>
              </a:rPr>
              <a:t> SSD</a:t>
            </a:r>
            <a:r>
              <a:rPr lang="ja-JP" altLang="en-US" sz="500" dirty="0">
                <a:latin typeface="+mn-ea"/>
              </a:rPr>
              <a:t>スロットを標準搭載。圧倒的な転送速度と拡張性で、肥大化する社内データの一元管理と高速共有を実現します。堅牢なセキュリティと可用性を備え、企業の重要資産を確実に保護。</a:t>
            </a:r>
          </a:p>
        </p:txBody>
      </p:sp>
      <p:sp>
        <p:nvSpPr>
          <p:cNvPr id="2285" name="テキスト ボックス 2284">
            <a:extLst>
              <a:ext uri="{FF2B5EF4-FFF2-40B4-BE49-F238E27FC236}">
                <a16:creationId xmlns:a16="http://schemas.microsoft.com/office/drawing/2014/main" id="{11135937-B8DC-BB3D-6E81-3D9437F8846B}"/>
              </a:ext>
            </a:extLst>
          </p:cNvPr>
          <p:cNvSpPr txBox="1"/>
          <p:nvPr/>
        </p:nvSpPr>
        <p:spPr>
          <a:xfrm>
            <a:off x="7664215" y="8573191"/>
            <a:ext cx="2095616" cy="415498"/>
          </a:xfrm>
          <a:prstGeom prst="rect">
            <a:avLst/>
          </a:prstGeom>
          <a:noFill/>
          <a:ln>
            <a:noFill/>
          </a:ln>
          <a:effectLst>
            <a:glow rad="101600">
              <a:schemeClr val="tx1">
                <a:alpha val="60000"/>
              </a:schemeClr>
            </a:glow>
          </a:effectLst>
        </p:spPr>
        <p:txBody>
          <a:bodyPr wrap="square" rtlCol="0">
            <a:spAutoFit/>
          </a:bodyPr>
          <a:lstStyle/>
          <a:p>
            <a:r>
              <a:rPr lang="ja-JP" altLang="en-US" sz="700" b="1" dirty="0">
                <a:latin typeface="+mj-ea"/>
                <a:ea typeface="+mj-ea"/>
              </a:rPr>
              <a:t>アプライド</a:t>
            </a:r>
            <a:endParaRPr lang="en-US" altLang="ja-JP" sz="700" b="1" dirty="0">
              <a:latin typeface="+mj-ea"/>
              <a:ea typeface="+mj-ea"/>
            </a:endParaRPr>
          </a:p>
          <a:p>
            <a:r>
              <a:rPr lang="en-US" altLang="ja-JP" sz="700" b="1" dirty="0">
                <a:latin typeface="+mj-ea"/>
                <a:ea typeface="+mj-ea"/>
              </a:rPr>
              <a:t>D-Mater NAS</a:t>
            </a:r>
          </a:p>
          <a:p>
            <a:r>
              <a:rPr lang="en-US" altLang="ja-JP" sz="700" b="1" dirty="0">
                <a:latin typeface="+mj-ea"/>
                <a:ea typeface="+mj-ea"/>
              </a:rPr>
              <a:t>Type-AS6702TV2</a:t>
            </a:r>
            <a:endParaRPr lang="ja-JP" altLang="en-US" sz="700" b="1" dirty="0">
              <a:latin typeface="+mj-ea"/>
              <a:ea typeface="+mj-ea"/>
            </a:endParaRPr>
          </a:p>
        </p:txBody>
      </p:sp>
      <p:sp>
        <p:nvSpPr>
          <p:cNvPr id="2287" name="テキスト ボックス 2286">
            <a:extLst>
              <a:ext uri="{FF2B5EF4-FFF2-40B4-BE49-F238E27FC236}">
                <a16:creationId xmlns:a16="http://schemas.microsoft.com/office/drawing/2014/main" id="{D828270C-27F7-2D19-0E29-EBA80CDC11C8}"/>
              </a:ext>
            </a:extLst>
          </p:cNvPr>
          <p:cNvSpPr txBox="1"/>
          <p:nvPr/>
        </p:nvSpPr>
        <p:spPr>
          <a:xfrm>
            <a:off x="7656913" y="8190033"/>
            <a:ext cx="1704411" cy="400110"/>
          </a:xfrm>
          <a:prstGeom prst="rect">
            <a:avLst/>
          </a:prstGeom>
          <a:noFill/>
          <a:ln>
            <a:noFill/>
          </a:ln>
          <a:effectLst>
            <a:glow rad="101600">
              <a:schemeClr val="tx1">
                <a:alpha val="60000"/>
              </a:schemeClr>
            </a:glow>
          </a:effectLst>
        </p:spPr>
        <p:txBody>
          <a:bodyPr wrap="square" rtlCol="0">
            <a:spAutoFit/>
          </a:bodyPr>
          <a:lstStyle/>
          <a:p>
            <a:r>
              <a:rPr lang="en-US" altLang="ja-JP" sz="500" dirty="0">
                <a:latin typeface="+mn-ea"/>
              </a:rPr>
              <a:t>Intel</a:t>
            </a:r>
            <a:r>
              <a:rPr lang="ja-JP" altLang="en-US" sz="500" dirty="0">
                <a:latin typeface="+mn-ea"/>
              </a:rPr>
              <a:t>クアッドコアとデュアル</a:t>
            </a:r>
            <a:r>
              <a:rPr lang="en-US" altLang="ja-JP" sz="500" dirty="0">
                <a:latin typeface="+mn-ea"/>
              </a:rPr>
              <a:t>5GbE</a:t>
            </a:r>
            <a:r>
              <a:rPr lang="ja-JP" altLang="en-US" sz="500" dirty="0">
                <a:latin typeface="+mn-ea"/>
              </a:rPr>
              <a:t>を搭載。コンパクトながら圧倒的な高速アクセスを実現し、小規模拠点やクリエイターチームの重いデータ共有とバックアップを劇的に効率化します。</a:t>
            </a:r>
          </a:p>
        </p:txBody>
      </p:sp>
      <p:sp>
        <p:nvSpPr>
          <p:cNvPr id="2288" name="テキスト ボックス 2287">
            <a:extLst>
              <a:ext uri="{FF2B5EF4-FFF2-40B4-BE49-F238E27FC236}">
                <a16:creationId xmlns:a16="http://schemas.microsoft.com/office/drawing/2014/main" id="{ECAB43AF-9110-9F5B-BFD9-208731053990}"/>
              </a:ext>
            </a:extLst>
          </p:cNvPr>
          <p:cNvSpPr txBox="1"/>
          <p:nvPr/>
        </p:nvSpPr>
        <p:spPr>
          <a:xfrm>
            <a:off x="7643914" y="9205350"/>
            <a:ext cx="848422" cy="646331"/>
          </a:xfrm>
          <a:prstGeom prst="rect">
            <a:avLst/>
          </a:prstGeom>
          <a:noFill/>
          <a:ln>
            <a:noFill/>
          </a:ln>
          <a:effectLst>
            <a:glow rad="101600">
              <a:schemeClr val="tx1">
                <a:alpha val="60000"/>
              </a:schemeClr>
            </a:glow>
          </a:effectLst>
        </p:spPr>
        <p:txBody>
          <a:bodyPr wrap="square" rtlCol="0">
            <a:spAutoFit/>
          </a:bodyPr>
          <a:lstStyle/>
          <a:p>
            <a:r>
              <a:rPr lang="ja-JP" altLang="en-US" sz="450" b="1" dirty="0">
                <a:latin typeface="+mn-ea"/>
              </a:rPr>
              <a:t>◆</a:t>
            </a:r>
            <a:r>
              <a:rPr lang="en-US" altLang="ja-JP" sz="450" b="1" dirty="0">
                <a:latin typeface="+mn-ea"/>
              </a:rPr>
              <a:t>Intel Celeron N5105 </a:t>
            </a:r>
          </a:p>
          <a:p>
            <a:r>
              <a:rPr lang="en-US" altLang="ja-JP" sz="450" b="1" dirty="0">
                <a:latin typeface="+mn-ea"/>
              </a:rPr>
              <a:t>  </a:t>
            </a:r>
            <a:r>
              <a:rPr lang="ja-JP" altLang="en-US" sz="450" b="1" dirty="0">
                <a:latin typeface="+mn-ea"/>
              </a:rPr>
              <a:t>クアッドコア </a:t>
            </a:r>
            <a:r>
              <a:rPr lang="en-US" altLang="ja-JP" sz="450" b="1" dirty="0">
                <a:latin typeface="+mn-ea"/>
              </a:rPr>
              <a:t>2.0 GHz</a:t>
            </a:r>
          </a:p>
          <a:p>
            <a:r>
              <a:rPr lang="en-US" altLang="ja-JP" sz="450" b="1" dirty="0">
                <a:latin typeface="+mn-ea"/>
              </a:rPr>
              <a:t>  CPU </a:t>
            </a:r>
            <a:r>
              <a:rPr lang="ja-JP" altLang="en-US" sz="450" b="1" dirty="0">
                <a:latin typeface="+mn-ea"/>
              </a:rPr>
              <a:t>搭載</a:t>
            </a:r>
          </a:p>
          <a:p>
            <a:r>
              <a:rPr lang="ja-JP" altLang="en-US" sz="450" b="1" dirty="0">
                <a:latin typeface="+mn-ea"/>
              </a:rPr>
              <a:t>◆</a:t>
            </a:r>
            <a:r>
              <a:rPr lang="en-US" altLang="ja-JP" sz="450" b="1" dirty="0">
                <a:latin typeface="+mn-ea"/>
              </a:rPr>
              <a:t>4GB DDR4 </a:t>
            </a:r>
            <a:r>
              <a:rPr lang="ja-JP" altLang="en-US" sz="450" b="1" dirty="0">
                <a:latin typeface="+mn-ea"/>
              </a:rPr>
              <a:t>採用</a:t>
            </a:r>
          </a:p>
          <a:p>
            <a:r>
              <a:rPr lang="ja-JP" altLang="en-US" sz="450" b="1" dirty="0">
                <a:latin typeface="+mn-ea"/>
              </a:rPr>
              <a:t>◆</a:t>
            </a:r>
            <a:r>
              <a:rPr lang="en-US" altLang="ja-JP" sz="450" b="1" dirty="0">
                <a:latin typeface="+mn-ea"/>
              </a:rPr>
              <a:t>5GbE </a:t>
            </a:r>
            <a:r>
              <a:rPr lang="ja-JP" altLang="en-US" sz="450" b="1" dirty="0">
                <a:latin typeface="+mn-ea"/>
              </a:rPr>
              <a:t>高転送速度</a:t>
            </a:r>
          </a:p>
          <a:p>
            <a:r>
              <a:rPr lang="ja-JP" altLang="en-US" sz="450" b="1" dirty="0">
                <a:latin typeface="+mn-ea"/>
              </a:rPr>
              <a:t>◆保証</a:t>
            </a:r>
            <a:r>
              <a:rPr lang="en-US" altLang="ja-JP" sz="450" b="1" dirty="0">
                <a:latin typeface="+mn-ea"/>
              </a:rPr>
              <a:t>3</a:t>
            </a:r>
            <a:r>
              <a:rPr lang="ja-JP" altLang="en-US" sz="450" b="1" dirty="0">
                <a:latin typeface="+mn-ea"/>
              </a:rPr>
              <a:t>年</a:t>
            </a:r>
          </a:p>
          <a:p>
            <a:r>
              <a:rPr lang="ja-JP" altLang="en-US" sz="450" b="1" dirty="0">
                <a:latin typeface="+mn-ea"/>
              </a:rPr>
              <a:t>◆ホットスワップ対応</a:t>
            </a:r>
          </a:p>
          <a:p>
            <a:r>
              <a:rPr lang="ja-JP" altLang="en-US" sz="450" b="1" dirty="0">
                <a:latin typeface="+mn-ea"/>
              </a:rPr>
              <a:t>◆スナップショット対応</a:t>
            </a:r>
          </a:p>
        </p:txBody>
      </p:sp>
      <p:sp>
        <p:nvSpPr>
          <p:cNvPr id="2291" name="テキスト ボックス 2290">
            <a:extLst>
              <a:ext uri="{FF2B5EF4-FFF2-40B4-BE49-F238E27FC236}">
                <a16:creationId xmlns:a16="http://schemas.microsoft.com/office/drawing/2014/main" id="{3D4C134B-1E03-B236-B4A5-CE1FB6E21159}"/>
              </a:ext>
            </a:extLst>
          </p:cNvPr>
          <p:cNvSpPr txBox="1"/>
          <p:nvPr/>
        </p:nvSpPr>
        <p:spPr>
          <a:xfrm>
            <a:off x="9470658" y="9198950"/>
            <a:ext cx="848422" cy="646331"/>
          </a:xfrm>
          <a:prstGeom prst="rect">
            <a:avLst/>
          </a:prstGeom>
          <a:noFill/>
          <a:ln>
            <a:noFill/>
          </a:ln>
          <a:effectLst>
            <a:glow rad="101600">
              <a:schemeClr val="tx1">
                <a:alpha val="60000"/>
              </a:schemeClr>
            </a:glow>
          </a:effectLst>
        </p:spPr>
        <p:txBody>
          <a:bodyPr wrap="square" rtlCol="0">
            <a:spAutoFit/>
          </a:bodyPr>
          <a:lstStyle/>
          <a:p>
            <a:r>
              <a:rPr lang="ja-JP" altLang="en-US" sz="450" b="1" dirty="0">
                <a:latin typeface="+mn-ea"/>
              </a:rPr>
              <a:t>◆</a:t>
            </a:r>
            <a:r>
              <a:rPr lang="en-US" altLang="ja-JP" sz="450" b="1" dirty="0">
                <a:latin typeface="+mn-ea"/>
              </a:rPr>
              <a:t>Intel Celeron N5105 </a:t>
            </a:r>
          </a:p>
          <a:p>
            <a:r>
              <a:rPr lang="en-US" altLang="ja-JP" sz="450" b="1" dirty="0">
                <a:latin typeface="+mn-ea"/>
              </a:rPr>
              <a:t>  </a:t>
            </a:r>
            <a:r>
              <a:rPr lang="ja-JP" altLang="en-US" sz="450" b="1" dirty="0">
                <a:latin typeface="+mn-ea"/>
              </a:rPr>
              <a:t>クアッドコア </a:t>
            </a:r>
            <a:r>
              <a:rPr lang="en-US" altLang="ja-JP" sz="450" b="1" dirty="0">
                <a:latin typeface="+mn-ea"/>
              </a:rPr>
              <a:t>2.0 GHz</a:t>
            </a:r>
          </a:p>
          <a:p>
            <a:r>
              <a:rPr lang="en-US" altLang="ja-JP" sz="450" b="1" dirty="0">
                <a:latin typeface="+mn-ea"/>
              </a:rPr>
              <a:t>  CPU </a:t>
            </a:r>
            <a:r>
              <a:rPr lang="ja-JP" altLang="en-US" sz="450" b="1" dirty="0">
                <a:latin typeface="+mn-ea"/>
              </a:rPr>
              <a:t>搭載</a:t>
            </a:r>
          </a:p>
          <a:p>
            <a:r>
              <a:rPr lang="ja-JP" altLang="en-US" sz="450" b="1" dirty="0">
                <a:latin typeface="+mn-ea"/>
              </a:rPr>
              <a:t>◆</a:t>
            </a:r>
            <a:r>
              <a:rPr lang="en-US" altLang="ja-JP" sz="450" b="1" dirty="0">
                <a:latin typeface="+mn-ea"/>
              </a:rPr>
              <a:t>4GB DDR4 </a:t>
            </a:r>
            <a:r>
              <a:rPr lang="ja-JP" altLang="en-US" sz="450" b="1" dirty="0">
                <a:latin typeface="+mn-ea"/>
              </a:rPr>
              <a:t>採用</a:t>
            </a:r>
          </a:p>
          <a:p>
            <a:r>
              <a:rPr lang="ja-JP" altLang="en-US" sz="450" b="1" dirty="0">
                <a:latin typeface="+mn-ea"/>
              </a:rPr>
              <a:t>◆</a:t>
            </a:r>
            <a:r>
              <a:rPr lang="en-US" altLang="ja-JP" sz="450" b="1" dirty="0">
                <a:latin typeface="+mn-ea"/>
              </a:rPr>
              <a:t>5GbE </a:t>
            </a:r>
            <a:r>
              <a:rPr lang="ja-JP" altLang="en-US" sz="450" b="1" dirty="0">
                <a:latin typeface="+mn-ea"/>
              </a:rPr>
              <a:t>高転送速度</a:t>
            </a:r>
          </a:p>
          <a:p>
            <a:r>
              <a:rPr lang="ja-JP" altLang="en-US" sz="450" b="1" dirty="0">
                <a:latin typeface="+mn-ea"/>
              </a:rPr>
              <a:t>◆保証</a:t>
            </a:r>
            <a:r>
              <a:rPr lang="en-US" altLang="ja-JP" sz="450" b="1" dirty="0">
                <a:latin typeface="+mn-ea"/>
              </a:rPr>
              <a:t>3</a:t>
            </a:r>
            <a:r>
              <a:rPr lang="ja-JP" altLang="en-US" sz="450" b="1" dirty="0">
                <a:latin typeface="+mn-ea"/>
              </a:rPr>
              <a:t>年</a:t>
            </a:r>
          </a:p>
          <a:p>
            <a:r>
              <a:rPr lang="ja-JP" altLang="en-US" sz="450" b="1" dirty="0">
                <a:latin typeface="+mn-ea"/>
              </a:rPr>
              <a:t>◆ホットスワップ対応</a:t>
            </a:r>
          </a:p>
          <a:p>
            <a:r>
              <a:rPr lang="ja-JP" altLang="en-US" sz="450" b="1" dirty="0">
                <a:latin typeface="+mn-ea"/>
              </a:rPr>
              <a:t>◆スナップショット対応</a:t>
            </a:r>
          </a:p>
        </p:txBody>
      </p:sp>
      <p:sp>
        <p:nvSpPr>
          <p:cNvPr id="2292" name="テキスト ボックス 2291">
            <a:extLst>
              <a:ext uri="{FF2B5EF4-FFF2-40B4-BE49-F238E27FC236}">
                <a16:creationId xmlns:a16="http://schemas.microsoft.com/office/drawing/2014/main" id="{14421B0C-A3C9-C942-1A94-EDBAA8D3F115}"/>
              </a:ext>
            </a:extLst>
          </p:cNvPr>
          <p:cNvSpPr txBox="1"/>
          <p:nvPr/>
        </p:nvSpPr>
        <p:spPr>
          <a:xfrm>
            <a:off x="9499578" y="8573191"/>
            <a:ext cx="2095616" cy="415498"/>
          </a:xfrm>
          <a:prstGeom prst="rect">
            <a:avLst/>
          </a:prstGeom>
          <a:noFill/>
          <a:ln>
            <a:noFill/>
          </a:ln>
          <a:effectLst>
            <a:glow rad="101600">
              <a:schemeClr val="tx1">
                <a:alpha val="60000"/>
              </a:schemeClr>
            </a:glow>
          </a:effectLst>
        </p:spPr>
        <p:txBody>
          <a:bodyPr wrap="square" rtlCol="0">
            <a:spAutoFit/>
          </a:bodyPr>
          <a:lstStyle/>
          <a:p>
            <a:r>
              <a:rPr lang="ja-JP" altLang="en-US" sz="700" b="1" dirty="0">
                <a:latin typeface="+mj-ea"/>
                <a:ea typeface="+mj-ea"/>
              </a:rPr>
              <a:t>アプライド</a:t>
            </a:r>
            <a:endParaRPr lang="en-US" altLang="ja-JP" sz="700" b="1" dirty="0">
              <a:latin typeface="+mj-ea"/>
              <a:ea typeface="+mj-ea"/>
            </a:endParaRPr>
          </a:p>
          <a:p>
            <a:r>
              <a:rPr lang="en-US" altLang="ja-JP" sz="700" b="1" dirty="0">
                <a:latin typeface="+mj-ea"/>
                <a:ea typeface="+mj-ea"/>
              </a:rPr>
              <a:t>D-Mater NAS</a:t>
            </a:r>
          </a:p>
          <a:p>
            <a:r>
              <a:rPr lang="en-US" altLang="ja-JP" sz="700" b="1" dirty="0">
                <a:latin typeface="+mj-ea"/>
                <a:ea typeface="+mj-ea"/>
              </a:rPr>
              <a:t>Type-AS6704TV2</a:t>
            </a:r>
            <a:endParaRPr lang="ja-JP" altLang="en-US" sz="700" b="1" dirty="0">
              <a:latin typeface="+mj-ea"/>
              <a:ea typeface="+mj-ea"/>
            </a:endParaRPr>
          </a:p>
        </p:txBody>
      </p:sp>
      <p:sp>
        <p:nvSpPr>
          <p:cNvPr id="2293" name="テキスト ボックス 2292">
            <a:extLst>
              <a:ext uri="{FF2B5EF4-FFF2-40B4-BE49-F238E27FC236}">
                <a16:creationId xmlns:a16="http://schemas.microsoft.com/office/drawing/2014/main" id="{768F9129-8DAB-480C-B9B0-28542C89E950}"/>
              </a:ext>
            </a:extLst>
          </p:cNvPr>
          <p:cNvSpPr txBox="1"/>
          <p:nvPr/>
        </p:nvSpPr>
        <p:spPr>
          <a:xfrm>
            <a:off x="9482011" y="8209085"/>
            <a:ext cx="1704411" cy="400110"/>
          </a:xfrm>
          <a:prstGeom prst="rect">
            <a:avLst/>
          </a:prstGeom>
          <a:noFill/>
          <a:ln>
            <a:noFill/>
          </a:ln>
          <a:effectLst>
            <a:glow rad="101600">
              <a:schemeClr val="tx1">
                <a:alpha val="60000"/>
              </a:schemeClr>
            </a:glow>
          </a:effectLst>
        </p:spPr>
        <p:txBody>
          <a:bodyPr wrap="square" rtlCol="0">
            <a:spAutoFit/>
          </a:bodyPr>
          <a:lstStyle/>
          <a:p>
            <a:r>
              <a:rPr lang="en-US" altLang="ja-JP" sz="500" dirty="0">
                <a:latin typeface="+mn-ea"/>
              </a:rPr>
              <a:t>Intel</a:t>
            </a:r>
            <a:r>
              <a:rPr lang="ja-JP" altLang="en-US" sz="500" dirty="0">
                <a:latin typeface="+mn-ea"/>
              </a:rPr>
              <a:t>クアッドコアとデュアル</a:t>
            </a:r>
            <a:r>
              <a:rPr lang="en-US" altLang="ja-JP" sz="500" dirty="0">
                <a:latin typeface="+mn-ea"/>
              </a:rPr>
              <a:t>5GbE</a:t>
            </a:r>
            <a:r>
              <a:rPr lang="ja-JP" altLang="en-US" sz="500" dirty="0">
                <a:latin typeface="+mn-ea"/>
              </a:rPr>
              <a:t>を搭載した高拡張</a:t>
            </a:r>
            <a:r>
              <a:rPr lang="en-US" altLang="ja-JP" sz="500" dirty="0">
                <a:latin typeface="+mn-ea"/>
              </a:rPr>
              <a:t>4</a:t>
            </a:r>
            <a:r>
              <a:rPr lang="ja-JP" altLang="en-US" sz="500" dirty="0">
                <a:latin typeface="+mn-ea"/>
              </a:rPr>
              <a:t>ベイ</a:t>
            </a:r>
            <a:r>
              <a:rPr lang="en-US" altLang="ja-JP" sz="500" dirty="0">
                <a:latin typeface="+mn-ea"/>
              </a:rPr>
              <a:t>NAS</a:t>
            </a:r>
            <a:r>
              <a:rPr lang="ja-JP" altLang="en-US" sz="500" dirty="0">
                <a:latin typeface="+mn-ea"/>
              </a:rPr>
              <a:t>。大容量データの高速共有と確実な冗長性を両立し、中小企業や制作チームのデータ基盤を強力に支えます。</a:t>
            </a:r>
          </a:p>
        </p:txBody>
      </p:sp>
      <p:sp>
        <p:nvSpPr>
          <p:cNvPr id="2294" name="Rectangle 2">
            <a:extLst>
              <a:ext uri="{FF2B5EF4-FFF2-40B4-BE49-F238E27FC236}">
                <a16:creationId xmlns:a16="http://schemas.microsoft.com/office/drawing/2014/main" id="{66F57A87-2AB9-DF4C-7859-D3B89029B57D}"/>
              </a:ext>
            </a:extLst>
          </p:cNvPr>
          <p:cNvSpPr>
            <a:spLocks noChangeArrowheads="1"/>
          </p:cNvSpPr>
          <p:nvPr/>
        </p:nvSpPr>
        <p:spPr bwMode="auto">
          <a:xfrm>
            <a:off x="7686864" y="9993239"/>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95" name="テキスト ボックス 2294">
            <a:extLst>
              <a:ext uri="{FF2B5EF4-FFF2-40B4-BE49-F238E27FC236}">
                <a16:creationId xmlns:a16="http://schemas.microsoft.com/office/drawing/2014/main" id="{68F7FA42-D91F-749D-71E5-D611B5FC1F14}"/>
              </a:ext>
            </a:extLst>
          </p:cNvPr>
          <p:cNvSpPr txBox="1"/>
          <p:nvPr/>
        </p:nvSpPr>
        <p:spPr>
          <a:xfrm>
            <a:off x="7823827" y="10022132"/>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24TB×2</a:t>
            </a:r>
          </a:p>
          <a:p>
            <a:r>
              <a:rPr lang="en-US" altLang="ja-JP" sz="1500" dirty="0">
                <a:solidFill>
                  <a:schemeClr val="bg1"/>
                </a:solidFill>
                <a:latin typeface="+mn-ea"/>
              </a:rPr>
              <a:t>RAID0/1</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296" name="Rectangle 2">
            <a:extLst>
              <a:ext uri="{FF2B5EF4-FFF2-40B4-BE49-F238E27FC236}">
                <a16:creationId xmlns:a16="http://schemas.microsoft.com/office/drawing/2014/main" id="{A2FEFBE9-954B-80B2-B550-3F1AA559D9E1}"/>
              </a:ext>
            </a:extLst>
          </p:cNvPr>
          <p:cNvSpPr>
            <a:spLocks noChangeArrowheads="1"/>
          </p:cNvSpPr>
          <p:nvPr/>
        </p:nvSpPr>
        <p:spPr bwMode="auto">
          <a:xfrm>
            <a:off x="9517204" y="9993239"/>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297" name="テキスト ボックス 2296">
            <a:extLst>
              <a:ext uri="{FF2B5EF4-FFF2-40B4-BE49-F238E27FC236}">
                <a16:creationId xmlns:a16="http://schemas.microsoft.com/office/drawing/2014/main" id="{0EE33D8C-3D0A-98AB-0081-408241EC29E5}"/>
              </a:ext>
            </a:extLst>
          </p:cNvPr>
          <p:cNvSpPr txBox="1"/>
          <p:nvPr/>
        </p:nvSpPr>
        <p:spPr>
          <a:xfrm>
            <a:off x="9588442" y="10022132"/>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24TB×4</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298" name="テキスト ボックス 2297">
            <a:extLst>
              <a:ext uri="{FF2B5EF4-FFF2-40B4-BE49-F238E27FC236}">
                <a16:creationId xmlns:a16="http://schemas.microsoft.com/office/drawing/2014/main" id="{2B91F1EE-28FC-CC95-EF81-3F8E60B054A7}"/>
              </a:ext>
            </a:extLst>
          </p:cNvPr>
          <p:cNvSpPr txBox="1"/>
          <p:nvPr/>
        </p:nvSpPr>
        <p:spPr>
          <a:xfrm>
            <a:off x="11252437" y="8573191"/>
            <a:ext cx="2095616" cy="415498"/>
          </a:xfrm>
          <a:prstGeom prst="rect">
            <a:avLst/>
          </a:prstGeom>
          <a:noFill/>
          <a:ln>
            <a:noFill/>
          </a:ln>
          <a:effectLst>
            <a:glow rad="101600">
              <a:schemeClr val="tx1">
                <a:alpha val="60000"/>
              </a:schemeClr>
            </a:glow>
          </a:effectLst>
        </p:spPr>
        <p:txBody>
          <a:bodyPr wrap="square" rtlCol="0">
            <a:spAutoFit/>
          </a:bodyPr>
          <a:lstStyle/>
          <a:p>
            <a:r>
              <a:rPr lang="ja-JP" altLang="en-US" sz="700" b="1" dirty="0">
                <a:latin typeface="+mj-ea"/>
                <a:ea typeface="+mj-ea"/>
              </a:rPr>
              <a:t>アプライド</a:t>
            </a:r>
            <a:endParaRPr lang="en-US" altLang="ja-JP" sz="700" b="1" dirty="0">
              <a:latin typeface="+mj-ea"/>
              <a:ea typeface="+mj-ea"/>
            </a:endParaRPr>
          </a:p>
          <a:p>
            <a:r>
              <a:rPr lang="en-US" altLang="ja-JP" sz="700" b="1" dirty="0">
                <a:latin typeface="+mj-ea"/>
                <a:ea typeface="+mj-ea"/>
              </a:rPr>
              <a:t>D-Mater NAS</a:t>
            </a:r>
          </a:p>
          <a:p>
            <a:r>
              <a:rPr lang="en-US" altLang="ja-JP" sz="700" b="1" dirty="0">
                <a:latin typeface="+mj-ea"/>
                <a:ea typeface="+mj-ea"/>
              </a:rPr>
              <a:t>Type-AS6706TV2</a:t>
            </a:r>
            <a:endParaRPr lang="ja-JP" altLang="en-US" sz="700" b="1" dirty="0">
              <a:latin typeface="+mj-ea"/>
              <a:ea typeface="+mj-ea"/>
            </a:endParaRPr>
          </a:p>
        </p:txBody>
      </p:sp>
      <p:sp>
        <p:nvSpPr>
          <p:cNvPr id="2300" name="テキスト ボックス 2299">
            <a:extLst>
              <a:ext uri="{FF2B5EF4-FFF2-40B4-BE49-F238E27FC236}">
                <a16:creationId xmlns:a16="http://schemas.microsoft.com/office/drawing/2014/main" id="{2297F439-0B3F-D443-0314-0DD3BBE86325}"/>
              </a:ext>
            </a:extLst>
          </p:cNvPr>
          <p:cNvSpPr txBox="1"/>
          <p:nvPr/>
        </p:nvSpPr>
        <p:spPr>
          <a:xfrm>
            <a:off x="11256945" y="9192832"/>
            <a:ext cx="848422" cy="646331"/>
          </a:xfrm>
          <a:prstGeom prst="rect">
            <a:avLst/>
          </a:prstGeom>
          <a:noFill/>
          <a:ln>
            <a:noFill/>
          </a:ln>
          <a:effectLst>
            <a:glow rad="101600">
              <a:schemeClr val="tx1">
                <a:alpha val="60000"/>
              </a:schemeClr>
            </a:glow>
          </a:effectLst>
        </p:spPr>
        <p:txBody>
          <a:bodyPr wrap="square" rtlCol="0">
            <a:spAutoFit/>
          </a:bodyPr>
          <a:lstStyle/>
          <a:p>
            <a:r>
              <a:rPr lang="ja-JP" altLang="en-US" sz="450" b="1" dirty="0">
                <a:latin typeface="+mn-ea"/>
              </a:rPr>
              <a:t>◆</a:t>
            </a:r>
            <a:r>
              <a:rPr lang="en-US" altLang="ja-JP" sz="450" b="1" dirty="0">
                <a:latin typeface="+mn-ea"/>
              </a:rPr>
              <a:t>Intel Celeron N5105 </a:t>
            </a:r>
          </a:p>
          <a:p>
            <a:r>
              <a:rPr lang="en-US" altLang="ja-JP" sz="450" b="1" dirty="0">
                <a:latin typeface="+mn-ea"/>
              </a:rPr>
              <a:t>  </a:t>
            </a:r>
            <a:r>
              <a:rPr lang="ja-JP" altLang="en-US" sz="450" b="1" dirty="0">
                <a:latin typeface="+mn-ea"/>
              </a:rPr>
              <a:t>クアッドコア </a:t>
            </a:r>
            <a:r>
              <a:rPr lang="en-US" altLang="ja-JP" sz="450" b="1" dirty="0">
                <a:latin typeface="+mn-ea"/>
              </a:rPr>
              <a:t>2.0 GHz</a:t>
            </a:r>
          </a:p>
          <a:p>
            <a:r>
              <a:rPr lang="en-US" altLang="ja-JP" sz="450" b="1" dirty="0">
                <a:latin typeface="+mn-ea"/>
              </a:rPr>
              <a:t>  CPU </a:t>
            </a:r>
            <a:r>
              <a:rPr lang="ja-JP" altLang="en-US" sz="450" b="1" dirty="0">
                <a:latin typeface="+mn-ea"/>
              </a:rPr>
              <a:t>搭載</a:t>
            </a:r>
          </a:p>
          <a:p>
            <a:r>
              <a:rPr lang="ja-JP" altLang="en-US" sz="450" b="1" dirty="0">
                <a:latin typeface="+mn-ea"/>
              </a:rPr>
              <a:t>◆</a:t>
            </a:r>
            <a:r>
              <a:rPr lang="en-US" altLang="ja-JP" sz="450" b="1" dirty="0">
                <a:latin typeface="+mn-ea"/>
              </a:rPr>
              <a:t>4GB DDR4 </a:t>
            </a:r>
            <a:r>
              <a:rPr lang="ja-JP" altLang="en-US" sz="450" b="1" dirty="0">
                <a:latin typeface="+mn-ea"/>
              </a:rPr>
              <a:t>採用</a:t>
            </a:r>
          </a:p>
          <a:p>
            <a:r>
              <a:rPr lang="ja-JP" altLang="en-US" sz="450" b="1" dirty="0">
                <a:latin typeface="+mn-ea"/>
              </a:rPr>
              <a:t>◆</a:t>
            </a:r>
            <a:r>
              <a:rPr lang="en-US" altLang="ja-JP" sz="450" b="1" dirty="0">
                <a:latin typeface="+mn-ea"/>
              </a:rPr>
              <a:t>5GbE </a:t>
            </a:r>
            <a:r>
              <a:rPr lang="ja-JP" altLang="en-US" sz="450" b="1" dirty="0">
                <a:latin typeface="+mn-ea"/>
              </a:rPr>
              <a:t>高転送速度</a:t>
            </a:r>
          </a:p>
          <a:p>
            <a:r>
              <a:rPr lang="ja-JP" altLang="en-US" sz="450" b="1" dirty="0">
                <a:latin typeface="+mn-ea"/>
              </a:rPr>
              <a:t>◆保証</a:t>
            </a:r>
            <a:r>
              <a:rPr lang="en-US" altLang="ja-JP" sz="450" b="1" dirty="0">
                <a:latin typeface="+mn-ea"/>
              </a:rPr>
              <a:t>3</a:t>
            </a:r>
            <a:r>
              <a:rPr lang="ja-JP" altLang="en-US" sz="450" b="1" dirty="0">
                <a:latin typeface="+mn-ea"/>
              </a:rPr>
              <a:t>年</a:t>
            </a:r>
          </a:p>
          <a:p>
            <a:r>
              <a:rPr lang="ja-JP" altLang="en-US" sz="450" b="1" dirty="0">
                <a:latin typeface="+mn-ea"/>
              </a:rPr>
              <a:t>◆ホットスワップ対応</a:t>
            </a:r>
          </a:p>
          <a:p>
            <a:r>
              <a:rPr lang="ja-JP" altLang="en-US" sz="450" b="1" dirty="0">
                <a:latin typeface="+mn-ea"/>
              </a:rPr>
              <a:t>◆スナップショット対応</a:t>
            </a:r>
          </a:p>
        </p:txBody>
      </p:sp>
      <p:sp>
        <p:nvSpPr>
          <p:cNvPr id="2301" name="Rectangle 2">
            <a:extLst>
              <a:ext uri="{FF2B5EF4-FFF2-40B4-BE49-F238E27FC236}">
                <a16:creationId xmlns:a16="http://schemas.microsoft.com/office/drawing/2014/main" id="{826C8138-CBC0-2664-BDBF-50E2E7B3E1AC}"/>
              </a:ext>
            </a:extLst>
          </p:cNvPr>
          <p:cNvSpPr>
            <a:spLocks noChangeArrowheads="1"/>
          </p:cNvSpPr>
          <p:nvPr/>
        </p:nvSpPr>
        <p:spPr bwMode="auto">
          <a:xfrm>
            <a:off x="11345844" y="9993239"/>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302" name="テキスト ボックス 2301">
            <a:extLst>
              <a:ext uri="{FF2B5EF4-FFF2-40B4-BE49-F238E27FC236}">
                <a16:creationId xmlns:a16="http://schemas.microsoft.com/office/drawing/2014/main" id="{F41B9473-4821-5DE1-45E9-44987594A98E}"/>
              </a:ext>
            </a:extLst>
          </p:cNvPr>
          <p:cNvSpPr txBox="1"/>
          <p:nvPr/>
        </p:nvSpPr>
        <p:spPr>
          <a:xfrm>
            <a:off x="11417082" y="10022132"/>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24TB×6</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sp>
        <p:nvSpPr>
          <p:cNvPr id="2303" name="テキスト ボックス 2302">
            <a:extLst>
              <a:ext uri="{FF2B5EF4-FFF2-40B4-BE49-F238E27FC236}">
                <a16:creationId xmlns:a16="http://schemas.microsoft.com/office/drawing/2014/main" id="{EE061D4C-A1FE-8DBD-77EA-48A0868C253D}"/>
              </a:ext>
            </a:extLst>
          </p:cNvPr>
          <p:cNvSpPr txBox="1"/>
          <p:nvPr/>
        </p:nvSpPr>
        <p:spPr>
          <a:xfrm>
            <a:off x="11291964" y="8209085"/>
            <a:ext cx="1704411" cy="400110"/>
          </a:xfrm>
          <a:prstGeom prst="rect">
            <a:avLst/>
          </a:prstGeom>
          <a:noFill/>
          <a:ln>
            <a:noFill/>
          </a:ln>
          <a:effectLst>
            <a:glow rad="101600">
              <a:schemeClr val="tx1">
                <a:alpha val="60000"/>
              </a:schemeClr>
            </a:glow>
          </a:effectLst>
        </p:spPr>
        <p:txBody>
          <a:bodyPr wrap="square" rtlCol="0">
            <a:spAutoFit/>
          </a:bodyPr>
          <a:lstStyle/>
          <a:p>
            <a:r>
              <a:rPr lang="en-US" altLang="ja-JP" sz="500" dirty="0">
                <a:latin typeface="+mn-ea"/>
              </a:rPr>
              <a:t>Intel</a:t>
            </a:r>
            <a:r>
              <a:rPr lang="ja-JP" altLang="en-US" sz="500" dirty="0">
                <a:latin typeface="+mn-ea"/>
              </a:rPr>
              <a:t>クアッドコアとデュアル</a:t>
            </a:r>
            <a:r>
              <a:rPr lang="en-US" altLang="ja-JP" sz="500" dirty="0">
                <a:latin typeface="+mn-ea"/>
              </a:rPr>
              <a:t>5GbE</a:t>
            </a:r>
            <a:r>
              <a:rPr lang="ja-JP" altLang="en-US" sz="500" dirty="0">
                <a:latin typeface="+mn-ea"/>
              </a:rPr>
              <a:t>を搭載した高拡張</a:t>
            </a:r>
            <a:r>
              <a:rPr lang="en-US" altLang="ja-JP" sz="500" dirty="0">
                <a:latin typeface="+mn-ea"/>
              </a:rPr>
              <a:t>4</a:t>
            </a:r>
            <a:r>
              <a:rPr lang="ja-JP" altLang="en-US" sz="500" dirty="0">
                <a:latin typeface="+mn-ea"/>
              </a:rPr>
              <a:t>ベイ</a:t>
            </a:r>
            <a:r>
              <a:rPr lang="en-US" altLang="ja-JP" sz="500" dirty="0">
                <a:latin typeface="+mn-ea"/>
              </a:rPr>
              <a:t>NAS</a:t>
            </a:r>
            <a:r>
              <a:rPr lang="ja-JP" altLang="en-US" sz="500" dirty="0">
                <a:latin typeface="+mn-ea"/>
              </a:rPr>
              <a:t>。大容量データの高速共有と確実な冗長性を両立し、中小企業や制作チームのデータ基盤を強力に支えます。</a:t>
            </a:r>
          </a:p>
        </p:txBody>
      </p:sp>
      <p:sp>
        <p:nvSpPr>
          <p:cNvPr id="2312" name="Rectangle 2">
            <a:extLst>
              <a:ext uri="{FF2B5EF4-FFF2-40B4-BE49-F238E27FC236}">
                <a16:creationId xmlns:a16="http://schemas.microsoft.com/office/drawing/2014/main" id="{3047C735-032C-1A9E-5127-435D470B2E3B}"/>
              </a:ext>
            </a:extLst>
          </p:cNvPr>
          <p:cNvSpPr>
            <a:spLocks noChangeArrowheads="1"/>
          </p:cNvSpPr>
          <p:nvPr/>
        </p:nvSpPr>
        <p:spPr bwMode="auto">
          <a:xfrm>
            <a:off x="13191114" y="9993239"/>
            <a:ext cx="1583334" cy="560705"/>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313" name="テキスト ボックス 2312">
            <a:extLst>
              <a:ext uri="{FF2B5EF4-FFF2-40B4-BE49-F238E27FC236}">
                <a16:creationId xmlns:a16="http://schemas.microsoft.com/office/drawing/2014/main" id="{70032A89-DC22-7911-DFA4-93FE46C4969A}"/>
              </a:ext>
            </a:extLst>
          </p:cNvPr>
          <p:cNvSpPr txBox="1"/>
          <p:nvPr/>
        </p:nvSpPr>
        <p:spPr>
          <a:xfrm>
            <a:off x="13262352" y="10022132"/>
            <a:ext cx="1501700" cy="553998"/>
          </a:xfrm>
          <a:prstGeom prst="rect">
            <a:avLst/>
          </a:prstGeom>
          <a:noFill/>
          <a:ln>
            <a:noFill/>
          </a:ln>
          <a:effectLst>
            <a:glow rad="101600">
              <a:schemeClr val="tx1">
                <a:alpha val="60000"/>
              </a:schemeClr>
            </a:glow>
          </a:effectLst>
        </p:spPr>
        <p:txBody>
          <a:bodyPr wrap="square" rtlCol="0">
            <a:spAutoFit/>
          </a:bodyPr>
          <a:lstStyle/>
          <a:p>
            <a:r>
              <a:rPr lang="ja-JP" altLang="en-US" sz="1500" dirty="0">
                <a:solidFill>
                  <a:schemeClr val="bg1"/>
                </a:solidFill>
                <a:latin typeface="+mn-ea"/>
              </a:rPr>
              <a:t>最大</a:t>
            </a:r>
            <a:r>
              <a:rPr lang="en-US" altLang="ja-JP" sz="1500" dirty="0">
                <a:solidFill>
                  <a:schemeClr val="bg1"/>
                </a:solidFill>
                <a:latin typeface="+mn-ea"/>
              </a:rPr>
              <a:t>24TB×12</a:t>
            </a:r>
          </a:p>
          <a:p>
            <a:r>
              <a:rPr lang="en-US" altLang="ja-JP" sz="1500" dirty="0">
                <a:solidFill>
                  <a:schemeClr val="bg1"/>
                </a:solidFill>
                <a:latin typeface="+mn-ea"/>
              </a:rPr>
              <a:t>RAID5/10</a:t>
            </a:r>
            <a:r>
              <a:rPr lang="ja-JP" altLang="en-US" sz="1500" dirty="0">
                <a:solidFill>
                  <a:schemeClr val="bg1"/>
                </a:solidFill>
                <a:latin typeface="+mn-ea"/>
              </a:rPr>
              <a:t>対応</a:t>
            </a:r>
            <a:endParaRPr lang="en-US" altLang="ja-JP" sz="1500" dirty="0">
              <a:solidFill>
                <a:schemeClr val="bg1"/>
              </a:solidFill>
              <a:latin typeface="+mn-ea"/>
            </a:endParaRPr>
          </a:p>
        </p:txBody>
      </p:sp>
    </p:spTree>
    <p:extLst>
      <p:ext uri="{BB962C8B-B14F-4D97-AF65-F5344CB8AC3E}">
        <p14:creationId xmlns:p14="http://schemas.microsoft.com/office/powerpoint/2010/main" val="3263769"/>
      </p:ext>
    </p:extLst>
  </p:cSld>
  <p:clrMapOvr>
    <a:masterClrMapping/>
  </p:clrMapOvr>
</p:sld>
</file>

<file path=ppt/theme/theme1.xml><?xml version="1.0" encoding="utf-8"?>
<a:theme xmlns:a="http://schemas.openxmlformats.org/drawingml/2006/main" name="1_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4159</TotalTime>
  <Pages>0</Pages>
  <Words>2410</Words>
  <Characters>0</Characters>
  <Application>Microsoft Office PowerPoint</Application>
  <DocSecurity>0</DocSecurity>
  <PresentationFormat>ユーザー設定</PresentationFormat>
  <Lines>0</Lines>
  <Paragraphs>354</Paragraphs>
  <Slides>2</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2</vt:i4>
      </vt:variant>
    </vt:vector>
  </HeadingPairs>
  <TitlesOfParts>
    <vt:vector size="14" baseType="lpstr">
      <vt:lpstr>ヒラギノ角ゴ4</vt:lpstr>
      <vt:lpstr>ヒラギノ角ゴ5</vt:lpstr>
      <vt:lpstr>ヒラギノ角ゴ6</vt:lpstr>
      <vt:lpstr>ヒラギノ角ゴ7</vt:lpstr>
      <vt:lpstr>ヒラギノ角ゴ8</vt:lpstr>
      <vt:lpstr>メイリオ</vt:lpstr>
      <vt:lpstr>游ゴシック</vt:lpstr>
      <vt:lpstr>游ゴシック Light</vt:lpstr>
      <vt:lpstr>Arial</vt:lpstr>
      <vt:lpstr>Calibri</vt:lpstr>
      <vt:lpstr>Calibri Light</vt:lpstr>
      <vt:lpstr>1_Office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正浩 秋山</cp:lastModifiedBy>
  <cp:revision>1458</cp:revision>
  <dcterms:created xsi:type="dcterms:W3CDTF">2015-08-26T04:11:00Z</dcterms:created>
  <dcterms:modified xsi:type="dcterms:W3CDTF">2026-08-25T14:36:09Z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