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75" d="100"/>
          <a:sy n="75" d="100"/>
        </p:scale>
        <p:origin x="31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5653B-238F-4DD2-879F-BE9C4C888AE0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B1C84-511F-4B8E-ADB7-64DF51D464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1742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5653B-238F-4DD2-879F-BE9C4C888AE0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B1C84-511F-4B8E-ADB7-64DF51D464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61011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5653B-238F-4DD2-879F-BE9C4C888AE0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B1C84-511F-4B8E-ADB7-64DF51D464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9603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5653B-238F-4DD2-879F-BE9C4C888AE0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B1C84-511F-4B8E-ADB7-64DF51D464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9673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5653B-238F-4DD2-879F-BE9C4C888AE0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B1C84-511F-4B8E-ADB7-64DF51D464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84636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5653B-238F-4DD2-879F-BE9C4C888AE0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B1C84-511F-4B8E-ADB7-64DF51D464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59112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5653B-238F-4DD2-879F-BE9C4C888AE0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B1C84-511F-4B8E-ADB7-64DF51D464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8278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5653B-238F-4DD2-879F-BE9C4C888AE0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B1C84-511F-4B8E-ADB7-64DF51D464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92532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5653B-238F-4DD2-879F-BE9C4C888AE0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B1C84-511F-4B8E-ADB7-64DF51D464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0414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5653B-238F-4DD2-879F-BE9C4C888AE0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B1C84-511F-4B8E-ADB7-64DF51D464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83796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5653B-238F-4DD2-879F-BE9C4C888AE0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B1C84-511F-4B8E-ADB7-64DF51D464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9976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25653B-238F-4DD2-879F-BE9C4C888AE0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0B1C84-511F-4B8E-ADB7-64DF51D464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3025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image" Target="../media/image4.jpe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11" Type="http://schemas.openxmlformats.org/officeDocument/2006/relationships/image" Target="../media/image21.gif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1B5F9F5B-7308-F527-D348-AF630619A7D1}"/>
              </a:ext>
            </a:extLst>
          </p:cNvPr>
          <p:cNvGrpSpPr/>
          <p:nvPr/>
        </p:nvGrpSpPr>
        <p:grpSpPr>
          <a:xfrm>
            <a:off x="88106" y="288131"/>
            <a:ext cx="6681788" cy="9329738"/>
            <a:chOff x="392112" y="479425"/>
            <a:chExt cx="6856413" cy="9482138"/>
          </a:xfrm>
        </p:grpSpPr>
        <p:sp>
          <p:nvSpPr>
            <p:cNvPr id="5" name="WordArt 10">
              <a:extLst>
                <a:ext uri="{FF2B5EF4-FFF2-40B4-BE49-F238E27FC236}">
                  <a16:creationId xmlns:a16="http://schemas.microsoft.com/office/drawing/2014/main" id="{16267C49-E8C7-6DB3-A393-800E44C9446B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501650" y="1722438"/>
              <a:ext cx="3527425" cy="447675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76200">
                  <a:solidFill>
                    <a:srgbClr val="FFFF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l" rtl="0">
                <a:buNone/>
              </a:pPr>
              <a:r>
                <a:rPr lang="ja-JP" altLang="en-US" sz="1000" kern="10" spc="0">
                  <a:ln>
                    <a:noFill/>
                  </a:ln>
                  <a:solidFill>
                    <a:srgbClr val="000000"/>
                  </a:solidFill>
                  <a:effectLst/>
                  <a:latin typeface="ヒラギノ角ゴ5" panose="020B0500000000000000" pitchFamily="50" charset="-128"/>
                  <a:ea typeface="ヒラギノ角ゴ5" panose="020B0500000000000000" pitchFamily="50" charset="-128"/>
                </a:rPr>
                <a:t>生物・医用・材料研究の為の次世代</a:t>
              </a:r>
            </a:p>
            <a:p>
              <a:pPr algn="l" rtl="0">
                <a:buNone/>
              </a:pPr>
              <a:r>
                <a:rPr lang="ja-JP" altLang="en-US" sz="1000" kern="10" spc="0">
                  <a:ln>
                    <a:noFill/>
                  </a:ln>
                  <a:solidFill>
                    <a:srgbClr val="000000"/>
                  </a:solidFill>
                  <a:effectLst/>
                  <a:latin typeface="ヒラギノ角ゴ5" panose="020B0500000000000000" pitchFamily="50" charset="-128"/>
                  <a:ea typeface="ヒラギノ角ゴ5" panose="020B0500000000000000" pitchFamily="50" charset="-128"/>
                </a:rPr>
                <a:t>高度</a:t>
              </a:r>
              <a:r>
                <a:rPr lang="en-US" altLang="ja-JP" sz="1000" kern="10" spc="0">
                  <a:ln>
                    <a:noFill/>
                  </a:ln>
                  <a:solidFill>
                    <a:srgbClr val="000000"/>
                  </a:solidFill>
                  <a:effectLst/>
                  <a:latin typeface="ヒラギノ角ゴ5" panose="020B0500000000000000" pitchFamily="50" charset="-128"/>
                  <a:ea typeface="ヒラギノ角ゴ5" panose="020B0500000000000000" pitchFamily="50" charset="-128"/>
                </a:rPr>
                <a:t>3D</a:t>
              </a:r>
              <a:r>
                <a:rPr lang="ja-JP" altLang="en-US" sz="1000" kern="10" spc="0">
                  <a:ln>
                    <a:noFill/>
                  </a:ln>
                  <a:solidFill>
                    <a:srgbClr val="000000"/>
                  </a:solidFill>
                  <a:effectLst/>
                  <a:latin typeface="ヒラギノ角ゴ5" panose="020B0500000000000000" pitchFamily="50" charset="-128"/>
                  <a:ea typeface="ヒラギノ角ゴ5" panose="020B0500000000000000" pitchFamily="50" charset="-128"/>
                </a:rPr>
                <a:t>画像処理ソフトウェア</a:t>
              </a:r>
            </a:p>
          </p:txBody>
        </p:sp>
        <p:cxnSp>
          <p:nvCxnSpPr>
            <p:cNvPr id="6" name="AutoShape 11">
              <a:extLst>
                <a:ext uri="{FF2B5EF4-FFF2-40B4-BE49-F238E27FC236}">
                  <a16:creationId xmlns:a16="http://schemas.microsoft.com/office/drawing/2014/main" id="{9CF285DB-2E43-6E95-AA8D-B98481173C1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501650" y="1587500"/>
              <a:ext cx="3614737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7" name="WordArt 12">
              <a:extLst>
                <a:ext uri="{FF2B5EF4-FFF2-40B4-BE49-F238E27FC236}">
                  <a16:creationId xmlns:a16="http://schemas.microsoft.com/office/drawing/2014/main" id="{BB35063D-5F4E-B5F5-3C4A-D0C923B6787C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501650" y="2408238"/>
              <a:ext cx="6746875" cy="550862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76200">
                  <a:solidFill>
                    <a:srgbClr val="FFFF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l" rtl="0">
                <a:buNone/>
              </a:pPr>
              <a:r>
                <a:rPr lang="en-US" altLang="ja-JP" sz="1000" kern="10" spc="0">
                  <a:ln>
                    <a:noFill/>
                  </a:ln>
                  <a:solidFill>
                    <a:srgbClr val="000000"/>
                  </a:solidFill>
                  <a:effectLst/>
                  <a:latin typeface="ヒラギノ角ゴ4" panose="020B0400000000000000" pitchFamily="50" charset="-128"/>
                  <a:ea typeface="ヒラギノ角ゴ4" panose="020B0400000000000000" pitchFamily="50" charset="-128"/>
                </a:rPr>
                <a:t>Aivia</a:t>
              </a:r>
              <a:r>
                <a:rPr lang="ja-JP" altLang="en-US" sz="1000" kern="10" spc="0">
                  <a:ln>
                    <a:noFill/>
                  </a:ln>
                  <a:solidFill>
                    <a:srgbClr val="000000"/>
                  </a:solidFill>
                  <a:effectLst/>
                  <a:latin typeface="ヒラギノ角ゴ4" panose="020B0400000000000000" pitchFamily="50" charset="-128"/>
                  <a:ea typeface="ヒラギノ角ゴ4" panose="020B0400000000000000" pitchFamily="50" charset="-128"/>
                </a:rPr>
                <a:t>は、人工知能（</a:t>
              </a:r>
              <a:r>
                <a:rPr lang="en-US" altLang="ja-JP" sz="1000" kern="10" spc="0">
                  <a:ln>
                    <a:noFill/>
                  </a:ln>
                  <a:solidFill>
                    <a:srgbClr val="000000"/>
                  </a:solidFill>
                  <a:effectLst/>
                  <a:latin typeface="ヒラギノ角ゴ4" panose="020B0400000000000000" pitchFamily="50" charset="-128"/>
                  <a:ea typeface="ヒラギノ角ゴ4" panose="020B0400000000000000" pitchFamily="50" charset="-128"/>
                </a:rPr>
                <a:t>AI</a:t>
              </a:r>
              <a:r>
                <a:rPr lang="ja-JP" altLang="en-US" sz="1000" kern="10" spc="0">
                  <a:ln>
                    <a:noFill/>
                  </a:ln>
                  <a:solidFill>
                    <a:srgbClr val="000000"/>
                  </a:solidFill>
                  <a:effectLst/>
                  <a:latin typeface="ヒラギノ角ゴ4" panose="020B0400000000000000" pitchFamily="50" charset="-128"/>
                  <a:ea typeface="ヒラギノ角ゴ4" panose="020B0400000000000000" pitchFamily="50" charset="-128"/>
                </a:rPr>
                <a:t>）技術を利用した先進的な画像解析ソフトウェアです。主に顕微鏡</a:t>
              </a:r>
            </a:p>
            <a:p>
              <a:pPr algn="l" rtl="0">
                <a:buNone/>
              </a:pPr>
              <a:r>
                <a:rPr lang="ja-JP" altLang="en-US" sz="1000" kern="10" spc="0">
                  <a:ln>
                    <a:noFill/>
                  </a:ln>
                  <a:solidFill>
                    <a:srgbClr val="000000"/>
                  </a:solidFill>
                  <a:effectLst/>
                  <a:latin typeface="ヒラギノ角ゴ4" panose="020B0400000000000000" pitchFamily="50" charset="-128"/>
                  <a:ea typeface="ヒラギノ角ゴ4" panose="020B0400000000000000" pitchFamily="50" charset="-128"/>
                </a:rPr>
                <a:t>で取得した</a:t>
              </a:r>
              <a:r>
                <a:rPr lang="en-US" altLang="ja-JP" sz="1000" kern="10" spc="0">
                  <a:ln>
                    <a:noFill/>
                  </a:ln>
                  <a:solidFill>
                    <a:srgbClr val="000000"/>
                  </a:solidFill>
                  <a:effectLst/>
                  <a:latin typeface="ヒラギノ角ゴ4" panose="020B0400000000000000" pitchFamily="50" charset="-128"/>
                  <a:ea typeface="ヒラギノ角ゴ4" panose="020B0400000000000000" pitchFamily="50" charset="-128"/>
                </a:rPr>
                <a:t>2D</a:t>
              </a:r>
              <a:r>
                <a:rPr lang="ja-JP" altLang="en-US" sz="1000" kern="10" spc="0">
                  <a:ln>
                    <a:noFill/>
                  </a:ln>
                  <a:solidFill>
                    <a:srgbClr val="000000"/>
                  </a:solidFill>
                  <a:effectLst/>
                  <a:latin typeface="ヒラギノ角ゴ4" panose="020B0400000000000000" pitchFamily="50" charset="-128"/>
                  <a:ea typeface="ヒラギノ角ゴ4" panose="020B0400000000000000" pitchFamily="50" charset="-128"/>
                </a:rPr>
                <a:t>～</a:t>
              </a:r>
              <a:r>
                <a:rPr lang="en-US" altLang="ja-JP" sz="1000" kern="10" spc="0">
                  <a:ln>
                    <a:noFill/>
                  </a:ln>
                  <a:solidFill>
                    <a:srgbClr val="000000"/>
                  </a:solidFill>
                  <a:effectLst/>
                  <a:latin typeface="ヒラギノ角ゴ4" panose="020B0400000000000000" pitchFamily="50" charset="-128"/>
                  <a:ea typeface="ヒラギノ角ゴ4" panose="020B0400000000000000" pitchFamily="50" charset="-128"/>
                </a:rPr>
                <a:t>5D</a:t>
              </a:r>
              <a:r>
                <a:rPr lang="ja-JP" altLang="en-US" sz="1000" kern="10" spc="0">
                  <a:ln>
                    <a:noFill/>
                  </a:ln>
                  <a:solidFill>
                    <a:srgbClr val="000000"/>
                  </a:solidFill>
                  <a:effectLst/>
                  <a:latin typeface="ヒラギノ角ゴ4" panose="020B0400000000000000" pitchFamily="50" charset="-128"/>
                  <a:ea typeface="ヒラギノ角ゴ4" panose="020B0400000000000000" pitchFamily="50" charset="-128"/>
                </a:rPr>
                <a:t>の画像に対して大容量のデータでも、画像処理の知識が無くても、簡単</a:t>
              </a:r>
            </a:p>
            <a:p>
              <a:pPr algn="l" rtl="0">
                <a:buNone/>
              </a:pPr>
              <a:r>
                <a:rPr lang="ja-JP" altLang="en-US" sz="1000" kern="10" spc="0">
                  <a:ln>
                    <a:noFill/>
                  </a:ln>
                  <a:solidFill>
                    <a:srgbClr val="000000"/>
                  </a:solidFill>
                  <a:effectLst/>
                  <a:latin typeface="ヒラギノ角ゴ4" panose="020B0400000000000000" pitchFamily="50" charset="-128"/>
                  <a:ea typeface="ヒラギノ角ゴ4" panose="020B0400000000000000" pitchFamily="50" charset="-128"/>
                </a:rPr>
                <a:t>に効率よく解析することができ、研究の効率と精度を大幅に向上させます。</a:t>
              </a:r>
            </a:p>
          </p:txBody>
        </p:sp>
        <p:sp>
          <p:nvSpPr>
            <p:cNvPr id="8" name="Rectangle 13">
              <a:extLst>
                <a:ext uri="{FF2B5EF4-FFF2-40B4-BE49-F238E27FC236}">
                  <a16:creationId xmlns:a16="http://schemas.microsoft.com/office/drawing/2014/main" id="{2899C06D-6D54-4B17-BCBE-09664E6A50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9112" y="3125788"/>
              <a:ext cx="6673850" cy="1541462"/>
            </a:xfrm>
            <a:prstGeom prst="rect">
              <a:avLst/>
            </a:prstGeom>
            <a:solidFill>
              <a:srgbClr val="DEEA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74295" tIns="8890" rIns="74295" bIns="889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9" name="WordArt 14">
              <a:extLst>
                <a:ext uri="{FF2B5EF4-FFF2-40B4-BE49-F238E27FC236}">
                  <a16:creationId xmlns:a16="http://schemas.microsoft.com/office/drawing/2014/main" id="{57CAFAE3-C611-6E51-6D87-13FE2D0198E7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762000" y="3963988"/>
              <a:ext cx="3590925" cy="571500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76200">
                  <a:solidFill>
                    <a:srgbClr val="FFFF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l" rtl="0">
                <a:buNone/>
              </a:pPr>
              <a:r>
                <a:rPr lang="ja-JP" altLang="en-US" sz="1000" kern="10" spc="0">
                  <a:ln>
                    <a:noFill/>
                  </a:ln>
                  <a:solidFill>
                    <a:srgbClr val="002060"/>
                  </a:solidFill>
                  <a:effectLst/>
                  <a:latin typeface="ヒラギノ角ゴ5" panose="020B0500000000000000" pitchFamily="50" charset="-128"/>
                  <a:ea typeface="ヒラギノ角ゴ5" panose="020B0500000000000000" pitchFamily="50" charset="-128"/>
                </a:rPr>
                <a:t>■簡単解析はあらかじめ用意されたレシピを画像に適用するだけ</a:t>
              </a:r>
            </a:p>
            <a:p>
              <a:pPr algn="l" rtl="0">
                <a:buNone/>
              </a:pPr>
              <a:r>
                <a:rPr lang="ja-JP" altLang="en-US" sz="1000" kern="10" spc="0">
                  <a:ln>
                    <a:noFill/>
                  </a:ln>
                  <a:solidFill>
                    <a:srgbClr val="002060"/>
                  </a:solidFill>
                  <a:effectLst/>
                  <a:latin typeface="ヒラギノ角ゴ5" panose="020B0500000000000000" pitchFamily="50" charset="-128"/>
                  <a:ea typeface="ヒラギノ角ゴ5" panose="020B0500000000000000" pitchFamily="50" charset="-128"/>
                </a:rPr>
                <a:t>■市販のゴーグルが使える</a:t>
              </a:r>
              <a:r>
                <a:rPr lang="en-US" altLang="ja-JP" sz="1000" kern="10" spc="0">
                  <a:ln>
                    <a:noFill/>
                  </a:ln>
                  <a:solidFill>
                    <a:srgbClr val="002060"/>
                  </a:solidFill>
                  <a:effectLst/>
                  <a:latin typeface="ヒラギノ角ゴ5" panose="020B0500000000000000" pitchFamily="50" charset="-128"/>
                  <a:ea typeface="ヒラギノ角ゴ5" panose="020B0500000000000000" pitchFamily="50" charset="-128"/>
                </a:rPr>
                <a:t>VR(</a:t>
              </a:r>
              <a:r>
                <a:rPr lang="ja-JP" altLang="en-US" sz="1000" kern="10" spc="0">
                  <a:ln>
                    <a:noFill/>
                  </a:ln>
                  <a:solidFill>
                    <a:srgbClr val="002060"/>
                  </a:solidFill>
                  <a:effectLst/>
                  <a:latin typeface="ヒラギノ角ゴ5" panose="020B0500000000000000" pitchFamily="50" charset="-128"/>
                  <a:ea typeface="ヒラギノ角ゴ5" panose="020B0500000000000000" pitchFamily="50" charset="-128"/>
                </a:rPr>
                <a:t>仮想現実</a:t>
              </a:r>
              <a:r>
                <a:rPr lang="en-US" altLang="ja-JP" sz="1000" kern="10" spc="0">
                  <a:ln>
                    <a:noFill/>
                  </a:ln>
                  <a:solidFill>
                    <a:srgbClr val="002060"/>
                  </a:solidFill>
                  <a:effectLst/>
                  <a:latin typeface="ヒラギノ角ゴ5" panose="020B0500000000000000" pitchFamily="50" charset="-128"/>
                  <a:ea typeface="ヒラギノ角ゴ5" panose="020B0500000000000000" pitchFamily="50" charset="-128"/>
                </a:rPr>
                <a:t>)</a:t>
              </a:r>
              <a:r>
                <a:rPr lang="ja-JP" altLang="en-US" sz="1000" kern="10" spc="0">
                  <a:ln>
                    <a:noFill/>
                  </a:ln>
                  <a:solidFill>
                    <a:srgbClr val="002060"/>
                  </a:solidFill>
                  <a:effectLst/>
                  <a:latin typeface="ヒラギノ角ゴ5" panose="020B0500000000000000" pitchFamily="50" charset="-128"/>
                  <a:ea typeface="ヒラギノ角ゴ5" panose="020B0500000000000000" pitchFamily="50" charset="-128"/>
                </a:rPr>
                <a:t>表示</a:t>
              </a:r>
            </a:p>
            <a:p>
              <a:pPr algn="l" rtl="0">
                <a:buNone/>
              </a:pPr>
              <a:r>
                <a:rPr lang="ja-JP" altLang="en-US" sz="1000" kern="10" spc="0">
                  <a:ln>
                    <a:noFill/>
                  </a:ln>
                  <a:solidFill>
                    <a:srgbClr val="002060"/>
                  </a:solidFill>
                  <a:effectLst/>
                  <a:latin typeface="ヒラギノ角ゴ5" panose="020B0500000000000000" pitchFamily="50" charset="-128"/>
                  <a:ea typeface="ヒラギノ角ゴ5" panose="020B0500000000000000" pitchFamily="50" charset="-128"/>
                </a:rPr>
                <a:t>■</a:t>
              </a:r>
              <a:r>
                <a:rPr lang="en-US" altLang="ja-JP" sz="1000" kern="10" spc="0">
                  <a:ln>
                    <a:noFill/>
                  </a:ln>
                  <a:solidFill>
                    <a:srgbClr val="002060"/>
                  </a:solidFill>
                  <a:effectLst/>
                  <a:latin typeface="ヒラギノ角ゴ5" panose="020B0500000000000000" pitchFamily="50" charset="-128"/>
                  <a:ea typeface="ヒラギノ角ゴ5" panose="020B0500000000000000" pitchFamily="50" charset="-128"/>
                </a:rPr>
                <a:t>3D</a:t>
              </a:r>
              <a:r>
                <a:rPr lang="ja-JP" altLang="en-US" sz="1000" kern="10" spc="0">
                  <a:ln>
                    <a:noFill/>
                  </a:ln>
                  <a:solidFill>
                    <a:srgbClr val="002060"/>
                  </a:solidFill>
                  <a:effectLst/>
                  <a:latin typeface="ヒラギノ角ゴ5" panose="020B0500000000000000" pitchFamily="50" charset="-128"/>
                  <a:ea typeface="ヒラギノ角ゴ5" panose="020B0500000000000000" pitchFamily="50" charset="-128"/>
                </a:rPr>
                <a:t>神経解析、軸索伸長解析</a:t>
              </a:r>
            </a:p>
            <a:p>
              <a:pPr algn="l" rtl="0">
                <a:buNone/>
              </a:pPr>
              <a:r>
                <a:rPr lang="ja-JP" altLang="en-US" sz="1000" kern="10" spc="0">
                  <a:ln>
                    <a:noFill/>
                  </a:ln>
                  <a:solidFill>
                    <a:srgbClr val="002060"/>
                  </a:solidFill>
                  <a:effectLst/>
                  <a:latin typeface="ヒラギノ角ゴ5" panose="020B0500000000000000" pitchFamily="50" charset="-128"/>
                  <a:ea typeface="ヒラギノ角ゴ5" panose="020B0500000000000000" pitchFamily="50" charset="-128"/>
                </a:rPr>
                <a:t>■共焦点顕微鏡画像の解析に最適</a:t>
              </a:r>
            </a:p>
          </p:txBody>
        </p:sp>
        <p:sp>
          <p:nvSpPr>
            <p:cNvPr id="10" name="Rectangle 15">
              <a:extLst>
                <a:ext uri="{FF2B5EF4-FFF2-40B4-BE49-F238E27FC236}">
                  <a16:creationId xmlns:a16="http://schemas.microsoft.com/office/drawing/2014/main" id="{7AB87BA2-6FA5-9E54-D761-2533B2C2D7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2287" y="6688138"/>
              <a:ext cx="6675438" cy="250825"/>
            </a:xfrm>
            <a:prstGeom prst="rect">
              <a:avLst/>
            </a:prstGeom>
            <a:solidFill>
              <a:srgbClr val="1F4D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74295" tIns="8890" rIns="74295" bIns="889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1" name="WordArt 16">
              <a:extLst>
                <a:ext uri="{FF2B5EF4-FFF2-40B4-BE49-F238E27FC236}">
                  <a16:creationId xmlns:a16="http://schemas.microsoft.com/office/drawing/2014/main" id="{22C54238-947F-7D10-8EE6-5D7F9362502C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3430587" y="6745288"/>
              <a:ext cx="866775" cy="136525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76200">
                  <a:solidFill>
                    <a:srgbClr val="FFFF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l" rtl="0">
                <a:buNone/>
              </a:pPr>
              <a:r>
                <a:rPr lang="en-US" altLang="ja-JP" sz="1000" kern="10" spc="0">
                  <a:ln>
                    <a:noFill/>
                  </a:ln>
                  <a:solidFill>
                    <a:srgbClr val="FFFFFF"/>
                  </a:solidFill>
                  <a:effectLst/>
                  <a:latin typeface="ヒラギノ角ゴ5" panose="020B0500000000000000" pitchFamily="50" charset="-128"/>
                  <a:ea typeface="ヒラギノ角ゴ5" panose="020B0500000000000000" pitchFamily="50" charset="-128"/>
                </a:rPr>
                <a:t>AIVIA</a:t>
              </a:r>
              <a:r>
                <a:rPr lang="ja-JP" altLang="en-US" sz="1000" kern="10" spc="0">
                  <a:ln>
                    <a:noFill/>
                  </a:ln>
                  <a:solidFill>
                    <a:srgbClr val="FFFFFF"/>
                  </a:solidFill>
                  <a:effectLst/>
                  <a:latin typeface="ヒラギノ角ゴ5" panose="020B0500000000000000" pitchFamily="50" charset="-128"/>
                  <a:ea typeface="ヒラギノ角ゴ5" panose="020B0500000000000000" pitchFamily="50" charset="-128"/>
                </a:rPr>
                <a:t>の特徴</a:t>
              </a:r>
            </a:p>
          </p:txBody>
        </p:sp>
        <p:pic>
          <p:nvPicPr>
            <p:cNvPr id="12" name="Picture 17">
              <a:extLst>
                <a:ext uri="{FF2B5EF4-FFF2-40B4-BE49-F238E27FC236}">
                  <a16:creationId xmlns:a16="http://schemas.microsoft.com/office/drawing/2014/main" id="{E93C0BBC-C8B2-26EA-9B9F-AB02D065BD8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2287" y="788988"/>
              <a:ext cx="3538538" cy="746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テキスト ボックス 3">
              <a:extLst>
                <a:ext uri="{FF2B5EF4-FFF2-40B4-BE49-F238E27FC236}">
                  <a16:creationId xmlns:a16="http://schemas.microsoft.com/office/drawing/2014/main" id="{A64F9BAB-F187-7EC1-8511-A57A75628E60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0675" y="588963"/>
              <a:ext cx="1917700" cy="166687"/>
            </a:xfrm>
            <a:custGeom>
              <a:avLst/>
              <a:gdLst>
                <a:gd name="T0" fmla="*/ 1966599 w 6233703"/>
                <a:gd name="T1" fmla="*/ 310210 h 544554"/>
                <a:gd name="T2" fmla="*/ 1919392 w 6233703"/>
                <a:gd name="T3" fmla="*/ 310210 h 544554"/>
                <a:gd name="T4" fmla="*/ 860632 w 6233703"/>
                <a:gd name="T5" fmla="*/ 352358 h 544554"/>
                <a:gd name="T6" fmla="*/ 1659761 w 6233703"/>
                <a:gd name="T7" fmla="*/ 305152 h 544554"/>
                <a:gd name="T8" fmla="*/ 1611430 w 6233703"/>
                <a:gd name="T9" fmla="*/ 346176 h 544554"/>
                <a:gd name="T10" fmla="*/ 1966599 w 6233703"/>
                <a:gd name="T11" fmla="*/ 206245 h 544554"/>
                <a:gd name="T12" fmla="*/ 1013489 w 6233703"/>
                <a:gd name="T13" fmla="*/ 242773 h 544554"/>
                <a:gd name="T14" fmla="*/ 1603562 w 6233703"/>
                <a:gd name="T15" fmla="*/ 169154 h 544554"/>
                <a:gd name="T16" fmla="*/ 1533316 w 6233703"/>
                <a:gd name="T17" fmla="*/ 169154 h 544554"/>
                <a:gd name="T18" fmla="*/ 5252466 w 6233703"/>
                <a:gd name="T19" fmla="*/ 155105 h 544554"/>
                <a:gd name="T20" fmla="*/ 5233921 w 6233703"/>
                <a:gd name="T21" fmla="*/ 420357 h 544554"/>
                <a:gd name="T22" fmla="*/ 233220 w 6233703"/>
                <a:gd name="T23" fmla="*/ 134874 h 544554"/>
                <a:gd name="T24" fmla="*/ 1103405 w 6233703"/>
                <a:gd name="T25" fmla="*/ 541182 h 544554"/>
                <a:gd name="T26" fmla="*/ 1873873 w 6233703"/>
                <a:gd name="T27" fmla="*/ 141056 h 544554"/>
                <a:gd name="T28" fmla="*/ 2216116 w 6233703"/>
                <a:gd name="T29" fmla="*/ 135998 h 544554"/>
                <a:gd name="T30" fmla="*/ 1578555 w 6233703"/>
                <a:gd name="T31" fmla="*/ 108461 h 544554"/>
                <a:gd name="T32" fmla="*/ 3946436 w 6233703"/>
                <a:gd name="T33" fmla="*/ 233220 h 544554"/>
                <a:gd name="T34" fmla="*/ 3798918 w 6233703"/>
                <a:gd name="T35" fmla="*/ 318921 h 544554"/>
                <a:gd name="T36" fmla="*/ 3134382 w 6233703"/>
                <a:gd name="T37" fmla="*/ 205683 h 544554"/>
                <a:gd name="T38" fmla="*/ 3421552 w 6233703"/>
                <a:gd name="T39" fmla="*/ 66875 h 544554"/>
                <a:gd name="T40" fmla="*/ 3181307 w 6233703"/>
                <a:gd name="T41" fmla="*/ 345615 h 544554"/>
                <a:gd name="T42" fmla="*/ 516122 w 6233703"/>
                <a:gd name="T43" fmla="*/ 46082 h 544554"/>
                <a:gd name="T44" fmla="*/ 0 w 6233703"/>
                <a:gd name="T45" fmla="*/ 488918 h 544554"/>
                <a:gd name="T46" fmla="*/ 6007227 w 6233703"/>
                <a:gd name="T47" fmla="*/ 247831 h 544554"/>
                <a:gd name="T48" fmla="*/ 5912253 w 6233703"/>
                <a:gd name="T49" fmla="*/ 270591 h 544554"/>
                <a:gd name="T50" fmla="*/ 6053028 w 6233703"/>
                <a:gd name="T51" fmla="*/ 214674 h 544554"/>
                <a:gd name="T52" fmla="*/ 4292051 w 6233703"/>
                <a:gd name="T53" fmla="*/ 161287 h 544554"/>
                <a:gd name="T54" fmla="*/ 4347687 w 6233703"/>
                <a:gd name="T55" fmla="*/ 279020 h 544554"/>
                <a:gd name="T56" fmla="*/ 5094551 w 6233703"/>
                <a:gd name="T57" fmla="*/ 106213 h 544554"/>
                <a:gd name="T58" fmla="*/ 4947314 w 6233703"/>
                <a:gd name="T59" fmla="*/ 460257 h 544554"/>
                <a:gd name="T60" fmla="*/ 4958553 w 6233703"/>
                <a:gd name="T61" fmla="*/ 329879 h 544554"/>
                <a:gd name="T62" fmla="*/ 4645533 w 6233703"/>
                <a:gd name="T63" fmla="*/ 106213 h 544554"/>
                <a:gd name="T64" fmla="*/ 1079240 w 6233703"/>
                <a:gd name="T65" fmla="*/ 132626 h 544554"/>
                <a:gd name="T66" fmla="*/ 2431352 w 6233703"/>
                <a:gd name="T67" fmla="*/ 8991 h 544554"/>
                <a:gd name="T68" fmla="*/ 2553300 w 6233703"/>
                <a:gd name="T69" fmla="*/ 270872 h 544554"/>
                <a:gd name="T70" fmla="*/ 2510028 w 6233703"/>
                <a:gd name="T71" fmla="*/ 541744 h 544554"/>
                <a:gd name="T72" fmla="*/ 2374311 w 6233703"/>
                <a:gd name="T73" fmla="*/ 299533 h 544554"/>
                <a:gd name="T74" fmla="*/ 1863195 w 6233703"/>
                <a:gd name="T75" fmla="*/ 8430 h 544554"/>
                <a:gd name="T76" fmla="*/ 2020548 w 6233703"/>
                <a:gd name="T77" fmla="*/ 130097 h 544554"/>
                <a:gd name="T78" fmla="*/ 2316710 w 6233703"/>
                <a:gd name="T79" fmla="*/ 25851 h 544554"/>
                <a:gd name="T80" fmla="*/ 2256578 w 6233703"/>
                <a:gd name="T81" fmla="*/ 200063 h 544554"/>
                <a:gd name="T82" fmla="*/ 2145868 w 6233703"/>
                <a:gd name="T83" fmla="*/ 238558 h 544554"/>
                <a:gd name="T84" fmla="*/ 2248710 w 6233703"/>
                <a:gd name="T85" fmla="*/ 328755 h 544554"/>
                <a:gd name="T86" fmla="*/ 2068316 w 6233703"/>
                <a:gd name="T87" fmla="*/ 449018 h 544554"/>
                <a:gd name="T88" fmla="*/ 2056515 w 6233703"/>
                <a:gd name="T89" fmla="*/ 491166 h 544554"/>
                <a:gd name="T90" fmla="*/ 1990764 w 6233703"/>
                <a:gd name="T91" fmla="*/ 462505 h 544554"/>
                <a:gd name="T92" fmla="*/ 1782833 w 6233703"/>
                <a:gd name="T93" fmla="*/ 490042 h 544554"/>
                <a:gd name="T94" fmla="*/ 1782833 w 6233703"/>
                <a:gd name="T95" fmla="*/ 122510 h 544554"/>
                <a:gd name="T96" fmla="*/ 1359665 w 6233703"/>
                <a:gd name="T97" fmla="*/ 101155 h 544554"/>
                <a:gd name="T98" fmla="*/ 1687297 w 6233703"/>
                <a:gd name="T99" fmla="*/ 33718 h 544554"/>
                <a:gd name="T100" fmla="*/ 1733379 w 6233703"/>
                <a:gd name="T101" fmla="*/ 329036 h 544554"/>
                <a:gd name="T102" fmla="*/ 1619298 w 6233703"/>
                <a:gd name="T103" fmla="*/ 365846 h 544554"/>
                <a:gd name="T104" fmla="*/ 1551299 w 6233703"/>
                <a:gd name="T105" fmla="*/ 541744 h 544554"/>
                <a:gd name="T106" fmla="*/ 1547646 w 6233703"/>
                <a:gd name="T107" fmla="*/ 372589 h 544554"/>
                <a:gd name="T108" fmla="*/ 1518142 w 6233703"/>
                <a:gd name="T109" fmla="*/ 320326 h 544554"/>
                <a:gd name="T110" fmla="*/ 1419516 w 6233703"/>
                <a:gd name="T111" fmla="*/ 282673 h 544554"/>
                <a:gd name="T112" fmla="*/ 1346178 w 6233703"/>
                <a:gd name="T113" fmla="*/ 146675 h 544554"/>
                <a:gd name="T114" fmla="*/ 1267502 w 6233703"/>
                <a:gd name="T115" fmla="*/ 123634 h 544554"/>
                <a:gd name="T116" fmla="*/ 2678620 w 6233703"/>
                <a:gd name="T117" fmla="*/ 109585 h 544554"/>
                <a:gd name="T118" fmla="*/ 2678059 w 6233703"/>
                <a:gd name="T119" fmla="*/ 254013 h 544554"/>
                <a:gd name="T120" fmla="*/ 2588143 w 6233703"/>
                <a:gd name="T121" fmla="*/ 328755 h 544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6233703" h="544554">
                  <a:moveTo>
                    <a:pt x="1560290" y="436654"/>
                  </a:moveTo>
                  <a:cubicBezTo>
                    <a:pt x="1548302" y="445271"/>
                    <a:pt x="1536781" y="453045"/>
                    <a:pt x="1525729" y="459976"/>
                  </a:cubicBezTo>
                  <a:cubicBezTo>
                    <a:pt x="1514677" y="466907"/>
                    <a:pt x="1502782" y="473557"/>
                    <a:pt x="1490043" y="479927"/>
                  </a:cubicBezTo>
                  <a:lnTo>
                    <a:pt x="1530506" y="479927"/>
                  </a:lnTo>
                  <a:cubicBezTo>
                    <a:pt x="1542495" y="479927"/>
                    <a:pt x="1550457" y="476461"/>
                    <a:pt x="1554390" y="469530"/>
                  </a:cubicBezTo>
                  <a:cubicBezTo>
                    <a:pt x="1558324" y="462599"/>
                    <a:pt x="1560290" y="452764"/>
                    <a:pt x="1560290" y="440026"/>
                  </a:cubicBezTo>
                  <a:lnTo>
                    <a:pt x="1560290" y="436654"/>
                  </a:lnTo>
                  <a:close/>
                  <a:moveTo>
                    <a:pt x="1966599" y="310210"/>
                  </a:moveTo>
                  <a:lnTo>
                    <a:pt x="1966599" y="352358"/>
                  </a:lnTo>
                  <a:lnTo>
                    <a:pt x="1995821" y="352358"/>
                  </a:lnTo>
                  <a:lnTo>
                    <a:pt x="1995821" y="310210"/>
                  </a:lnTo>
                  <a:lnTo>
                    <a:pt x="1966599" y="310210"/>
                  </a:lnTo>
                  <a:close/>
                  <a:moveTo>
                    <a:pt x="1890171" y="310210"/>
                  </a:moveTo>
                  <a:lnTo>
                    <a:pt x="1890171" y="352358"/>
                  </a:lnTo>
                  <a:lnTo>
                    <a:pt x="1919392" y="352358"/>
                  </a:lnTo>
                  <a:lnTo>
                    <a:pt x="1919392" y="310210"/>
                  </a:lnTo>
                  <a:lnTo>
                    <a:pt x="1890171" y="310210"/>
                  </a:lnTo>
                  <a:close/>
                  <a:moveTo>
                    <a:pt x="971341" y="305152"/>
                  </a:moveTo>
                  <a:lnTo>
                    <a:pt x="971341" y="352358"/>
                  </a:lnTo>
                  <a:lnTo>
                    <a:pt x="1013489" y="352358"/>
                  </a:lnTo>
                  <a:lnTo>
                    <a:pt x="1013489" y="305152"/>
                  </a:lnTo>
                  <a:lnTo>
                    <a:pt x="971341" y="305152"/>
                  </a:lnTo>
                  <a:close/>
                  <a:moveTo>
                    <a:pt x="860632" y="305152"/>
                  </a:moveTo>
                  <a:lnTo>
                    <a:pt x="860632" y="352358"/>
                  </a:lnTo>
                  <a:lnTo>
                    <a:pt x="902218" y="352358"/>
                  </a:lnTo>
                  <a:lnTo>
                    <a:pt x="902218" y="305152"/>
                  </a:lnTo>
                  <a:lnTo>
                    <a:pt x="860632" y="305152"/>
                  </a:lnTo>
                  <a:close/>
                  <a:moveTo>
                    <a:pt x="1643463" y="260756"/>
                  </a:moveTo>
                  <a:cubicBezTo>
                    <a:pt x="1644961" y="265627"/>
                    <a:pt x="1646366" y="269935"/>
                    <a:pt x="1647677" y="273682"/>
                  </a:cubicBezTo>
                  <a:cubicBezTo>
                    <a:pt x="1648989" y="277428"/>
                    <a:pt x="1650206" y="280894"/>
                    <a:pt x="1651330" y="284078"/>
                  </a:cubicBezTo>
                  <a:cubicBezTo>
                    <a:pt x="1652454" y="287263"/>
                    <a:pt x="1653767" y="290541"/>
                    <a:pt x="1655264" y="293913"/>
                  </a:cubicBezTo>
                  <a:cubicBezTo>
                    <a:pt x="1656763" y="297285"/>
                    <a:pt x="1658262" y="301031"/>
                    <a:pt x="1659761" y="305152"/>
                  </a:cubicBezTo>
                  <a:cubicBezTo>
                    <a:pt x="1666878" y="298783"/>
                    <a:pt x="1673903" y="292133"/>
                    <a:pt x="1680834" y="285202"/>
                  </a:cubicBezTo>
                  <a:cubicBezTo>
                    <a:pt x="1687765" y="278271"/>
                    <a:pt x="1694977" y="270123"/>
                    <a:pt x="1702470" y="260756"/>
                  </a:cubicBezTo>
                  <a:lnTo>
                    <a:pt x="1643463" y="260756"/>
                  </a:lnTo>
                  <a:close/>
                  <a:moveTo>
                    <a:pt x="1577150" y="260756"/>
                  </a:moveTo>
                  <a:cubicBezTo>
                    <a:pt x="1573029" y="264503"/>
                    <a:pt x="1569938" y="267125"/>
                    <a:pt x="1567877" y="268624"/>
                  </a:cubicBezTo>
                  <a:cubicBezTo>
                    <a:pt x="1565816" y="270123"/>
                    <a:pt x="1563662" y="271808"/>
                    <a:pt x="1561414" y="273682"/>
                  </a:cubicBezTo>
                  <a:cubicBezTo>
                    <a:pt x="1566285" y="277803"/>
                    <a:pt x="1573497" y="285483"/>
                    <a:pt x="1583050" y="296723"/>
                  </a:cubicBezTo>
                  <a:cubicBezTo>
                    <a:pt x="1592604" y="307962"/>
                    <a:pt x="1602064" y="324447"/>
                    <a:pt x="1611430" y="346176"/>
                  </a:cubicBezTo>
                  <a:cubicBezTo>
                    <a:pt x="1608433" y="337560"/>
                    <a:pt x="1604312" y="325571"/>
                    <a:pt x="1599067" y="310210"/>
                  </a:cubicBezTo>
                  <a:cubicBezTo>
                    <a:pt x="1593822" y="294849"/>
                    <a:pt x="1588764" y="278365"/>
                    <a:pt x="1583893" y="260756"/>
                  </a:cubicBezTo>
                  <a:lnTo>
                    <a:pt x="1577150" y="260756"/>
                  </a:lnTo>
                  <a:close/>
                  <a:moveTo>
                    <a:pt x="1966599" y="206245"/>
                  </a:moveTo>
                  <a:lnTo>
                    <a:pt x="1966599" y="248955"/>
                  </a:lnTo>
                  <a:lnTo>
                    <a:pt x="1995821" y="248955"/>
                  </a:lnTo>
                  <a:lnTo>
                    <a:pt x="1995821" y="206245"/>
                  </a:lnTo>
                  <a:lnTo>
                    <a:pt x="1966599" y="206245"/>
                  </a:lnTo>
                  <a:close/>
                  <a:moveTo>
                    <a:pt x="1890171" y="206245"/>
                  </a:moveTo>
                  <a:lnTo>
                    <a:pt x="1890171" y="248955"/>
                  </a:lnTo>
                  <a:lnTo>
                    <a:pt x="1919392" y="248955"/>
                  </a:lnTo>
                  <a:lnTo>
                    <a:pt x="1919392" y="206245"/>
                  </a:lnTo>
                  <a:lnTo>
                    <a:pt x="1890171" y="206245"/>
                  </a:lnTo>
                  <a:close/>
                  <a:moveTo>
                    <a:pt x="971341" y="198939"/>
                  </a:moveTo>
                  <a:lnTo>
                    <a:pt x="971341" y="242773"/>
                  </a:lnTo>
                  <a:lnTo>
                    <a:pt x="1013489" y="242773"/>
                  </a:lnTo>
                  <a:lnTo>
                    <a:pt x="1013489" y="198939"/>
                  </a:lnTo>
                  <a:lnTo>
                    <a:pt x="971341" y="198939"/>
                  </a:lnTo>
                  <a:close/>
                  <a:moveTo>
                    <a:pt x="860632" y="198939"/>
                  </a:moveTo>
                  <a:lnTo>
                    <a:pt x="860632" y="242773"/>
                  </a:lnTo>
                  <a:lnTo>
                    <a:pt x="902218" y="242773"/>
                  </a:lnTo>
                  <a:lnTo>
                    <a:pt x="902218" y="198939"/>
                  </a:lnTo>
                  <a:lnTo>
                    <a:pt x="860632" y="198939"/>
                  </a:lnTo>
                  <a:close/>
                  <a:moveTo>
                    <a:pt x="1603562" y="169154"/>
                  </a:moveTo>
                  <a:lnTo>
                    <a:pt x="1603562" y="204559"/>
                  </a:lnTo>
                  <a:lnTo>
                    <a:pt x="1676057" y="204559"/>
                  </a:lnTo>
                  <a:lnTo>
                    <a:pt x="1676057" y="169154"/>
                  </a:lnTo>
                  <a:lnTo>
                    <a:pt x="1603562" y="169154"/>
                  </a:lnTo>
                  <a:close/>
                  <a:moveTo>
                    <a:pt x="1461945" y="169154"/>
                  </a:moveTo>
                  <a:lnTo>
                    <a:pt x="1461945" y="204559"/>
                  </a:lnTo>
                  <a:lnTo>
                    <a:pt x="1533316" y="204559"/>
                  </a:lnTo>
                  <a:lnTo>
                    <a:pt x="1533316" y="169154"/>
                  </a:lnTo>
                  <a:lnTo>
                    <a:pt x="1461945" y="169154"/>
                  </a:lnTo>
                  <a:close/>
                  <a:moveTo>
                    <a:pt x="2056515" y="160163"/>
                  </a:moveTo>
                  <a:lnTo>
                    <a:pt x="2056515" y="327631"/>
                  </a:lnTo>
                  <a:cubicBezTo>
                    <a:pt x="2065506" y="311147"/>
                    <a:pt x="2071969" y="294100"/>
                    <a:pt x="2075903" y="276492"/>
                  </a:cubicBezTo>
                  <a:cubicBezTo>
                    <a:pt x="2079837" y="258883"/>
                    <a:pt x="2083115" y="237153"/>
                    <a:pt x="2085737" y="211302"/>
                  </a:cubicBezTo>
                  <a:lnTo>
                    <a:pt x="2095853" y="212426"/>
                  </a:lnTo>
                  <a:lnTo>
                    <a:pt x="2056515" y="160163"/>
                  </a:lnTo>
                  <a:close/>
                  <a:moveTo>
                    <a:pt x="5252466" y="155105"/>
                  </a:moveTo>
                  <a:lnTo>
                    <a:pt x="5611568" y="155105"/>
                  </a:lnTo>
                  <a:lnTo>
                    <a:pt x="5611568" y="232658"/>
                  </a:lnTo>
                  <a:lnTo>
                    <a:pt x="5473323" y="232658"/>
                  </a:lnTo>
                  <a:lnTo>
                    <a:pt x="5473323" y="420357"/>
                  </a:lnTo>
                  <a:lnTo>
                    <a:pt x="5632361" y="420357"/>
                  </a:lnTo>
                  <a:lnTo>
                    <a:pt x="5632361" y="499034"/>
                  </a:lnTo>
                  <a:lnTo>
                    <a:pt x="5233921" y="499034"/>
                  </a:lnTo>
                  <a:lnTo>
                    <a:pt x="5233921" y="420357"/>
                  </a:lnTo>
                  <a:lnTo>
                    <a:pt x="5390712" y="420357"/>
                  </a:lnTo>
                  <a:lnTo>
                    <a:pt x="5390712" y="232658"/>
                  </a:lnTo>
                  <a:lnTo>
                    <a:pt x="5252466" y="232658"/>
                  </a:lnTo>
                  <a:lnTo>
                    <a:pt x="5252466" y="155105"/>
                  </a:lnTo>
                  <a:close/>
                  <a:moveTo>
                    <a:pt x="233220" y="134874"/>
                  </a:moveTo>
                  <a:lnTo>
                    <a:pt x="169155" y="313020"/>
                  </a:lnTo>
                  <a:lnTo>
                    <a:pt x="297285" y="313020"/>
                  </a:lnTo>
                  <a:lnTo>
                    <a:pt x="233220" y="134874"/>
                  </a:lnTo>
                  <a:close/>
                  <a:moveTo>
                    <a:pt x="690915" y="125882"/>
                  </a:moveTo>
                  <a:lnTo>
                    <a:pt x="767906" y="125882"/>
                  </a:lnTo>
                  <a:lnTo>
                    <a:pt x="767906" y="445084"/>
                  </a:lnTo>
                  <a:lnTo>
                    <a:pt x="1103405" y="445084"/>
                  </a:lnTo>
                  <a:lnTo>
                    <a:pt x="1103405" y="125882"/>
                  </a:lnTo>
                  <a:lnTo>
                    <a:pt x="1182081" y="125882"/>
                  </a:lnTo>
                  <a:lnTo>
                    <a:pt x="1182081" y="541182"/>
                  </a:lnTo>
                  <a:lnTo>
                    <a:pt x="1103405" y="541182"/>
                  </a:lnTo>
                  <a:lnTo>
                    <a:pt x="1103405" y="519265"/>
                  </a:lnTo>
                  <a:lnTo>
                    <a:pt x="767906" y="519265"/>
                  </a:lnTo>
                  <a:lnTo>
                    <a:pt x="767906" y="541182"/>
                  </a:lnTo>
                  <a:lnTo>
                    <a:pt x="690915" y="541182"/>
                  </a:lnTo>
                  <a:lnTo>
                    <a:pt x="690915" y="125882"/>
                  </a:lnTo>
                  <a:close/>
                  <a:moveTo>
                    <a:pt x="1900285" y="105651"/>
                  </a:moveTo>
                  <a:cubicBezTo>
                    <a:pt x="1897663" y="109023"/>
                    <a:pt x="1894291" y="113706"/>
                    <a:pt x="1890171" y="119701"/>
                  </a:cubicBezTo>
                  <a:cubicBezTo>
                    <a:pt x="1886049" y="125695"/>
                    <a:pt x="1880616" y="132813"/>
                    <a:pt x="1873873" y="141056"/>
                  </a:cubicBezTo>
                  <a:lnTo>
                    <a:pt x="1922202" y="141056"/>
                  </a:lnTo>
                  <a:cubicBezTo>
                    <a:pt x="1927447" y="135811"/>
                    <a:pt x="1932224" y="130472"/>
                    <a:pt x="1936533" y="125039"/>
                  </a:cubicBezTo>
                  <a:cubicBezTo>
                    <a:pt x="1940841" y="119607"/>
                    <a:pt x="1944682" y="113144"/>
                    <a:pt x="1948053" y="105651"/>
                  </a:cubicBezTo>
                  <a:lnTo>
                    <a:pt x="1900285" y="105651"/>
                  </a:lnTo>
                  <a:close/>
                  <a:moveTo>
                    <a:pt x="2191950" y="95536"/>
                  </a:moveTo>
                  <a:cubicBezTo>
                    <a:pt x="2188954" y="104153"/>
                    <a:pt x="2186237" y="111552"/>
                    <a:pt x="2183802" y="117734"/>
                  </a:cubicBezTo>
                  <a:cubicBezTo>
                    <a:pt x="2181367" y="123915"/>
                    <a:pt x="2178650" y="130003"/>
                    <a:pt x="2175653" y="135998"/>
                  </a:cubicBezTo>
                  <a:lnTo>
                    <a:pt x="2216116" y="135998"/>
                  </a:lnTo>
                  <a:cubicBezTo>
                    <a:pt x="2225482" y="135998"/>
                    <a:pt x="2231476" y="133282"/>
                    <a:pt x="2234099" y="127849"/>
                  </a:cubicBezTo>
                  <a:cubicBezTo>
                    <a:pt x="2236721" y="122417"/>
                    <a:pt x="2238220" y="111646"/>
                    <a:pt x="2238594" y="95536"/>
                  </a:cubicBezTo>
                  <a:lnTo>
                    <a:pt x="2191950" y="95536"/>
                  </a:lnTo>
                  <a:close/>
                  <a:moveTo>
                    <a:pt x="1491168" y="89354"/>
                  </a:moveTo>
                  <a:cubicBezTo>
                    <a:pt x="1488545" y="92351"/>
                    <a:pt x="1485360" y="95723"/>
                    <a:pt x="1481614" y="99469"/>
                  </a:cubicBezTo>
                  <a:lnTo>
                    <a:pt x="1466441" y="114643"/>
                  </a:lnTo>
                  <a:lnTo>
                    <a:pt x="1572092" y="114643"/>
                  </a:lnTo>
                  <a:cubicBezTo>
                    <a:pt x="1574714" y="112020"/>
                    <a:pt x="1576869" y="109960"/>
                    <a:pt x="1578555" y="108461"/>
                  </a:cubicBezTo>
                  <a:cubicBezTo>
                    <a:pt x="1580241" y="106962"/>
                    <a:pt x="1581833" y="105370"/>
                    <a:pt x="1583331" y="103684"/>
                  </a:cubicBezTo>
                  <a:cubicBezTo>
                    <a:pt x="1584830" y="101998"/>
                    <a:pt x="1586423" y="100031"/>
                    <a:pt x="1588108" y="97784"/>
                  </a:cubicBezTo>
                  <a:cubicBezTo>
                    <a:pt x="1589794" y="95536"/>
                    <a:pt x="1591949" y="92726"/>
                    <a:pt x="1594571" y="89354"/>
                  </a:cubicBezTo>
                  <a:lnTo>
                    <a:pt x="1491168" y="89354"/>
                  </a:lnTo>
                  <a:close/>
                  <a:moveTo>
                    <a:pt x="3518211" y="62379"/>
                  </a:moveTo>
                  <a:lnTo>
                    <a:pt x="3972849" y="62379"/>
                  </a:lnTo>
                  <a:cubicBezTo>
                    <a:pt x="3971725" y="87106"/>
                    <a:pt x="3969384" y="114174"/>
                    <a:pt x="3965824" y="143584"/>
                  </a:cubicBezTo>
                  <a:cubicBezTo>
                    <a:pt x="3962265" y="172995"/>
                    <a:pt x="3955802" y="202873"/>
                    <a:pt x="3946436" y="233220"/>
                  </a:cubicBezTo>
                  <a:cubicBezTo>
                    <a:pt x="3937070" y="263566"/>
                    <a:pt x="3924051" y="293538"/>
                    <a:pt x="3907379" y="323136"/>
                  </a:cubicBezTo>
                  <a:cubicBezTo>
                    <a:pt x="3890707" y="352733"/>
                    <a:pt x="3868603" y="380363"/>
                    <a:pt x="3841066" y="406027"/>
                  </a:cubicBezTo>
                  <a:cubicBezTo>
                    <a:pt x="3813529" y="431690"/>
                    <a:pt x="3779811" y="454450"/>
                    <a:pt x="3739910" y="474307"/>
                  </a:cubicBezTo>
                  <a:cubicBezTo>
                    <a:pt x="3700010" y="494163"/>
                    <a:pt x="3652336" y="509337"/>
                    <a:pt x="3596888" y="519827"/>
                  </a:cubicBezTo>
                  <a:lnTo>
                    <a:pt x="3557549" y="434969"/>
                  </a:lnTo>
                  <a:cubicBezTo>
                    <a:pt x="3599136" y="427476"/>
                    <a:pt x="3635289" y="417922"/>
                    <a:pt x="3666011" y="406308"/>
                  </a:cubicBezTo>
                  <a:cubicBezTo>
                    <a:pt x="3696732" y="394694"/>
                    <a:pt x="3722958" y="381581"/>
                    <a:pt x="3744687" y="366970"/>
                  </a:cubicBezTo>
                  <a:cubicBezTo>
                    <a:pt x="3766417" y="352358"/>
                    <a:pt x="3784494" y="336342"/>
                    <a:pt x="3798918" y="318921"/>
                  </a:cubicBezTo>
                  <a:cubicBezTo>
                    <a:pt x="3813342" y="301499"/>
                    <a:pt x="3825050" y="283516"/>
                    <a:pt x="3834041" y="264971"/>
                  </a:cubicBezTo>
                  <a:cubicBezTo>
                    <a:pt x="3843033" y="246426"/>
                    <a:pt x="3849964" y="227412"/>
                    <a:pt x="3854834" y="207931"/>
                  </a:cubicBezTo>
                  <a:cubicBezTo>
                    <a:pt x="3859705" y="188449"/>
                    <a:pt x="3863826" y="169342"/>
                    <a:pt x="3867198" y="150609"/>
                  </a:cubicBezTo>
                  <a:lnTo>
                    <a:pt x="3518211" y="150609"/>
                  </a:lnTo>
                  <a:lnTo>
                    <a:pt x="3518211" y="62379"/>
                  </a:lnTo>
                  <a:close/>
                  <a:moveTo>
                    <a:pt x="3024235" y="57321"/>
                  </a:moveTo>
                  <a:cubicBezTo>
                    <a:pt x="3039596" y="73431"/>
                    <a:pt x="3056643" y="93194"/>
                    <a:pt x="3075375" y="116610"/>
                  </a:cubicBezTo>
                  <a:cubicBezTo>
                    <a:pt x="3094108" y="140025"/>
                    <a:pt x="3113776" y="169716"/>
                    <a:pt x="3134382" y="205683"/>
                  </a:cubicBezTo>
                  <a:lnTo>
                    <a:pt x="3049525" y="257946"/>
                  </a:lnTo>
                  <a:cubicBezTo>
                    <a:pt x="3044279" y="247456"/>
                    <a:pt x="3037910" y="235748"/>
                    <a:pt x="3030417" y="222823"/>
                  </a:cubicBezTo>
                  <a:cubicBezTo>
                    <a:pt x="3022924" y="209898"/>
                    <a:pt x="3014682" y="196410"/>
                    <a:pt x="3005691" y="182361"/>
                  </a:cubicBezTo>
                  <a:cubicBezTo>
                    <a:pt x="2996699" y="168311"/>
                    <a:pt x="2987146" y="154262"/>
                    <a:pt x="2977030" y="140213"/>
                  </a:cubicBezTo>
                  <a:cubicBezTo>
                    <a:pt x="2966914" y="126163"/>
                    <a:pt x="2956798" y="112957"/>
                    <a:pt x="2946683" y="100593"/>
                  </a:cubicBezTo>
                  <a:lnTo>
                    <a:pt x="3024235" y="57321"/>
                  </a:lnTo>
                  <a:close/>
                  <a:moveTo>
                    <a:pt x="3319834" y="46082"/>
                  </a:moveTo>
                  <a:lnTo>
                    <a:pt x="3421552" y="66875"/>
                  </a:lnTo>
                  <a:cubicBezTo>
                    <a:pt x="3403569" y="142180"/>
                    <a:pt x="3382401" y="205589"/>
                    <a:pt x="3358048" y="257103"/>
                  </a:cubicBezTo>
                  <a:cubicBezTo>
                    <a:pt x="3333696" y="308618"/>
                    <a:pt x="3305785" y="351609"/>
                    <a:pt x="3274314" y="386077"/>
                  </a:cubicBezTo>
                  <a:cubicBezTo>
                    <a:pt x="3242844" y="420545"/>
                    <a:pt x="3207533" y="447988"/>
                    <a:pt x="3168382" y="468406"/>
                  </a:cubicBezTo>
                  <a:cubicBezTo>
                    <a:pt x="3129232" y="488825"/>
                    <a:pt x="3085491" y="505403"/>
                    <a:pt x="3037161" y="518141"/>
                  </a:cubicBezTo>
                  <a:lnTo>
                    <a:pt x="2990517" y="436654"/>
                  </a:lnTo>
                  <a:cubicBezTo>
                    <a:pt x="3010748" y="431409"/>
                    <a:pt x="3031729" y="425321"/>
                    <a:pt x="3053459" y="418390"/>
                  </a:cubicBezTo>
                  <a:cubicBezTo>
                    <a:pt x="3075188" y="411459"/>
                    <a:pt x="3096823" y="402093"/>
                    <a:pt x="3118366" y="390292"/>
                  </a:cubicBezTo>
                  <a:cubicBezTo>
                    <a:pt x="3139909" y="378490"/>
                    <a:pt x="3160889" y="363598"/>
                    <a:pt x="3181307" y="345615"/>
                  </a:cubicBezTo>
                  <a:cubicBezTo>
                    <a:pt x="3201726" y="327631"/>
                    <a:pt x="3220739" y="305059"/>
                    <a:pt x="3238348" y="277897"/>
                  </a:cubicBezTo>
                  <a:cubicBezTo>
                    <a:pt x="3255956" y="250734"/>
                    <a:pt x="3271785" y="218140"/>
                    <a:pt x="3285835" y="180113"/>
                  </a:cubicBezTo>
                  <a:cubicBezTo>
                    <a:pt x="3299884" y="142086"/>
                    <a:pt x="3311217" y="97409"/>
                    <a:pt x="3319834" y="46082"/>
                  </a:cubicBezTo>
                  <a:close/>
                  <a:moveTo>
                    <a:pt x="516122" y="46082"/>
                  </a:moveTo>
                  <a:lnTo>
                    <a:pt x="609410" y="46082"/>
                  </a:lnTo>
                  <a:lnTo>
                    <a:pt x="609410" y="488918"/>
                  </a:lnTo>
                  <a:lnTo>
                    <a:pt x="516122" y="488918"/>
                  </a:lnTo>
                  <a:lnTo>
                    <a:pt x="516122" y="46082"/>
                  </a:lnTo>
                  <a:close/>
                  <a:moveTo>
                    <a:pt x="173089" y="46082"/>
                  </a:moveTo>
                  <a:lnTo>
                    <a:pt x="293913" y="46082"/>
                  </a:lnTo>
                  <a:lnTo>
                    <a:pt x="466440" y="488918"/>
                  </a:lnTo>
                  <a:lnTo>
                    <a:pt x="361350" y="488918"/>
                  </a:lnTo>
                  <a:lnTo>
                    <a:pt x="326508" y="392820"/>
                  </a:lnTo>
                  <a:lnTo>
                    <a:pt x="140494" y="392820"/>
                  </a:lnTo>
                  <a:lnTo>
                    <a:pt x="105652" y="488918"/>
                  </a:lnTo>
                  <a:lnTo>
                    <a:pt x="0" y="488918"/>
                  </a:lnTo>
                  <a:lnTo>
                    <a:pt x="173089" y="46082"/>
                  </a:lnTo>
                  <a:close/>
                  <a:moveTo>
                    <a:pt x="5740289" y="43834"/>
                  </a:moveTo>
                  <a:lnTo>
                    <a:pt x="6233703" y="43834"/>
                  </a:lnTo>
                  <a:cubicBezTo>
                    <a:pt x="6229207" y="78676"/>
                    <a:pt x="6222277" y="109491"/>
                    <a:pt x="6212910" y="136279"/>
                  </a:cubicBezTo>
                  <a:cubicBezTo>
                    <a:pt x="6203543" y="163066"/>
                    <a:pt x="6191836" y="187044"/>
                    <a:pt x="6177786" y="208212"/>
                  </a:cubicBezTo>
                  <a:cubicBezTo>
                    <a:pt x="6163737" y="229379"/>
                    <a:pt x="6147346" y="248112"/>
                    <a:pt x="6128614" y="264409"/>
                  </a:cubicBezTo>
                  <a:cubicBezTo>
                    <a:pt x="6109881" y="280706"/>
                    <a:pt x="6088900" y="295786"/>
                    <a:pt x="6065672" y="309648"/>
                  </a:cubicBezTo>
                  <a:lnTo>
                    <a:pt x="6007227" y="247831"/>
                  </a:lnTo>
                  <a:cubicBezTo>
                    <a:pt x="6003855" y="274431"/>
                    <a:pt x="5998517" y="300282"/>
                    <a:pt x="5991211" y="325383"/>
                  </a:cubicBezTo>
                  <a:cubicBezTo>
                    <a:pt x="5983905" y="350485"/>
                    <a:pt x="5972853" y="374650"/>
                    <a:pt x="5958055" y="397878"/>
                  </a:cubicBezTo>
                  <a:cubicBezTo>
                    <a:pt x="5943256" y="421107"/>
                    <a:pt x="5923493" y="443398"/>
                    <a:pt x="5898766" y="464753"/>
                  </a:cubicBezTo>
                  <a:cubicBezTo>
                    <a:pt x="5874039" y="486108"/>
                    <a:pt x="5842193" y="506339"/>
                    <a:pt x="5803230" y="525447"/>
                  </a:cubicBezTo>
                  <a:lnTo>
                    <a:pt x="5744223" y="454638"/>
                  </a:lnTo>
                  <a:cubicBezTo>
                    <a:pt x="5779814" y="440776"/>
                    <a:pt x="5808943" y="425040"/>
                    <a:pt x="5831610" y="407432"/>
                  </a:cubicBezTo>
                  <a:cubicBezTo>
                    <a:pt x="5854276" y="389823"/>
                    <a:pt x="5872259" y="369498"/>
                    <a:pt x="5885559" y="346457"/>
                  </a:cubicBezTo>
                  <a:cubicBezTo>
                    <a:pt x="5898859" y="323416"/>
                    <a:pt x="5907757" y="298128"/>
                    <a:pt x="5912253" y="270591"/>
                  </a:cubicBezTo>
                  <a:cubicBezTo>
                    <a:pt x="5916749" y="243054"/>
                    <a:pt x="5918997" y="213550"/>
                    <a:pt x="5918997" y="182080"/>
                  </a:cubicBezTo>
                  <a:lnTo>
                    <a:pt x="5918997" y="167468"/>
                  </a:lnTo>
                  <a:lnTo>
                    <a:pt x="6012285" y="168592"/>
                  </a:lnTo>
                  <a:cubicBezTo>
                    <a:pt x="6012285" y="173463"/>
                    <a:pt x="6012191" y="178240"/>
                    <a:pt x="6012004" y="182923"/>
                  </a:cubicBezTo>
                  <a:cubicBezTo>
                    <a:pt x="6011817" y="187606"/>
                    <a:pt x="6011629" y="192664"/>
                    <a:pt x="6011442" y="198096"/>
                  </a:cubicBezTo>
                  <a:cubicBezTo>
                    <a:pt x="6011255" y="203529"/>
                    <a:pt x="6010879" y="209617"/>
                    <a:pt x="6010318" y="216360"/>
                  </a:cubicBezTo>
                  <a:cubicBezTo>
                    <a:pt x="6009756" y="223104"/>
                    <a:pt x="6008913" y="231346"/>
                    <a:pt x="6007789" y="241087"/>
                  </a:cubicBezTo>
                  <a:cubicBezTo>
                    <a:pt x="6025397" y="232845"/>
                    <a:pt x="6040477" y="224041"/>
                    <a:pt x="6053028" y="214674"/>
                  </a:cubicBezTo>
                  <a:cubicBezTo>
                    <a:pt x="6065579" y="205308"/>
                    <a:pt x="6076069" y="195848"/>
                    <a:pt x="6084499" y="186295"/>
                  </a:cubicBezTo>
                  <a:cubicBezTo>
                    <a:pt x="6092928" y="176741"/>
                    <a:pt x="6099859" y="167187"/>
                    <a:pt x="6105292" y="157634"/>
                  </a:cubicBezTo>
                  <a:cubicBezTo>
                    <a:pt x="6110724" y="148080"/>
                    <a:pt x="6115313" y="138808"/>
                    <a:pt x="6119060" y="129816"/>
                  </a:cubicBezTo>
                  <a:lnTo>
                    <a:pt x="5740289" y="129816"/>
                  </a:lnTo>
                  <a:lnTo>
                    <a:pt x="5740289" y="43834"/>
                  </a:lnTo>
                  <a:close/>
                  <a:moveTo>
                    <a:pt x="4194268" y="27537"/>
                  </a:moveTo>
                  <a:lnTo>
                    <a:pt x="4292051" y="27537"/>
                  </a:lnTo>
                  <a:lnTo>
                    <a:pt x="4292051" y="161287"/>
                  </a:lnTo>
                  <a:cubicBezTo>
                    <a:pt x="4315279" y="168405"/>
                    <a:pt x="4338788" y="176366"/>
                    <a:pt x="4362579" y="185171"/>
                  </a:cubicBezTo>
                  <a:cubicBezTo>
                    <a:pt x="4386369" y="193975"/>
                    <a:pt x="4409878" y="203435"/>
                    <a:pt x="4433106" y="213550"/>
                  </a:cubicBezTo>
                  <a:cubicBezTo>
                    <a:pt x="4456335" y="223666"/>
                    <a:pt x="4478908" y="234343"/>
                    <a:pt x="4500824" y="245583"/>
                  </a:cubicBezTo>
                  <a:cubicBezTo>
                    <a:pt x="4522742" y="256822"/>
                    <a:pt x="4543254" y="268062"/>
                    <a:pt x="4562361" y="279301"/>
                  </a:cubicBezTo>
                  <a:lnTo>
                    <a:pt x="4514593" y="373151"/>
                  </a:lnTo>
                  <a:cubicBezTo>
                    <a:pt x="4499981" y="363036"/>
                    <a:pt x="4483403" y="352452"/>
                    <a:pt x="4464858" y="341400"/>
                  </a:cubicBezTo>
                  <a:cubicBezTo>
                    <a:pt x="4446313" y="330348"/>
                    <a:pt x="4427113" y="319483"/>
                    <a:pt x="4407256" y="308805"/>
                  </a:cubicBezTo>
                  <a:cubicBezTo>
                    <a:pt x="4387399" y="298128"/>
                    <a:pt x="4367543" y="288199"/>
                    <a:pt x="4347687" y="279020"/>
                  </a:cubicBezTo>
                  <a:cubicBezTo>
                    <a:pt x="4327830" y="269842"/>
                    <a:pt x="4309285" y="262255"/>
                    <a:pt x="4292051" y="256260"/>
                  </a:cubicBezTo>
                  <a:lnTo>
                    <a:pt x="4292051" y="522637"/>
                  </a:lnTo>
                  <a:lnTo>
                    <a:pt x="4194268" y="522637"/>
                  </a:lnTo>
                  <a:lnTo>
                    <a:pt x="4194268" y="27537"/>
                  </a:lnTo>
                  <a:close/>
                  <a:moveTo>
                    <a:pt x="4821993" y="26975"/>
                  </a:moveTo>
                  <a:lnTo>
                    <a:pt x="4912471" y="26975"/>
                  </a:lnTo>
                  <a:lnTo>
                    <a:pt x="4912471" y="106213"/>
                  </a:lnTo>
                  <a:lnTo>
                    <a:pt x="5094551" y="106213"/>
                  </a:lnTo>
                  <a:lnTo>
                    <a:pt x="5094551" y="143865"/>
                  </a:lnTo>
                  <a:cubicBezTo>
                    <a:pt x="5094551" y="153981"/>
                    <a:pt x="5094083" y="166344"/>
                    <a:pt x="5093146" y="180956"/>
                  </a:cubicBezTo>
                  <a:cubicBezTo>
                    <a:pt x="5092210" y="195567"/>
                    <a:pt x="5090243" y="211396"/>
                    <a:pt x="5087246" y="228443"/>
                  </a:cubicBezTo>
                  <a:cubicBezTo>
                    <a:pt x="5084248" y="245489"/>
                    <a:pt x="5080221" y="263285"/>
                    <a:pt x="5075163" y="281830"/>
                  </a:cubicBezTo>
                  <a:cubicBezTo>
                    <a:pt x="5070105" y="300376"/>
                    <a:pt x="5063362" y="318640"/>
                    <a:pt x="5054932" y="336623"/>
                  </a:cubicBezTo>
                  <a:cubicBezTo>
                    <a:pt x="5046502" y="354606"/>
                    <a:pt x="5036387" y="372027"/>
                    <a:pt x="5024585" y="388887"/>
                  </a:cubicBezTo>
                  <a:cubicBezTo>
                    <a:pt x="5012784" y="405746"/>
                    <a:pt x="4998828" y="420919"/>
                    <a:pt x="4982718" y="434407"/>
                  </a:cubicBezTo>
                  <a:cubicBezTo>
                    <a:pt x="4973352" y="442274"/>
                    <a:pt x="4961550" y="450891"/>
                    <a:pt x="4947314" y="460257"/>
                  </a:cubicBezTo>
                  <a:cubicBezTo>
                    <a:pt x="4933077" y="469624"/>
                    <a:pt x="4915656" y="478522"/>
                    <a:pt x="4895050" y="486951"/>
                  </a:cubicBezTo>
                  <a:cubicBezTo>
                    <a:pt x="4874445" y="495381"/>
                    <a:pt x="4850373" y="503061"/>
                    <a:pt x="4822836" y="509992"/>
                  </a:cubicBezTo>
                  <a:cubicBezTo>
                    <a:pt x="4795299" y="516923"/>
                    <a:pt x="4763548" y="521700"/>
                    <a:pt x="4727581" y="524323"/>
                  </a:cubicBezTo>
                  <a:lnTo>
                    <a:pt x="4698359" y="440026"/>
                  </a:lnTo>
                  <a:cubicBezTo>
                    <a:pt x="4723086" y="438902"/>
                    <a:pt x="4748000" y="436280"/>
                    <a:pt x="4773101" y="432159"/>
                  </a:cubicBezTo>
                  <a:cubicBezTo>
                    <a:pt x="4798203" y="428038"/>
                    <a:pt x="4822181" y="421762"/>
                    <a:pt x="4845034" y="413333"/>
                  </a:cubicBezTo>
                  <a:cubicBezTo>
                    <a:pt x="4867888" y="404903"/>
                    <a:pt x="4889056" y="393944"/>
                    <a:pt x="4908537" y="380457"/>
                  </a:cubicBezTo>
                  <a:cubicBezTo>
                    <a:pt x="4928019" y="366970"/>
                    <a:pt x="4944691" y="350110"/>
                    <a:pt x="4958553" y="329879"/>
                  </a:cubicBezTo>
                  <a:cubicBezTo>
                    <a:pt x="4966421" y="318265"/>
                    <a:pt x="4972977" y="305059"/>
                    <a:pt x="4978223" y="290260"/>
                  </a:cubicBezTo>
                  <a:cubicBezTo>
                    <a:pt x="4983468" y="275461"/>
                    <a:pt x="4987682" y="261225"/>
                    <a:pt x="4990867" y="247550"/>
                  </a:cubicBezTo>
                  <a:cubicBezTo>
                    <a:pt x="4994051" y="233875"/>
                    <a:pt x="4996299" y="221605"/>
                    <a:pt x="4997610" y="210741"/>
                  </a:cubicBezTo>
                  <a:cubicBezTo>
                    <a:pt x="4998922" y="199876"/>
                    <a:pt x="4999578" y="192757"/>
                    <a:pt x="4999578" y="189385"/>
                  </a:cubicBezTo>
                  <a:lnTo>
                    <a:pt x="4733201" y="189385"/>
                  </a:lnTo>
                  <a:lnTo>
                    <a:pt x="4733201" y="308524"/>
                  </a:lnTo>
                  <a:lnTo>
                    <a:pt x="4645533" y="308524"/>
                  </a:lnTo>
                  <a:lnTo>
                    <a:pt x="4645533" y="106213"/>
                  </a:lnTo>
                  <a:lnTo>
                    <a:pt x="4821993" y="106213"/>
                  </a:lnTo>
                  <a:lnTo>
                    <a:pt x="4821993" y="26975"/>
                  </a:lnTo>
                  <a:close/>
                  <a:moveTo>
                    <a:pt x="670122" y="24727"/>
                  </a:moveTo>
                  <a:lnTo>
                    <a:pt x="1202313" y="24727"/>
                  </a:lnTo>
                  <a:lnTo>
                    <a:pt x="1202313" y="101155"/>
                  </a:lnTo>
                  <a:lnTo>
                    <a:pt x="971341" y="101155"/>
                  </a:lnTo>
                  <a:lnTo>
                    <a:pt x="971341" y="132626"/>
                  </a:lnTo>
                  <a:lnTo>
                    <a:pt x="1079240" y="132626"/>
                  </a:lnTo>
                  <a:lnTo>
                    <a:pt x="1079240" y="418109"/>
                  </a:lnTo>
                  <a:lnTo>
                    <a:pt x="794881" y="418109"/>
                  </a:lnTo>
                  <a:lnTo>
                    <a:pt x="794881" y="132626"/>
                  </a:lnTo>
                  <a:lnTo>
                    <a:pt x="902218" y="132626"/>
                  </a:lnTo>
                  <a:lnTo>
                    <a:pt x="902218" y="101155"/>
                  </a:lnTo>
                  <a:lnTo>
                    <a:pt x="670122" y="101155"/>
                  </a:lnTo>
                  <a:lnTo>
                    <a:pt x="670122" y="24727"/>
                  </a:lnTo>
                  <a:close/>
                  <a:moveTo>
                    <a:pt x="2431352" y="8991"/>
                  </a:moveTo>
                  <a:lnTo>
                    <a:pt x="2510028" y="8991"/>
                  </a:lnTo>
                  <a:lnTo>
                    <a:pt x="2510028" y="102279"/>
                  </a:lnTo>
                  <a:lnTo>
                    <a:pt x="2571846" y="102279"/>
                  </a:lnTo>
                  <a:lnTo>
                    <a:pt x="2571846" y="180956"/>
                  </a:lnTo>
                  <a:lnTo>
                    <a:pt x="2510028" y="180956"/>
                  </a:lnTo>
                  <a:lnTo>
                    <a:pt x="2510028" y="202311"/>
                  </a:lnTo>
                  <a:cubicBezTo>
                    <a:pt x="2517521" y="217297"/>
                    <a:pt x="2524921" y="230410"/>
                    <a:pt x="2532227" y="241649"/>
                  </a:cubicBezTo>
                  <a:cubicBezTo>
                    <a:pt x="2539532" y="252889"/>
                    <a:pt x="2546557" y="262630"/>
                    <a:pt x="2553300" y="270872"/>
                  </a:cubicBezTo>
                  <a:cubicBezTo>
                    <a:pt x="2560044" y="279114"/>
                    <a:pt x="2566133" y="285952"/>
                    <a:pt x="2571565" y="291384"/>
                  </a:cubicBezTo>
                  <a:cubicBezTo>
                    <a:pt x="2576997" y="296816"/>
                    <a:pt x="2581587" y="301219"/>
                    <a:pt x="2585333" y="304590"/>
                  </a:cubicBezTo>
                  <a:lnTo>
                    <a:pt x="2543747" y="374275"/>
                  </a:lnTo>
                  <a:cubicBezTo>
                    <a:pt x="2541874" y="371653"/>
                    <a:pt x="2539532" y="368187"/>
                    <a:pt x="2536722" y="363879"/>
                  </a:cubicBezTo>
                  <a:cubicBezTo>
                    <a:pt x="2533912" y="359570"/>
                    <a:pt x="2530915" y="354887"/>
                    <a:pt x="2527731" y="349829"/>
                  </a:cubicBezTo>
                  <a:cubicBezTo>
                    <a:pt x="2524546" y="344772"/>
                    <a:pt x="2521361" y="339433"/>
                    <a:pt x="2518177" y="333813"/>
                  </a:cubicBezTo>
                  <a:cubicBezTo>
                    <a:pt x="2514992" y="328193"/>
                    <a:pt x="2512276" y="322948"/>
                    <a:pt x="2510028" y="318078"/>
                  </a:cubicBezTo>
                  <a:lnTo>
                    <a:pt x="2510028" y="541744"/>
                  </a:lnTo>
                  <a:lnTo>
                    <a:pt x="2431352" y="541744"/>
                  </a:lnTo>
                  <a:lnTo>
                    <a:pt x="2431352" y="326507"/>
                  </a:lnTo>
                  <a:cubicBezTo>
                    <a:pt x="2426482" y="341119"/>
                    <a:pt x="2421049" y="354700"/>
                    <a:pt x="2415055" y="367251"/>
                  </a:cubicBezTo>
                  <a:cubicBezTo>
                    <a:pt x="2409060" y="379801"/>
                    <a:pt x="2403253" y="391134"/>
                    <a:pt x="2397633" y="401250"/>
                  </a:cubicBezTo>
                  <a:cubicBezTo>
                    <a:pt x="2392014" y="411366"/>
                    <a:pt x="2386862" y="420076"/>
                    <a:pt x="2382179" y="427382"/>
                  </a:cubicBezTo>
                  <a:cubicBezTo>
                    <a:pt x="2377497" y="434688"/>
                    <a:pt x="2373843" y="440214"/>
                    <a:pt x="2371221" y="443960"/>
                  </a:cubicBezTo>
                  <a:lnTo>
                    <a:pt x="2343122" y="337747"/>
                  </a:lnTo>
                  <a:cubicBezTo>
                    <a:pt x="2354736" y="326507"/>
                    <a:pt x="2365132" y="313769"/>
                    <a:pt x="2374311" y="299533"/>
                  </a:cubicBezTo>
                  <a:cubicBezTo>
                    <a:pt x="2383491" y="285296"/>
                    <a:pt x="2391452" y="270965"/>
                    <a:pt x="2398195" y="256542"/>
                  </a:cubicBezTo>
                  <a:cubicBezTo>
                    <a:pt x="2404939" y="242117"/>
                    <a:pt x="2410653" y="228255"/>
                    <a:pt x="2415336" y="214955"/>
                  </a:cubicBezTo>
                  <a:cubicBezTo>
                    <a:pt x="2420019" y="201655"/>
                    <a:pt x="2423672" y="190322"/>
                    <a:pt x="2426294" y="180956"/>
                  </a:cubicBezTo>
                  <a:lnTo>
                    <a:pt x="2354923" y="180956"/>
                  </a:lnTo>
                  <a:lnTo>
                    <a:pt x="2354923" y="102279"/>
                  </a:lnTo>
                  <a:lnTo>
                    <a:pt x="2431352" y="102279"/>
                  </a:lnTo>
                  <a:lnTo>
                    <a:pt x="2431352" y="8991"/>
                  </a:lnTo>
                  <a:close/>
                  <a:moveTo>
                    <a:pt x="1863195" y="8430"/>
                  </a:moveTo>
                  <a:lnTo>
                    <a:pt x="1946368" y="14611"/>
                  </a:lnTo>
                  <a:cubicBezTo>
                    <a:pt x="1944494" y="19856"/>
                    <a:pt x="1942902" y="24071"/>
                    <a:pt x="1941591" y="27256"/>
                  </a:cubicBezTo>
                  <a:cubicBezTo>
                    <a:pt x="1940280" y="30440"/>
                    <a:pt x="1938875" y="33906"/>
                    <a:pt x="1937376" y="37652"/>
                  </a:cubicBezTo>
                  <a:lnTo>
                    <a:pt x="2036845" y="37652"/>
                  </a:lnTo>
                  <a:lnTo>
                    <a:pt x="2036845" y="105651"/>
                  </a:lnTo>
                  <a:cubicBezTo>
                    <a:pt x="2034972" y="109398"/>
                    <a:pt x="2033099" y="112395"/>
                    <a:pt x="2031226" y="114643"/>
                  </a:cubicBezTo>
                  <a:lnTo>
                    <a:pt x="2026168" y="122510"/>
                  </a:lnTo>
                  <a:cubicBezTo>
                    <a:pt x="2024669" y="124758"/>
                    <a:pt x="2022796" y="127287"/>
                    <a:pt x="2020548" y="130097"/>
                  </a:cubicBezTo>
                  <a:cubicBezTo>
                    <a:pt x="2018300" y="132907"/>
                    <a:pt x="2015490" y="136560"/>
                    <a:pt x="2012118" y="141056"/>
                  </a:cubicBezTo>
                  <a:lnTo>
                    <a:pt x="2056515" y="141056"/>
                  </a:lnTo>
                  <a:lnTo>
                    <a:pt x="2056515" y="156791"/>
                  </a:lnTo>
                  <a:cubicBezTo>
                    <a:pt x="2067379" y="151171"/>
                    <a:pt x="2077963" y="143210"/>
                    <a:pt x="2088267" y="132907"/>
                  </a:cubicBezTo>
                  <a:cubicBezTo>
                    <a:pt x="2098569" y="122604"/>
                    <a:pt x="2106718" y="110147"/>
                    <a:pt x="2112713" y="95536"/>
                  </a:cubicBezTo>
                  <a:lnTo>
                    <a:pt x="2061572" y="95536"/>
                  </a:lnTo>
                  <a:lnTo>
                    <a:pt x="2061572" y="25851"/>
                  </a:lnTo>
                  <a:lnTo>
                    <a:pt x="2316710" y="25851"/>
                  </a:lnTo>
                  <a:cubicBezTo>
                    <a:pt x="2316710" y="33718"/>
                    <a:pt x="2316522" y="44302"/>
                    <a:pt x="2316147" y="57602"/>
                  </a:cubicBezTo>
                  <a:cubicBezTo>
                    <a:pt x="2315772" y="70902"/>
                    <a:pt x="2315023" y="84671"/>
                    <a:pt x="2313899" y="98907"/>
                  </a:cubicBezTo>
                  <a:cubicBezTo>
                    <a:pt x="2312775" y="113144"/>
                    <a:pt x="2311370" y="126632"/>
                    <a:pt x="2309685" y="139370"/>
                  </a:cubicBezTo>
                  <a:cubicBezTo>
                    <a:pt x="2307998" y="152108"/>
                    <a:pt x="2305844" y="161849"/>
                    <a:pt x="2303222" y="168592"/>
                  </a:cubicBezTo>
                  <a:cubicBezTo>
                    <a:pt x="2300599" y="175711"/>
                    <a:pt x="2297040" y="181331"/>
                    <a:pt x="2292544" y="185452"/>
                  </a:cubicBezTo>
                  <a:cubicBezTo>
                    <a:pt x="2288048" y="189573"/>
                    <a:pt x="2283459" y="192757"/>
                    <a:pt x="2278775" y="195005"/>
                  </a:cubicBezTo>
                  <a:cubicBezTo>
                    <a:pt x="2274093" y="197253"/>
                    <a:pt x="2269691" y="198658"/>
                    <a:pt x="2265569" y="199220"/>
                  </a:cubicBezTo>
                  <a:cubicBezTo>
                    <a:pt x="2261448" y="199782"/>
                    <a:pt x="2258451" y="200063"/>
                    <a:pt x="2256578" y="200063"/>
                  </a:cubicBezTo>
                  <a:lnTo>
                    <a:pt x="2186331" y="200063"/>
                  </a:lnTo>
                  <a:lnTo>
                    <a:pt x="2172281" y="142180"/>
                  </a:lnTo>
                  <a:cubicBezTo>
                    <a:pt x="2166662" y="152295"/>
                    <a:pt x="2160948" y="161006"/>
                    <a:pt x="2155141" y="168311"/>
                  </a:cubicBezTo>
                  <a:cubicBezTo>
                    <a:pt x="2149334" y="175617"/>
                    <a:pt x="2143527" y="181986"/>
                    <a:pt x="2137720" y="187419"/>
                  </a:cubicBezTo>
                  <a:cubicBezTo>
                    <a:pt x="2131913" y="192851"/>
                    <a:pt x="2126106" y="197534"/>
                    <a:pt x="2120298" y="201468"/>
                  </a:cubicBezTo>
                  <a:cubicBezTo>
                    <a:pt x="2114492" y="205402"/>
                    <a:pt x="2108591" y="209429"/>
                    <a:pt x="2102596" y="213550"/>
                  </a:cubicBezTo>
                  <a:lnTo>
                    <a:pt x="2148117" y="219732"/>
                  </a:lnTo>
                  <a:cubicBezTo>
                    <a:pt x="2147367" y="226850"/>
                    <a:pt x="2146618" y="233126"/>
                    <a:pt x="2145868" y="238558"/>
                  </a:cubicBezTo>
                  <a:cubicBezTo>
                    <a:pt x="2145120" y="243991"/>
                    <a:pt x="2144370" y="249891"/>
                    <a:pt x="2143621" y="256260"/>
                  </a:cubicBezTo>
                  <a:lnTo>
                    <a:pt x="2171719" y="256260"/>
                  </a:lnTo>
                  <a:lnTo>
                    <a:pt x="2171719" y="213550"/>
                  </a:lnTo>
                  <a:lnTo>
                    <a:pt x="2248710" y="213550"/>
                  </a:lnTo>
                  <a:lnTo>
                    <a:pt x="2248710" y="256260"/>
                  </a:lnTo>
                  <a:lnTo>
                    <a:pt x="2315023" y="256260"/>
                  </a:lnTo>
                  <a:lnTo>
                    <a:pt x="2315023" y="328755"/>
                  </a:lnTo>
                  <a:lnTo>
                    <a:pt x="2248710" y="328755"/>
                  </a:lnTo>
                  <a:lnTo>
                    <a:pt x="2248710" y="370903"/>
                  </a:lnTo>
                  <a:lnTo>
                    <a:pt x="2325701" y="370903"/>
                  </a:lnTo>
                  <a:lnTo>
                    <a:pt x="2325701" y="449018"/>
                  </a:lnTo>
                  <a:lnTo>
                    <a:pt x="2248710" y="449018"/>
                  </a:lnTo>
                  <a:lnTo>
                    <a:pt x="2248710" y="541182"/>
                  </a:lnTo>
                  <a:lnTo>
                    <a:pt x="2172844" y="541182"/>
                  </a:lnTo>
                  <a:lnTo>
                    <a:pt x="2172844" y="449018"/>
                  </a:lnTo>
                  <a:lnTo>
                    <a:pt x="2068316" y="449018"/>
                  </a:lnTo>
                  <a:lnTo>
                    <a:pt x="2068316" y="370903"/>
                  </a:lnTo>
                  <a:lnTo>
                    <a:pt x="2171719" y="370903"/>
                  </a:lnTo>
                  <a:lnTo>
                    <a:pt x="2171719" y="328755"/>
                  </a:lnTo>
                  <a:lnTo>
                    <a:pt x="2127885" y="328755"/>
                  </a:lnTo>
                  <a:cubicBezTo>
                    <a:pt x="2124514" y="339245"/>
                    <a:pt x="2121891" y="346832"/>
                    <a:pt x="2120018" y="351515"/>
                  </a:cubicBezTo>
                  <a:cubicBezTo>
                    <a:pt x="2118145" y="356198"/>
                    <a:pt x="2115709" y="361162"/>
                    <a:pt x="2112713" y="366408"/>
                  </a:cubicBezTo>
                  <a:lnTo>
                    <a:pt x="2056515" y="329879"/>
                  </a:lnTo>
                  <a:lnTo>
                    <a:pt x="2056515" y="491166"/>
                  </a:lnTo>
                  <a:cubicBezTo>
                    <a:pt x="2056515" y="495287"/>
                    <a:pt x="2055953" y="500158"/>
                    <a:pt x="2054829" y="505777"/>
                  </a:cubicBezTo>
                  <a:cubicBezTo>
                    <a:pt x="2053705" y="511397"/>
                    <a:pt x="2051457" y="516830"/>
                    <a:pt x="2048085" y="522075"/>
                  </a:cubicBezTo>
                  <a:cubicBezTo>
                    <a:pt x="2044713" y="527320"/>
                    <a:pt x="2039749" y="531816"/>
                    <a:pt x="2033193" y="535562"/>
                  </a:cubicBezTo>
                  <a:cubicBezTo>
                    <a:pt x="2026636" y="539309"/>
                    <a:pt x="2017738" y="541182"/>
                    <a:pt x="2006499" y="541182"/>
                  </a:cubicBezTo>
                  <a:lnTo>
                    <a:pt x="1939624" y="541182"/>
                  </a:lnTo>
                  <a:lnTo>
                    <a:pt x="1925012" y="464191"/>
                  </a:lnTo>
                  <a:lnTo>
                    <a:pt x="1978400" y="464191"/>
                  </a:lnTo>
                  <a:cubicBezTo>
                    <a:pt x="1983270" y="464191"/>
                    <a:pt x="1987391" y="463629"/>
                    <a:pt x="1990764" y="462505"/>
                  </a:cubicBezTo>
                  <a:cubicBezTo>
                    <a:pt x="1994135" y="461381"/>
                    <a:pt x="1995821" y="457073"/>
                    <a:pt x="1995821" y="449580"/>
                  </a:cubicBezTo>
                  <a:lnTo>
                    <a:pt x="1995821" y="413614"/>
                  </a:lnTo>
                  <a:lnTo>
                    <a:pt x="1885112" y="413614"/>
                  </a:lnTo>
                  <a:cubicBezTo>
                    <a:pt x="1884363" y="422230"/>
                    <a:pt x="1883051" y="431878"/>
                    <a:pt x="1881179" y="442555"/>
                  </a:cubicBezTo>
                  <a:cubicBezTo>
                    <a:pt x="1879305" y="453233"/>
                    <a:pt x="1876777" y="464379"/>
                    <a:pt x="1873592" y="475993"/>
                  </a:cubicBezTo>
                  <a:cubicBezTo>
                    <a:pt x="1870407" y="487607"/>
                    <a:pt x="1866473" y="499315"/>
                    <a:pt x="1861791" y="511116"/>
                  </a:cubicBezTo>
                  <a:cubicBezTo>
                    <a:pt x="1857107" y="522918"/>
                    <a:pt x="1851581" y="534063"/>
                    <a:pt x="1845212" y="544554"/>
                  </a:cubicBezTo>
                  <a:lnTo>
                    <a:pt x="1782833" y="490042"/>
                  </a:lnTo>
                  <a:cubicBezTo>
                    <a:pt x="1789952" y="479177"/>
                    <a:pt x="1796039" y="467095"/>
                    <a:pt x="1801097" y="453795"/>
                  </a:cubicBezTo>
                  <a:cubicBezTo>
                    <a:pt x="1806154" y="440495"/>
                    <a:pt x="1810276" y="426633"/>
                    <a:pt x="1813460" y="412209"/>
                  </a:cubicBezTo>
                  <a:cubicBezTo>
                    <a:pt x="1816645" y="397785"/>
                    <a:pt x="1818986" y="383361"/>
                    <a:pt x="1820485" y="368936"/>
                  </a:cubicBezTo>
                  <a:cubicBezTo>
                    <a:pt x="1821983" y="354512"/>
                    <a:pt x="1822733" y="340931"/>
                    <a:pt x="1822733" y="328193"/>
                  </a:cubicBezTo>
                  <a:lnTo>
                    <a:pt x="1822733" y="193319"/>
                  </a:lnTo>
                  <a:cubicBezTo>
                    <a:pt x="1820485" y="195193"/>
                    <a:pt x="1818331" y="196972"/>
                    <a:pt x="1816270" y="198658"/>
                  </a:cubicBezTo>
                  <a:cubicBezTo>
                    <a:pt x="1814209" y="200344"/>
                    <a:pt x="1810369" y="203435"/>
                    <a:pt x="1804750" y="207931"/>
                  </a:cubicBezTo>
                  <a:lnTo>
                    <a:pt x="1782833" y="122510"/>
                  </a:lnTo>
                  <a:cubicBezTo>
                    <a:pt x="1786954" y="119139"/>
                    <a:pt x="1792011" y="114736"/>
                    <a:pt x="1798006" y="109304"/>
                  </a:cubicBezTo>
                  <a:cubicBezTo>
                    <a:pt x="1804000" y="103872"/>
                    <a:pt x="1810556" y="96660"/>
                    <a:pt x="1817675" y="87668"/>
                  </a:cubicBezTo>
                  <a:cubicBezTo>
                    <a:pt x="1824794" y="78676"/>
                    <a:pt x="1832287" y="67718"/>
                    <a:pt x="1840154" y="54792"/>
                  </a:cubicBezTo>
                  <a:cubicBezTo>
                    <a:pt x="1848022" y="41867"/>
                    <a:pt x="1855702" y="26413"/>
                    <a:pt x="1863195" y="8430"/>
                  </a:cubicBezTo>
                  <a:close/>
                  <a:moveTo>
                    <a:pt x="1297848" y="5620"/>
                  </a:moveTo>
                  <a:lnTo>
                    <a:pt x="1378210" y="12363"/>
                  </a:lnTo>
                  <a:cubicBezTo>
                    <a:pt x="1376712" y="23228"/>
                    <a:pt x="1374651" y="35498"/>
                    <a:pt x="1372029" y="49173"/>
                  </a:cubicBezTo>
                  <a:cubicBezTo>
                    <a:pt x="1369407" y="62847"/>
                    <a:pt x="1365285" y="80175"/>
                    <a:pt x="1359665" y="101155"/>
                  </a:cubicBezTo>
                  <a:cubicBezTo>
                    <a:pt x="1375401" y="92164"/>
                    <a:pt x="1388982" y="83079"/>
                    <a:pt x="1400409" y="73900"/>
                  </a:cubicBezTo>
                  <a:cubicBezTo>
                    <a:pt x="1411835" y="64721"/>
                    <a:pt x="1421576" y="55916"/>
                    <a:pt x="1429631" y="47487"/>
                  </a:cubicBezTo>
                  <a:cubicBezTo>
                    <a:pt x="1437686" y="39057"/>
                    <a:pt x="1444243" y="31283"/>
                    <a:pt x="1449300" y="24165"/>
                  </a:cubicBezTo>
                  <a:cubicBezTo>
                    <a:pt x="1454358" y="17046"/>
                    <a:pt x="1458386" y="11052"/>
                    <a:pt x="1461383" y="6182"/>
                  </a:cubicBezTo>
                  <a:lnTo>
                    <a:pt x="1541183" y="15735"/>
                  </a:lnTo>
                  <a:cubicBezTo>
                    <a:pt x="1537812" y="22104"/>
                    <a:pt x="1535564" y="26225"/>
                    <a:pt x="1534440" y="28099"/>
                  </a:cubicBezTo>
                  <a:cubicBezTo>
                    <a:pt x="1533316" y="29972"/>
                    <a:pt x="1532379" y="31845"/>
                    <a:pt x="1531630" y="33718"/>
                  </a:cubicBezTo>
                  <a:lnTo>
                    <a:pt x="1687297" y="33718"/>
                  </a:lnTo>
                  <a:lnTo>
                    <a:pt x="1687297" y="89354"/>
                  </a:lnTo>
                  <a:cubicBezTo>
                    <a:pt x="1683925" y="93475"/>
                    <a:pt x="1680272" y="97690"/>
                    <a:pt x="1676338" y="101998"/>
                  </a:cubicBezTo>
                  <a:cubicBezTo>
                    <a:pt x="1672404" y="106307"/>
                    <a:pt x="1668377" y="110522"/>
                    <a:pt x="1664256" y="114643"/>
                  </a:cubicBezTo>
                  <a:lnTo>
                    <a:pt x="1752487" y="114643"/>
                  </a:lnTo>
                  <a:lnTo>
                    <a:pt x="1752487" y="260756"/>
                  </a:lnTo>
                  <a:lnTo>
                    <a:pt x="1713148" y="260756"/>
                  </a:lnTo>
                  <a:lnTo>
                    <a:pt x="1757544" y="306276"/>
                  </a:lnTo>
                  <a:cubicBezTo>
                    <a:pt x="1753048" y="310772"/>
                    <a:pt x="1744994" y="318359"/>
                    <a:pt x="1733379" y="329036"/>
                  </a:cubicBezTo>
                  <a:cubicBezTo>
                    <a:pt x="1721765" y="339714"/>
                    <a:pt x="1706966" y="350860"/>
                    <a:pt x="1688983" y="362474"/>
                  </a:cubicBezTo>
                  <a:cubicBezTo>
                    <a:pt x="1703595" y="388325"/>
                    <a:pt x="1718205" y="408556"/>
                    <a:pt x="1732817" y="423167"/>
                  </a:cubicBezTo>
                  <a:cubicBezTo>
                    <a:pt x="1747428" y="437778"/>
                    <a:pt x="1759417" y="448831"/>
                    <a:pt x="1768783" y="456324"/>
                  </a:cubicBezTo>
                  <a:lnTo>
                    <a:pt x="1724387" y="524323"/>
                  </a:lnTo>
                  <a:cubicBezTo>
                    <a:pt x="1711649" y="513458"/>
                    <a:pt x="1700035" y="501563"/>
                    <a:pt x="1689545" y="488637"/>
                  </a:cubicBezTo>
                  <a:cubicBezTo>
                    <a:pt x="1679055" y="475712"/>
                    <a:pt x="1669501" y="462412"/>
                    <a:pt x="1660884" y="448737"/>
                  </a:cubicBezTo>
                  <a:cubicBezTo>
                    <a:pt x="1652268" y="435062"/>
                    <a:pt x="1644493" y="421107"/>
                    <a:pt x="1637562" y="406870"/>
                  </a:cubicBezTo>
                  <a:cubicBezTo>
                    <a:pt x="1630631" y="392633"/>
                    <a:pt x="1624543" y="378958"/>
                    <a:pt x="1619298" y="365846"/>
                  </a:cubicBezTo>
                  <a:cubicBezTo>
                    <a:pt x="1621171" y="371840"/>
                    <a:pt x="1623981" y="381581"/>
                    <a:pt x="1627728" y="395068"/>
                  </a:cubicBezTo>
                  <a:cubicBezTo>
                    <a:pt x="1631474" y="408556"/>
                    <a:pt x="1633348" y="425790"/>
                    <a:pt x="1633348" y="446770"/>
                  </a:cubicBezTo>
                  <a:cubicBezTo>
                    <a:pt x="1633348" y="449767"/>
                    <a:pt x="1633254" y="454263"/>
                    <a:pt x="1633066" y="460257"/>
                  </a:cubicBezTo>
                  <a:cubicBezTo>
                    <a:pt x="1632879" y="466252"/>
                    <a:pt x="1632036" y="472715"/>
                    <a:pt x="1630537" y="479646"/>
                  </a:cubicBezTo>
                  <a:cubicBezTo>
                    <a:pt x="1629039" y="486577"/>
                    <a:pt x="1626603" y="493695"/>
                    <a:pt x="1623232" y="501001"/>
                  </a:cubicBezTo>
                  <a:cubicBezTo>
                    <a:pt x="1619860" y="508306"/>
                    <a:pt x="1615177" y="515050"/>
                    <a:pt x="1609182" y="521232"/>
                  </a:cubicBezTo>
                  <a:cubicBezTo>
                    <a:pt x="1603188" y="527413"/>
                    <a:pt x="1595415" y="532378"/>
                    <a:pt x="1585860" y="536124"/>
                  </a:cubicBezTo>
                  <a:cubicBezTo>
                    <a:pt x="1576307" y="539871"/>
                    <a:pt x="1564786" y="541744"/>
                    <a:pt x="1551299" y="541744"/>
                  </a:cubicBezTo>
                  <a:lnTo>
                    <a:pt x="1487234" y="541744"/>
                  </a:lnTo>
                  <a:lnTo>
                    <a:pt x="1475432" y="487232"/>
                  </a:lnTo>
                  <a:cubicBezTo>
                    <a:pt x="1454077" y="498097"/>
                    <a:pt x="1434876" y="506433"/>
                    <a:pt x="1417831" y="512240"/>
                  </a:cubicBezTo>
                  <a:cubicBezTo>
                    <a:pt x="1400783" y="518047"/>
                    <a:pt x="1386828" y="522637"/>
                    <a:pt x="1375963" y="526009"/>
                  </a:cubicBezTo>
                  <a:lnTo>
                    <a:pt x="1353484" y="465877"/>
                  </a:lnTo>
                  <a:cubicBezTo>
                    <a:pt x="1384580" y="457260"/>
                    <a:pt x="1416144" y="446583"/>
                    <a:pt x="1448176" y="433845"/>
                  </a:cubicBezTo>
                  <a:cubicBezTo>
                    <a:pt x="1480210" y="421107"/>
                    <a:pt x="1514396" y="403311"/>
                    <a:pt x="1550737" y="380457"/>
                  </a:cubicBezTo>
                  <a:cubicBezTo>
                    <a:pt x="1549238" y="376710"/>
                    <a:pt x="1548208" y="374088"/>
                    <a:pt x="1547646" y="372589"/>
                  </a:cubicBezTo>
                  <a:cubicBezTo>
                    <a:pt x="1547084" y="371091"/>
                    <a:pt x="1546054" y="368281"/>
                    <a:pt x="1544556" y="364160"/>
                  </a:cubicBezTo>
                  <a:cubicBezTo>
                    <a:pt x="1527321" y="376148"/>
                    <a:pt x="1505217" y="388699"/>
                    <a:pt x="1478242" y="401812"/>
                  </a:cubicBezTo>
                  <a:cubicBezTo>
                    <a:pt x="1451267" y="414925"/>
                    <a:pt x="1417174" y="427288"/>
                    <a:pt x="1375963" y="438902"/>
                  </a:cubicBezTo>
                  <a:lnTo>
                    <a:pt x="1357980" y="383829"/>
                  </a:lnTo>
                  <a:cubicBezTo>
                    <a:pt x="1363599" y="382705"/>
                    <a:pt x="1371935" y="380738"/>
                    <a:pt x="1382987" y="377928"/>
                  </a:cubicBezTo>
                  <a:cubicBezTo>
                    <a:pt x="1394039" y="375118"/>
                    <a:pt x="1406684" y="371278"/>
                    <a:pt x="1420921" y="366408"/>
                  </a:cubicBezTo>
                  <a:cubicBezTo>
                    <a:pt x="1435157" y="361537"/>
                    <a:pt x="1450612" y="355355"/>
                    <a:pt x="1467284" y="347862"/>
                  </a:cubicBezTo>
                  <a:cubicBezTo>
                    <a:pt x="1483955" y="340369"/>
                    <a:pt x="1500909" y="331191"/>
                    <a:pt x="1518142" y="320326"/>
                  </a:cubicBezTo>
                  <a:cubicBezTo>
                    <a:pt x="1515145" y="316204"/>
                    <a:pt x="1513085" y="313488"/>
                    <a:pt x="1511960" y="312177"/>
                  </a:cubicBezTo>
                  <a:cubicBezTo>
                    <a:pt x="1510837" y="310866"/>
                    <a:pt x="1509713" y="309461"/>
                    <a:pt x="1508589" y="307962"/>
                  </a:cubicBezTo>
                  <a:cubicBezTo>
                    <a:pt x="1494352" y="315830"/>
                    <a:pt x="1480490" y="322667"/>
                    <a:pt x="1467002" y="328474"/>
                  </a:cubicBezTo>
                  <a:cubicBezTo>
                    <a:pt x="1453515" y="334281"/>
                    <a:pt x="1440965" y="339339"/>
                    <a:pt x="1429350" y="343648"/>
                  </a:cubicBezTo>
                  <a:cubicBezTo>
                    <a:pt x="1417736" y="347956"/>
                    <a:pt x="1407527" y="351422"/>
                    <a:pt x="1398723" y="354044"/>
                  </a:cubicBezTo>
                  <a:cubicBezTo>
                    <a:pt x="1389919" y="356667"/>
                    <a:pt x="1383081" y="358540"/>
                    <a:pt x="1378210" y="359664"/>
                  </a:cubicBezTo>
                  <a:lnTo>
                    <a:pt x="1356294" y="299533"/>
                  </a:lnTo>
                  <a:cubicBezTo>
                    <a:pt x="1378772" y="294287"/>
                    <a:pt x="1399847" y="288668"/>
                    <a:pt x="1419516" y="282673"/>
                  </a:cubicBezTo>
                  <a:cubicBezTo>
                    <a:pt x="1439185" y="276679"/>
                    <a:pt x="1458386" y="269373"/>
                    <a:pt x="1477119" y="260756"/>
                  </a:cubicBezTo>
                  <a:lnTo>
                    <a:pt x="1385516" y="260756"/>
                  </a:lnTo>
                  <a:lnTo>
                    <a:pt x="1385516" y="171402"/>
                  </a:lnTo>
                  <a:cubicBezTo>
                    <a:pt x="1384767" y="172152"/>
                    <a:pt x="1383925" y="172807"/>
                    <a:pt x="1382987" y="173369"/>
                  </a:cubicBezTo>
                  <a:cubicBezTo>
                    <a:pt x="1382051" y="173931"/>
                    <a:pt x="1380458" y="174587"/>
                    <a:pt x="1378210" y="175336"/>
                  </a:cubicBezTo>
                  <a:lnTo>
                    <a:pt x="1352360" y="127006"/>
                  </a:lnTo>
                  <a:lnTo>
                    <a:pt x="1348427" y="138808"/>
                  </a:lnTo>
                  <a:cubicBezTo>
                    <a:pt x="1347677" y="141056"/>
                    <a:pt x="1346928" y="143678"/>
                    <a:pt x="1346178" y="146675"/>
                  </a:cubicBezTo>
                  <a:lnTo>
                    <a:pt x="1346178" y="541744"/>
                  </a:lnTo>
                  <a:lnTo>
                    <a:pt x="1266377" y="541744"/>
                  </a:lnTo>
                  <a:lnTo>
                    <a:pt x="1266377" y="296723"/>
                  </a:lnTo>
                  <a:lnTo>
                    <a:pt x="1252890" y="313582"/>
                  </a:lnTo>
                  <a:cubicBezTo>
                    <a:pt x="1249893" y="317328"/>
                    <a:pt x="1246522" y="321262"/>
                    <a:pt x="1242775" y="325383"/>
                  </a:cubicBezTo>
                  <a:lnTo>
                    <a:pt x="1221982" y="203435"/>
                  </a:lnTo>
                  <a:cubicBezTo>
                    <a:pt x="1230599" y="191821"/>
                    <a:pt x="1238748" y="179551"/>
                    <a:pt x="1246428" y="166625"/>
                  </a:cubicBezTo>
                  <a:cubicBezTo>
                    <a:pt x="1254108" y="153700"/>
                    <a:pt x="1261132" y="139370"/>
                    <a:pt x="1267502" y="123634"/>
                  </a:cubicBezTo>
                  <a:cubicBezTo>
                    <a:pt x="1273871" y="107899"/>
                    <a:pt x="1279678" y="90384"/>
                    <a:pt x="1284923" y="71090"/>
                  </a:cubicBezTo>
                  <a:cubicBezTo>
                    <a:pt x="1290168" y="51795"/>
                    <a:pt x="1294476" y="29972"/>
                    <a:pt x="1297848" y="5620"/>
                  </a:cubicBezTo>
                  <a:close/>
                  <a:moveTo>
                    <a:pt x="2851147" y="0"/>
                  </a:moveTo>
                  <a:lnTo>
                    <a:pt x="2882056" y="80362"/>
                  </a:lnTo>
                  <a:cubicBezTo>
                    <a:pt x="2862199" y="85982"/>
                    <a:pt x="2841406" y="90572"/>
                    <a:pt x="2819676" y="94131"/>
                  </a:cubicBezTo>
                  <a:cubicBezTo>
                    <a:pt x="2797947" y="97690"/>
                    <a:pt x="2777528" y="100593"/>
                    <a:pt x="2758421" y="102841"/>
                  </a:cubicBezTo>
                  <a:cubicBezTo>
                    <a:pt x="2739314" y="105089"/>
                    <a:pt x="2722549" y="106681"/>
                    <a:pt x="2708125" y="107618"/>
                  </a:cubicBezTo>
                  <a:cubicBezTo>
                    <a:pt x="2693700" y="108555"/>
                    <a:pt x="2683866" y="109210"/>
                    <a:pt x="2678620" y="109585"/>
                  </a:cubicBezTo>
                  <a:lnTo>
                    <a:pt x="2678620" y="170840"/>
                  </a:lnTo>
                  <a:lnTo>
                    <a:pt x="2887676" y="170840"/>
                  </a:lnTo>
                  <a:lnTo>
                    <a:pt x="2887676" y="254013"/>
                  </a:lnTo>
                  <a:lnTo>
                    <a:pt x="2823610" y="254013"/>
                  </a:lnTo>
                  <a:lnTo>
                    <a:pt x="2823610" y="541744"/>
                  </a:lnTo>
                  <a:lnTo>
                    <a:pt x="2739876" y="541744"/>
                  </a:lnTo>
                  <a:lnTo>
                    <a:pt x="2739876" y="254013"/>
                  </a:lnTo>
                  <a:lnTo>
                    <a:pt x="2678059" y="254013"/>
                  </a:lnTo>
                  <a:cubicBezTo>
                    <a:pt x="2677310" y="293725"/>
                    <a:pt x="2674406" y="328755"/>
                    <a:pt x="2669348" y="359102"/>
                  </a:cubicBezTo>
                  <a:cubicBezTo>
                    <a:pt x="2664291" y="389449"/>
                    <a:pt x="2657828" y="416236"/>
                    <a:pt x="2649960" y="439464"/>
                  </a:cubicBezTo>
                  <a:cubicBezTo>
                    <a:pt x="2642092" y="462693"/>
                    <a:pt x="2633195" y="482830"/>
                    <a:pt x="2623266" y="499877"/>
                  </a:cubicBezTo>
                  <a:cubicBezTo>
                    <a:pt x="2613338" y="516923"/>
                    <a:pt x="2603129" y="531628"/>
                    <a:pt x="2592639" y="543992"/>
                  </a:cubicBezTo>
                  <a:lnTo>
                    <a:pt x="2526888" y="472621"/>
                  </a:lnTo>
                  <a:cubicBezTo>
                    <a:pt x="2532882" y="465128"/>
                    <a:pt x="2539813" y="455668"/>
                    <a:pt x="2547681" y="444241"/>
                  </a:cubicBezTo>
                  <a:cubicBezTo>
                    <a:pt x="2555548" y="432814"/>
                    <a:pt x="2563041" y="417641"/>
                    <a:pt x="2570160" y="398721"/>
                  </a:cubicBezTo>
                  <a:cubicBezTo>
                    <a:pt x="2577278" y="379801"/>
                    <a:pt x="2583272" y="356479"/>
                    <a:pt x="2588143" y="328755"/>
                  </a:cubicBezTo>
                  <a:cubicBezTo>
                    <a:pt x="2593014" y="301031"/>
                    <a:pt x="2595448" y="267125"/>
                    <a:pt x="2595448" y="227038"/>
                  </a:cubicBezTo>
                  <a:lnTo>
                    <a:pt x="2595448" y="34842"/>
                  </a:lnTo>
                  <a:cubicBezTo>
                    <a:pt x="2608186" y="34842"/>
                    <a:pt x="2624203" y="34374"/>
                    <a:pt x="2643497" y="33437"/>
                  </a:cubicBezTo>
                  <a:cubicBezTo>
                    <a:pt x="2662792" y="32501"/>
                    <a:pt x="2683866" y="30721"/>
                    <a:pt x="2706720" y="28099"/>
                  </a:cubicBezTo>
                  <a:cubicBezTo>
                    <a:pt x="2729573" y="25476"/>
                    <a:pt x="2753457" y="21917"/>
                    <a:pt x="2778371" y="17421"/>
                  </a:cubicBezTo>
                  <a:cubicBezTo>
                    <a:pt x="2803286" y="12925"/>
                    <a:pt x="2827544" y="7118"/>
                    <a:pt x="2851147" y="0"/>
                  </a:cubicBezTo>
                  <a:close/>
                </a:path>
              </a:pathLst>
            </a:custGeom>
            <a:solidFill>
              <a:srgbClr val="5E7C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pic>
          <p:nvPicPr>
            <p:cNvPr id="14" name="Picture 19">
              <a:extLst>
                <a:ext uri="{FF2B5EF4-FFF2-40B4-BE49-F238E27FC236}">
                  <a16:creationId xmlns:a16="http://schemas.microsoft.com/office/drawing/2014/main" id="{6BCBB577-D4C2-A3A2-159F-8D2583EF8EE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81500" y="479425"/>
              <a:ext cx="1970087" cy="1081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20">
              <a:extLst>
                <a:ext uri="{FF2B5EF4-FFF2-40B4-BE49-F238E27FC236}">
                  <a16:creationId xmlns:a16="http://schemas.microsoft.com/office/drawing/2014/main" id="{AAE6FAA2-6324-39D0-681B-1617D583E06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24462" y="1125538"/>
              <a:ext cx="1968500" cy="1079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WordArt 21">
              <a:extLst>
                <a:ext uri="{FF2B5EF4-FFF2-40B4-BE49-F238E27FC236}">
                  <a16:creationId xmlns:a16="http://schemas.microsoft.com/office/drawing/2014/main" id="{459A3E25-97E2-6B84-41AE-7759D5DDC24D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762000" y="3211513"/>
              <a:ext cx="3590925" cy="715962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76200">
                  <a:solidFill>
                    <a:srgbClr val="FFFF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l" rtl="0">
                <a:buNone/>
              </a:pPr>
              <a:r>
                <a:rPr lang="en-US" altLang="ja-JP" sz="1000" kern="10" spc="0">
                  <a:ln>
                    <a:noFill/>
                  </a:ln>
                  <a:solidFill>
                    <a:srgbClr val="002060"/>
                  </a:solidFill>
                  <a:effectLst/>
                  <a:latin typeface="ヒラギノ角ゴ5" panose="020B0500000000000000" pitchFamily="50" charset="-128"/>
                  <a:ea typeface="ヒラギノ角ゴ5" panose="020B0500000000000000" pitchFamily="50" charset="-128"/>
                </a:rPr>
                <a:t>【AIVIA</a:t>
              </a:r>
              <a:r>
                <a:rPr lang="ja-JP" altLang="en-US" sz="1000" kern="10" spc="0">
                  <a:ln>
                    <a:noFill/>
                  </a:ln>
                  <a:solidFill>
                    <a:srgbClr val="002060"/>
                  </a:solidFill>
                  <a:effectLst/>
                  <a:latin typeface="ヒラギノ角ゴ5" panose="020B0500000000000000" pitchFamily="50" charset="-128"/>
                  <a:ea typeface="ヒラギノ角ゴ5" panose="020B0500000000000000" pitchFamily="50" charset="-128"/>
                </a:rPr>
                <a:t>で出来ること</a:t>
              </a:r>
              <a:r>
                <a:rPr lang="en-US" altLang="ja-JP" sz="1000" kern="10" spc="0">
                  <a:ln>
                    <a:noFill/>
                  </a:ln>
                  <a:solidFill>
                    <a:srgbClr val="002060"/>
                  </a:solidFill>
                  <a:effectLst/>
                  <a:latin typeface="ヒラギノ角ゴ5" panose="020B0500000000000000" pitchFamily="50" charset="-128"/>
                  <a:ea typeface="ヒラギノ角ゴ5" panose="020B0500000000000000" pitchFamily="50" charset="-128"/>
                </a:rPr>
                <a:t>】</a:t>
              </a:r>
            </a:p>
            <a:p>
              <a:pPr algn="l" rtl="0">
                <a:buNone/>
              </a:pPr>
              <a:r>
                <a:rPr lang="en-US" altLang="ja-JP" sz="1000" kern="10" spc="0">
                  <a:ln>
                    <a:noFill/>
                  </a:ln>
                  <a:solidFill>
                    <a:srgbClr val="002060"/>
                  </a:solidFill>
                  <a:effectLst/>
                  <a:latin typeface="ヒラギノ角ゴ5" panose="020B0500000000000000" pitchFamily="50" charset="-128"/>
                  <a:ea typeface="ヒラギノ角ゴ5" panose="020B0500000000000000" pitchFamily="50" charset="-128"/>
                </a:rPr>
                <a:t>■2D</a:t>
              </a:r>
              <a:r>
                <a:rPr lang="ja-JP" altLang="en-US" sz="1000" kern="10" spc="0">
                  <a:ln>
                    <a:noFill/>
                  </a:ln>
                  <a:solidFill>
                    <a:srgbClr val="002060"/>
                  </a:solidFill>
                  <a:effectLst/>
                  <a:latin typeface="ヒラギノ角ゴ5" panose="020B0500000000000000" pitchFamily="50" charset="-128"/>
                  <a:ea typeface="ヒラギノ角ゴ5" panose="020B0500000000000000" pitchFamily="50" charset="-128"/>
                </a:rPr>
                <a:t>から</a:t>
              </a:r>
              <a:r>
                <a:rPr lang="en-US" altLang="ja-JP" sz="1000" kern="10" spc="0">
                  <a:ln>
                    <a:noFill/>
                  </a:ln>
                  <a:solidFill>
                    <a:srgbClr val="002060"/>
                  </a:solidFill>
                  <a:effectLst/>
                  <a:latin typeface="ヒラギノ角ゴ5" panose="020B0500000000000000" pitchFamily="50" charset="-128"/>
                  <a:ea typeface="ヒラギノ角ゴ5" panose="020B0500000000000000" pitchFamily="50" charset="-128"/>
                </a:rPr>
                <a:t>3D</a:t>
              </a:r>
              <a:r>
                <a:rPr lang="ja-JP" altLang="en-US" sz="1000" kern="10" spc="0">
                  <a:ln>
                    <a:noFill/>
                  </a:ln>
                  <a:solidFill>
                    <a:srgbClr val="002060"/>
                  </a:solidFill>
                  <a:effectLst/>
                  <a:latin typeface="ヒラギノ角ゴ5" panose="020B0500000000000000" pitchFamily="50" charset="-128"/>
                  <a:ea typeface="ヒラギノ角ゴ5" panose="020B0500000000000000" pitchFamily="50" charset="-128"/>
                </a:rPr>
                <a:t>、</a:t>
              </a:r>
              <a:r>
                <a:rPr lang="en-US" altLang="ja-JP" sz="1000" kern="10" spc="0">
                  <a:ln>
                    <a:noFill/>
                  </a:ln>
                  <a:solidFill>
                    <a:srgbClr val="002060"/>
                  </a:solidFill>
                  <a:effectLst/>
                  <a:latin typeface="ヒラギノ角ゴ5" panose="020B0500000000000000" pitchFamily="50" charset="-128"/>
                  <a:ea typeface="ヒラギノ角ゴ5" panose="020B0500000000000000" pitchFamily="50" charset="-128"/>
                </a:rPr>
                <a:t>CT</a:t>
              </a:r>
              <a:r>
                <a:rPr lang="ja-JP" altLang="en-US" sz="1000" kern="10" spc="0">
                  <a:ln>
                    <a:noFill/>
                  </a:ln>
                  <a:solidFill>
                    <a:srgbClr val="002060"/>
                  </a:solidFill>
                  <a:effectLst/>
                  <a:latin typeface="ヒラギノ角ゴ5" panose="020B0500000000000000" pitchFamily="50" charset="-128"/>
                  <a:ea typeface="ヒラギノ角ゴ5" panose="020B0500000000000000" pitchFamily="50" charset="-128"/>
                </a:rPr>
                <a:t>画像まで幅広く解析</a:t>
              </a:r>
            </a:p>
            <a:p>
              <a:pPr algn="l" rtl="0">
                <a:buNone/>
              </a:pPr>
              <a:r>
                <a:rPr lang="ja-JP" altLang="en-US" sz="1000" kern="10" spc="0">
                  <a:ln>
                    <a:noFill/>
                  </a:ln>
                  <a:solidFill>
                    <a:srgbClr val="002060"/>
                  </a:solidFill>
                  <a:effectLst/>
                  <a:latin typeface="ヒラギノ角ゴ5" panose="020B0500000000000000" pitchFamily="50" charset="-128"/>
                  <a:ea typeface="ヒラギノ角ゴ5" panose="020B0500000000000000" pitchFamily="50" charset="-128"/>
                </a:rPr>
                <a:t>■独自技術による高速画像表示</a:t>
              </a:r>
            </a:p>
            <a:p>
              <a:pPr algn="l" rtl="0">
                <a:buNone/>
              </a:pPr>
              <a:r>
                <a:rPr lang="ja-JP" altLang="en-US" sz="1000" kern="10" spc="0">
                  <a:ln>
                    <a:noFill/>
                  </a:ln>
                  <a:solidFill>
                    <a:srgbClr val="002060"/>
                  </a:solidFill>
                  <a:effectLst/>
                  <a:latin typeface="ヒラギノ角ゴ5" panose="020B0500000000000000" pitchFamily="50" charset="-128"/>
                  <a:ea typeface="ヒラギノ角ゴ5" panose="020B0500000000000000" pitchFamily="50" charset="-128"/>
                </a:rPr>
                <a:t>■大容量データでも快適に表示する高速レンダリング処理</a:t>
              </a:r>
            </a:p>
            <a:p>
              <a:pPr algn="l" rtl="0">
                <a:buNone/>
              </a:pPr>
              <a:r>
                <a:rPr lang="ja-JP" altLang="en-US" sz="1000" kern="10" spc="0">
                  <a:ln>
                    <a:noFill/>
                  </a:ln>
                  <a:solidFill>
                    <a:srgbClr val="002060"/>
                  </a:solidFill>
                  <a:effectLst/>
                  <a:latin typeface="ヒラギノ角ゴ5" panose="020B0500000000000000" pitchFamily="50" charset="-128"/>
                  <a:ea typeface="ヒラギノ角ゴ5" panose="020B0500000000000000" pitchFamily="50" charset="-128"/>
                </a:rPr>
                <a:t>■検出したい領域を手書きで学習させるピクセルクラシファイヤ</a:t>
              </a:r>
            </a:p>
          </p:txBody>
        </p:sp>
        <p:pic>
          <p:nvPicPr>
            <p:cNvPr id="17" name="Picture 22">
              <a:extLst>
                <a:ext uri="{FF2B5EF4-FFF2-40B4-BE49-F238E27FC236}">
                  <a16:creationId xmlns:a16="http://schemas.microsoft.com/office/drawing/2014/main" id="{8824B26B-698E-84E3-8CE0-8724D237454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077" t="9789" r="18166" b="20107"/>
            <a:stretch>
              <a:fillRect/>
            </a:stretch>
          </p:blipFill>
          <p:spPr bwMode="auto">
            <a:xfrm>
              <a:off x="4795837" y="3322638"/>
              <a:ext cx="915988" cy="1006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23">
              <a:extLst>
                <a:ext uri="{FF2B5EF4-FFF2-40B4-BE49-F238E27FC236}">
                  <a16:creationId xmlns:a16="http://schemas.microsoft.com/office/drawing/2014/main" id="{452C3663-336A-B992-F65A-E5CFA178C61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744" t="10329" r="18166" b="20811"/>
            <a:stretch>
              <a:fillRect/>
            </a:stretch>
          </p:blipFill>
          <p:spPr bwMode="auto">
            <a:xfrm>
              <a:off x="5857875" y="3316288"/>
              <a:ext cx="936625" cy="1006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" name="WordArt 24">
              <a:extLst>
                <a:ext uri="{FF2B5EF4-FFF2-40B4-BE49-F238E27FC236}">
                  <a16:creationId xmlns:a16="http://schemas.microsoft.com/office/drawing/2014/main" id="{6511FEEE-D0F0-DCB7-15DE-4CA9B54A7D50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5099050" y="4367213"/>
              <a:ext cx="311150" cy="104775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76200">
                  <a:solidFill>
                    <a:srgbClr val="FFFF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l" rtl="0">
                <a:buNone/>
              </a:pPr>
              <a:r>
                <a:rPr lang="ja-JP" altLang="en-US" sz="1000" kern="10" spc="0">
                  <a:ln>
                    <a:noFill/>
                  </a:ln>
                  <a:solidFill>
                    <a:srgbClr val="000066"/>
                  </a:solidFill>
                  <a:effectLst/>
                  <a:latin typeface="ヒラギノ角ゴ5" panose="020B0500000000000000" pitchFamily="50" charset="-128"/>
                  <a:ea typeface="ヒラギノ角ゴ5" panose="020B0500000000000000" pitchFamily="50" charset="-128"/>
                </a:rPr>
                <a:t>解析前</a:t>
              </a:r>
            </a:p>
          </p:txBody>
        </p:sp>
        <p:cxnSp>
          <p:nvCxnSpPr>
            <p:cNvPr id="20" name="AutoShape 25">
              <a:extLst>
                <a:ext uri="{FF2B5EF4-FFF2-40B4-BE49-F238E27FC236}">
                  <a16:creationId xmlns:a16="http://schemas.microsoft.com/office/drawing/2014/main" id="{B05B9A95-31A1-175E-FED6-0982F9B2B17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799012" y="4524375"/>
              <a:ext cx="912813" cy="0"/>
            </a:xfrm>
            <a:prstGeom prst="straightConnector1">
              <a:avLst/>
            </a:prstGeom>
            <a:noFill/>
            <a:ln w="9525">
              <a:solidFill>
                <a:srgbClr val="00206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1" name="WordArt 26">
              <a:extLst>
                <a:ext uri="{FF2B5EF4-FFF2-40B4-BE49-F238E27FC236}">
                  <a16:creationId xmlns:a16="http://schemas.microsoft.com/office/drawing/2014/main" id="{318D4F18-78C7-6C8C-1354-66BE6DEEBE2F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6165850" y="4367213"/>
              <a:ext cx="312737" cy="104775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76200">
                  <a:solidFill>
                    <a:srgbClr val="FFFF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l" rtl="0">
                <a:buNone/>
              </a:pPr>
              <a:r>
                <a:rPr lang="ja-JP" altLang="en-US" sz="1000" kern="10" spc="0">
                  <a:ln>
                    <a:noFill/>
                  </a:ln>
                  <a:solidFill>
                    <a:srgbClr val="000066"/>
                  </a:solidFill>
                  <a:effectLst/>
                  <a:latin typeface="ヒラギノ角ゴ5" panose="020B0500000000000000" pitchFamily="50" charset="-128"/>
                  <a:ea typeface="ヒラギノ角ゴ5" panose="020B0500000000000000" pitchFamily="50" charset="-128"/>
                </a:rPr>
                <a:t>解析後</a:t>
              </a:r>
            </a:p>
          </p:txBody>
        </p:sp>
        <p:cxnSp>
          <p:nvCxnSpPr>
            <p:cNvPr id="22" name="AutoShape 27">
              <a:extLst>
                <a:ext uri="{FF2B5EF4-FFF2-40B4-BE49-F238E27FC236}">
                  <a16:creationId xmlns:a16="http://schemas.microsoft.com/office/drawing/2014/main" id="{8EE0D2CA-CCA2-ED31-0457-40D3951E55A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5867400" y="4524375"/>
              <a:ext cx="911225" cy="0"/>
            </a:xfrm>
            <a:prstGeom prst="straightConnector1">
              <a:avLst/>
            </a:prstGeom>
            <a:noFill/>
            <a:ln w="9525">
              <a:solidFill>
                <a:srgbClr val="00206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grpSp>
          <p:nvGrpSpPr>
            <p:cNvPr id="23" name="Group 28">
              <a:extLst>
                <a:ext uri="{FF2B5EF4-FFF2-40B4-BE49-F238E27FC236}">
                  <a16:creationId xmlns:a16="http://schemas.microsoft.com/office/drawing/2014/main" id="{C7C0529C-60FC-46F8-1021-1E12A2A2873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90537" y="4992688"/>
              <a:ext cx="6715125" cy="1196975"/>
              <a:chOff x="835" y="7671"/>
              <a:chExt cx="9547" cy="1701"/>
            </a:xfrm>
          </p:grpSpPr>
          <p:pic>
            <p:nvPicPr>
              <p:cNvPr id="65" name="図 2">
                <a:extLst>
                  <a:ext uri="{FF2B5EF4-FFF2-40B4-BE49-F238E27FC236}">
                    <a16:creationId xmlns:a16="http://schemas.microsoft.com/office/drawing/2014/main" id="{C1B9FF62-CADF-0369-AB2D-887E7EFE817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458" t="54419" r="36354" b="6358"/>
              <a:stretch>
                <a:fillRect/>
              </a:stretch>
            </p:blipFill>
            <p:spPr bwMode="auto">
              <a:xfrm>
                <a:off x="5637" y="7671"/>
                <a:ext cx="2259" cy="17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6" name="図 6">
                <a:extLst>
                  <a:ext uri="{FF2B5EF4-FFF2-40B4-BE49-F238E27FC236}">
                    <a16:creationId xmlns:a16="http://schemas.microsoft.com/office/drawing/2014/main" id="{84C3BDE7-EC14-44F4-997D-2D9E9F4705A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7255" r="72812" b="31041"/>
              <a:stretch>
                <a:fillRect/>
              </a:stretch>
            </p:blipFill>
            <p:spPr bwMode="auto">
              <a:xfrm>
                <a:off x="835" y="7671"/>
                <a:ext cx="2125" cy="17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7" name="図 7">
                <a:extLst>
                  <a:ext uri="{FF2B5EF4-FFF2-40B4-BE49-F238E27FC236}">
                    <a16:creationId xmlns:a16="http://schemas.microsoft.com/office/drawing/2014/main" id="{5A8836EA-2189-63D7-0817-DD9B716DABF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458" r="36354" b="60551"/>
              <a:stretch>
                <a:fillRect/>
              </a:stretch>
            </p:blipFill>
            <p:spPr bwMode="auto">
              <a:xfrm>
                <a:off x="3180" y="7671"/>
                <a:ext cx="2246" cy="17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8" name="図 8">
                <a:extLst>
                  <a:ext uri="{FF2B5EF4-FFF2-40B4-BE49-F238E27FC236}">
                    <a16:creationId xmlns:a16="http://schemas.microsoft.com/office/drawing/2014/main" id="{184F7764-AEDC-71CB-D905-79918F66D67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2829" t="27255" b="34229"/>
              <a:stretch>
                <a:fillRect/>
              </a:stretch>
            </p:blipFill>
            <p:spPr bwMode="auto">
              <a:xfrm>
                <a:off x="8083" y="7671"/>
                <a:ext cx="2299" cy="17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24" name="WordArt 33">
              <a:extLst>
                <a:ext uri="{FF2B5EF4-FFF2-40B4-BE49-F238E27FC236}">
                  <a16:creationId xmlns:a16="http://schemas.microsoft.com/office/drawing/2014/main" id="{1DD0B145-32D1-A2A6-EE90-B983FF1A9609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501650" y="4779963"/>
              <a:ext cx="6696075" cy="142875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76200">
                  <a:solidFill>
                    <a:srgbClr val="FFFF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l" rtl="0">
                <a:buNone/>
              </a:pPr>
              <a:r>
                <a:rPr lang="ja-JP" altLang="en-US" sz="1000" kern="10" spc="0">
                  <a:ln>
                    <a:noFill/>
                  </a:ln>
                  <a:solidFill>
                    <a:srgbClr val="000000"/>
                  </a:solidFill>
                  <a:effectLst/>
                  <a:latin typeface="ヒラギノ角ゴ6" panose="020B0600000000000000" pitchFamily="50" charset="-128"/>
                  <a:ea typeface="ヒラギノ角ゴ6" panose="020B0600000000000000" pitchFamily="50" charset="-128"/>
                </a:rPr>
                <a:t>アプリケーション事例：病理組織切片</a:t>
              </a:r>
              <a:r>
                <a:rPr lang="en-US" altLang="ja-JP" sz="1000" kern="10" spc="0">
                  <a:ln>
                    <a:noFill/>
                  </a:ln>
                  <a:solidFill>
                    <a:srgbClr val="000000"/>
                  </a:solidFill>
                  <a:effectLst/>
                  <a:latin typeface="ヒラギノ角ゴ6" panose="020B0600000000000000" pitchFamily="50" charset="-128"/>
                  <a:ea typeface="ヒラギノ角ゴ6" panose="020B0600000000000000" pitchFamily="50" charset="-128"/>
                </a:rPr>
                <a:t>HE</a:t>
              </a:r>
              <a:r>
                <a:rPr lang="ja-JP" altLang="en-US" sz="1000" kern="10" spc="0">
                  <a:ln>
                    <a:noFill/>
                  </a:ln>
                  <a:solidFill>
                    <a:srgbClr val="000000"/>
                  </a:solidFill>
                  <a:effectLst/>
                  <a:latin typeface="ヒラギノ角ゴ6" panose="020B0600000000000000" pitchFamily="50" charset="-128"/>
                  <a:ea typeface="ヒラギノ角ゴ6" panose="020B0600000000000000" pitchFamily="50" charset="-128"/>
                </a:rPr>
                <a:t>染色したスライドで関心領域内にある核の数をカウント</a:t>
              </a:r>
            </a:p>
          </p:txBody>
        </p:sp>
        <p:sp>
          <p:nvSpPr>
            <p:cNvPr id="25" name="WordArt 34">
              <a:extLst>
                <a:ext uri="{FF2B5EF4-FFF2-40B4-BE49-F238E27FC236}">
                  <a16:creationId xmlns:a16="http://schemas.microsoft.com/office/drawing/2014/main" id="{A0EBB82A-21B7-99B8-D768-6D0ABE0C153A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501650" y="6234113"/>
              <a:ext cx="1428750" cy="131762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76200">
                  <a:solidFill>
                    <a:srgbClr val="FFFF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l" rtl="0">
                <a:buNone/>
              </a:pPr>
              <a:r>
                <a:rPr lang="zh-TW" altLang="en-US" sz="1000" kern="10" spc="0">
                  <a:ln>
                    <a:noFill/>
                  </a:ln>
                  <a:solidFill>
                    <a:srgbClr val="000000"/>
                  </a:solidFill>
                  <a:effectLst/>
                  <a:latin typeface="ヒラギノ角ゴ6" panose="020B0600000000000000" pitchFamily="50" charset="-128"/>
                  <a:ea typeface="ヒラギノ角ゴ6" panose="020B0600000000000000" pitchFamily="50" charset="-128"/>
                </a:rPr>
                <a:t>病理組織切片</a:t>
              </a:r>
              <a:r>
                <a:rPr lang="en-US" altLang="zh-TW" sz="1000" kern="10" spc="0">
                  <a:ln>
                    <a:noFill/>
                  </a:ln>
                  <a:solidFill>
                    <a:srgbClr val="000000"/>
                  </a:solidFill>
                  <a:effectLst/>
                  <a:latin typeface="ヒラギノ角ゴ6" panose="020B0600000000000000" pitchFamily="50" charset="-128"/>
                  <a:ea typeface="ヒラギノ角ゴ6" panose="020B0600000000000000" pitchFamily="50" charset="-128"/>
                </a:rPr>
                <a:t>HE</a:t>
              </a:r>
              <a:r>
                <a:rPr lang="zh-TW" altLang="en-US" sz="1000" kern="10" spc="0">
                  <a:ln>
                    <a:noFill/>
                  </a:ln>
                  <a:solidFill>
                    <a:srgbClr val="000000"/>
                  </a:solidFill>
                  <a:effectLst/>
                  <a:latin typeface="ヒラギノ角ゴ6" panose="020B0600000000000000" pitchFamily="50" charset="-128"/>
                  <a:ea typeface="ヒラギノ角ゴ6" panose="020B0600000000000000" pitchFamily="50" charset="-128"/>
                </a:rPr>
                <a:t>染色画像</a:t>
              </a:r>
              <a:endParaRPr lang="ja-JP" altLang="en-US" sz="1000" kern="10" spc="0">
                <a:ln>
                  <a:noFill/>
                </a:ln>
                <a:solidFill>
                  <a:srgbClr val="000000"/>
                </a:solidFill>
                <a:effectLst/>
                <a:latin typeface="ヒラギノ角ゴ6" panose="020B0600000000000000" pitchFamily="50" charset="-128"/>
                <a:ea typeface="ヒラギノ角ゴ6" panose="020B0600000000000000" pitchFamily="50" charset="-128"/>
              </a:endParaRPr>
            </a:p>
          </p:txBody>
        </p:sp>
        <p:sp>
          <p:nvSpPr>
            <p:cNvPr id="26" name="WordArt 35">
              <a:extLst>
                <a:ext uri="{FF2B5EF4-FFF2-40B4-BE49-F238E27FC236}">
                  <a16:creationId xmlns:a16="http://schemas.microsoft.com/office/drawing/2014/main" id="{FBCA5C9E-C4E7-C1DE-294E-494763C2FB5E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2168525" y="6234113"/>
              <a:ext cx="1477962" cy="249237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76200">
                  <a:solidFill>
                    <a:srgbClr val="FFFF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0">
                <a:buNone/>
              </a:pPr>
              <a:r>
                <a:rPr lang="en-US" altLang="ja-JP" sz="1000" kern="10" spc="0">
                  <a:ln>
                    <a:noFill/>
                  </a:ln>
                  <a:solidFill>
                    <a:srgbClr val="000000"/>
                  </a:solidFill>
                  <a:effectLst/>
                  <a:latin typeface="ヒラギノ角ゴ6" panose="020B0600000000000000" pitchFamily="50" charset="-128"/>
                  <a:ea typeface="ヒラギノ角ゴ6" panose="020B0600000000000000" pitchFamily="50" charset="-128"/>
                </a:rPr>
                <a:t>Pixel Classifier</a:t>
              </a:r>
              <a:r>
                <a:rPr lang="ja-JP" altLang="en-US" sz="1000" kern="10" spc="0">
                  <a:ln>
                    <a:noFill/>
                  </a:ln>
                  <a:solidFill>
                    <a:srgbClr val="000000"/>
                  </a:solidFill>
                  <a:effectLst/>
                  <a:latin typeface="ヒラギノ角ゴ6" panose="020B0600000000000000" pitchFamily="50" charset="-128"/>
                  <a:ea typeface="ヒラギノ角ゴ6" panose="020B0600000000000000" pitchFamily="50" charset="-128"/>
                </a:rPr>
                <a:t>（機械学習）</a:t>
              </a:r>
            </a:p>
            <a:p>
              <a:pPr algn="ctr" rtl="0">
                <a:buNone/>
              </a:pPr>
              <a:r>
                <a:rPr lang="ja-JP" altLang="en-US" sz="1000" kern="10" spc="0">
                  <a:ln>
                    <a:noFill/>
                  </a:ln>
                  <a:solidFill>
                    <a:srgbClr val="000000"/>
                  </a:solidFill>
                  <a:effectLst/>
                  <a:latin typeface="ヒラギノ角ゴ6" panose="020B0600000000000000" pitchFamily="50" charset="-128"/>
                  <a:ea typeface="ヒラギノ角ゴ6" panose="020B0600000000000000" pitchFamily="50" charset="-128"/>
                </a:rPr>
                <a:t> による関心領域の検出</a:t>
              </a:r>
            </a:p>
          </p:txBody>
        </p:sp>
        <p:sp>
          <p:nvSpPr>
            <p:cNvPr id="27" name="WordArt 36">
              <a:extLst>
                <a:ext uri="{FF2B5EF4-FFF2-40B4-BE49-F238E27FC236}">
                  <a16:creationId xmlns:a16="http://schemas.microsoft.com/office/drawing/2014/main" id="{7F9605BD-2826-EEEC-DAEC-22698A785B1A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4203700" y="6234113"/>
              <a:ext cx="923925" cy="249237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76200">
                  <a:solidFill>
                    <a:srgbClr val="FFFF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0">
                <a:buNone/>
              </a:pPr>
              <a:r>
                <a:rPr lang="en-US" altLang="ja-JP" sz="1000" kern="10" spc="0">
                  <a:ln>
                    <a:noFill/>
                  </a:ln>
                  <a:solidFill>
                    <a:srgbClr val="000000"/>
                  </a:solidFill>
                  <a:effectLst/>
                  <a:latin typeface="ヒラギノ角ゴ6" panose="020B0600000000000000" pitchFamily="50" charset="-128"/>
                  <a:ea typeface="ヒラギノ角ゴ6" panose="020B0600000000000000" pitchFamily="50" charset="-128"/>
                </a:rPr>
                <a:t>Deep Learning</a:t>
              </a:r>
            </a:p>
            <a:p>
              <a:pPr algn="ctr" rtl="0">
                <a:buNone/>
              </a:pPr>
              <a:r>
                <a:rPr lang="ja-JP" altLang="en-US" sz="1000" kern="10" spc="0">
                  <a:ln>
                    <a:noFill/>
                  </a:ln>
                  <a:solidFill>
                    <a:srgbClr val="000000"/>
                  </a:solidFill>
                  <a:effectLst/>
                  <a:latin typeface="ヒラギノ角ゴ6" panose="020B0600000000000000" pitchFamily="50" charset="-128"/>
                  <a:ea typeface="ヒラギノ角ゴ6" panose="020B0600000000000000" pitchFamily="50" charset="-128"/>
                </a:rPr>
                <a:t>による核の検出</a:t>
              </a:r>
            </a:p>
          </p:txBody>
        </p:sp>
        <p:sp>
          <p:nvSpPr>
            <p:cNvPr id="28" name="WordArt 37">
              <a:extLst>
                <a:ext uri="{FF2B5EF4-FFF2-40B4-BE49-F238E27FC236}">
                  <a16:creationId xmlns:a16="http://schemas.microsoft.com/office/drawing/2014/main" id="{5EA01F64-8B68-6347-9B26-87CEB2B87F32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5595937" y="6234113"/>
              <a:ext cx="1617663" cy="249237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76200">
                  <a:solidFill>
                    <a:srgbClr val="FFFF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0">
                <a:buNone/>
              </a:pPr>
              <a:r>
                <a:rPr lang="en-US" altLang="ja-JP" sz="1000" kern="10" spc="0">
                  <a:ln>
                    <a:noFill/>
                  </a:ln>
                  <a:solidFill>
                    <a:srgbClr val="000000"/>
                  </a:solidFill>
                  <a:effectLst/>
                  <a:latin typeface="ヒラギノ角ゴ6" panose="020B0600000000000000" pitchFamily="50" charset="-128"/>
                  <a:ea typeface="ヒラギノ角ゴ6" panose="020B0600000000000000" pitchFamily="50" charset="-128"/>
                </a:rPr>
                <a:t>Relation Tool </a:t>
              </a:r>
              <a:r>
                <a:rPr lang="ja-JP" altLang="en-US" sz="1000" kern="10" spc="0">
                  <a:ln>
                    <a:noFill/>
                  </a:ln>
                  <a:solidFill>
                    <a:srgbClr val="000000"/>
                  </a:solidFill>
                  <a:effectLst/>
                  <a:latin typeface="ヒラギノ角ゴ6" panose="020B0600000000000000" pitchFamily="50" charset="-128"/>
                  <a:ea typeface="ヒラギノ角ゴ6" panose="020B0600000000000000" pitchFamily="50" charset="-128"/>
                </a:rPr>
                <a:t>を使って関心</a:t>
              </a:r>
            </a:p>
            <a:p>
              <a:pPr algn="ctr" rtl="0">
                <a:buNone/>
              </a:pPr>
              <a:r>
                <a:rPr lang="ja-JP" altLang="en-US" sz="1000" kern="10" spc="0">
                  <a:ln>
                    <a:noFill/>
                  </a:ln>
                  <a:solidFill>
                    <a:srgbClr val="000000"/>
                  </a:solidFill>
                  <a:effectLst/>
                  <a:latin typeface="ヒラギノ角ゴ6" panose="020B0600000000000000" pitchFamily="50" charset="-128"/>
                  <a:ea typeface="ヒラギノ角ゴ6" panose="020B0600000000000000" pitchFamily="50" charset="-128"/>
                </a:rPr>
                <a:t>領域内にある核の数をカウント</a:t>
              </a:r>
            </a:p>
          </p:txBody>
        </p:sp>
        <p:grpSp>
          <p:nvGrpSpPr>
            <p:cNvPr id="29" name="Group 38">
              <a:extLst>
                <a:ext uri="{FF2B5EF4-FFF2-40B4-BE49-F238E27FC236}">
                  <a16:creationId xmlns:a16="http://schemas.microsoft.com/office/drawing/2014/main" id="{B0637B13-F187-B93F-7B42-8D4EF87049D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00250" y="5588000"/>
              <a:ext cx="127000" cy="107950"/>
              <a:chOff x="1657" y="6190"/>
              <a:chExt cx="242" cy="204"/>
            </a:xfrm>
          </p:grpSpPr>
          <p:sp>
            <p:nvSpPr>
              <p:cNvPr id="63" name="AutoShape 39">
                <a:extLst>
                  <a:ext uri="{FF2B5EF4-FFF2-40B4-BE49-F238E27FC236}">
                    <a16:creationId xmlns:a16="http://schemas.microsoft.com/office/drawing/2014/main" id="{9565E7FA-ADCE-938B-53B1-B81A554C8B9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60" y="6190"/>
                <a:ext cx="139" cy="204"/>
              </a:xfrm>
              <a:prstGeom prst="chevron">
                <a:avLst>
                  <a:gd name="adj" fmla="val 57713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74295" tIns="8890" rIns="74295" bIns="889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64" name="AutoShape 40">
                <a:extLst>
                  <a:ext uri="{FF2B5EF4-FFF2-40B4-BE49-F238E27FC236}">
                    <a16:creationId xmlns:a16="http://schemas.microsoft.com/office/drawing/2014/main" id="{4CC19E99-EB85-5A0E-DE42-7378C30A2C7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57" y="6190"/>
                <a:ext cx="139" cy="204"/>
              </a:xfrm>
              <a:prstGeom prst="chevron">
                <a:avLst>
                  <a:gd name="adj" fmla="val 57713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74295" tIns="8890" rIns="74295" bIns="889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</p:grpSp>
        <p:grpSp>
          <p:nvGrpSpPr>
            <p:cNvPr id="30" name="Group 41">
              <a:extLst>
                <a:ext uri="{FF2B5EF4-FFF2-40B4-BE49-F238E27FC236}">
                  <a16:creationId xmlns:a16="http://schemas.microsoft.com/office/drawing/2014/main" id="{E6555511-3B1D-65BB-1652-1F1BA9F2C4B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719512" y="5588000"/>
              <a:ext cx="127000" cy="107950"/>
              <a:chOff x="1657" y="6190"/>
              <a:chExt cx="242" cy="204"/>
            </a:xfrm>
          </p:grpSpPr>
          <p:sp>
            <p:nvSpPr>
              <p:cNvPr id="61" name="AutoShape 42">
                <a:extLst>
                  <a:ext uri="{FF2B5EF4-FFF2-40B4-BE49-F238E27FC236}">
                    <a16:creationId xmlns:a16="http://schemas.microsoft.com/office/drawing/2014/main" id="{0EFBA3DD-32B4-4FCB-7BE8-F720D1260CB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60" y="6190"/>
                <a:ext cx="139" cy="204"/>
              </a:xfrm>
              <a:prstGeom prst="chevron">
                <a:avLst>
                  <a:gd name="adj" fmla="val 57713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74295" tIns="8890" rIns="74295" bIns="889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62" name="AutoShape 43">
                <a:extLst>
                  <a:ext uri="{FF2B5EF4-FFF2-40B4-BE49-F238E27FC236}">
                    <a16:creationId xmlns:a16="http://schemas.microsoft.com/office/drawing/2014/main" id="{23143695-AF34-0EBA-89D6-879ABDC4E16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57" y="6190"/>
                <a:ext cx="139" cy="204"/>
              </a:xfrm>
              <a:prstGeom prst="chevron">
                <a:avLst>
                  <a:gd name="adj" fmla="val 57713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74295" tIns="8890" rIns="74295" bIns="889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</p:grpSp>
        <p:grpSp>
          <p:nvGrpSpPr>
            <p:cNvPr id="31" name="Group 44">
              <a:extLst>
                <a:ext uri="{FF2B5EF4-FFF2-40B4-BE49-F238E27FC236}">
                  <a16:creationId xmlns:a16="http://schemas.microsoft.com/office/drawing/2014/main" id="{7ED706F5-ECC1-07EC-534E-7A45AB86476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457825" y="5588000"/>
              <a:ext cx="127000" cy="107950"/>
              <a:chOff x="1657" y="6190"/>
              <a:chExt cx="242" cy="204"/>
            </a:xfrm>
          </p:grpSpPr>
          <p:sp>
            <p:nvSpPr>
              <p:cNvPr id="59" name="AutoShape 45">
                <a:extLst>
                  <a:ext uri="{FF2B5EF4-FFF2-40B4-BE49-F238E27FC236}">
                    <a16:creationId xmlns:a16="http://schemas.microsoft.com/office/drawing/2014/main" id="{62C87E5F-374F-4458-848D-B5A18BC9C0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60" y="6190"/>
                <a:ext cx="139" cy="204"/>
              </a:xfrm>
              <a:prstGeom prst="chevron">
                <a:avLst>
                  <a:gd name="adj" fmla="val 57713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74295" tIns="8890" rIns="74295" bIns="889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60" name="AutoShape 46">
                <a:extLst>
                  <a:ext uri="{FF2B5EF4-FFF2-40B4-BE49-F238E27FC236}">
                    <a16:creationId xmlns:a16="http://schemas.microsoft.com/office/drawing/2014/main" id="{766308B7-3CC6-3DED-DBBE-CDB08B84D16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57" y="6190"/>
                <a:ext cx="139" cy="204"/>
              </a:xfrm>
              <a:prstGeom prst="chevron">
                <a:avLst>
                  <a:gd name="adj" fmla="val 57713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74295" tIns="8890" rIns="74295" bIns="889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</p:grpSp>
        <p:sp>
          <p:nvSpPr>
            <p:cNvPr id="32" name="Rectangle 47">
              <a:extLst>
                <a:ext uri="{FF2B5EF4-FFF2-40B4-BE49-F238E27FC236}">
                  <a16:creationId xmlns:a16="http://schemas.microsoft.com/office/drawing/2014/main" id="{17EF8699-18A9-2353-072D-4C7CC7C3AC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2287" y="7023100"/>
              <a:ext cx="3270250" cy="917575"/>
            </a:xfrm>
            <a:prstGeom prst="rect">
              <a:avLst/>
            </a:prstGeom>
            <a:solidFill>
              <a:srgbClr val="DEEA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74295" tIns="8890" rIns="74295" bIns="889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" name="Rectangle 48">
              <a:extLst>
                <a:ext uri="{FF2B5EF4-FFF2-40B4-BE49-F238E27FC236}">
                  <a16:creationId xmlns:a16="http://schemas.microsoft.com/office/drawing/2014/main" id="{CD6D9C93-40BD-E251-273F-0DB10C5CD4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3025" y="7023100"/>
              <a:ext cx="3270250" cy="917575"/>
            </a:xfrm>
            <a:prstGeom prst="rect">
              <a:avLst/>
            </a:prstGeom>
            <a:solidFill>
              <a:srgbClr val="DEEA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74295" tIns="8890" rIns="74295" bIns="889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" name="Rectangle 49">
              <a:extLst>
                <a:ext uri="{FF2B5EF4-FFF2-40B4-BE49-F238E27FC236}">
                  <a16:creationId xmlns:a16="http://schemas.microsoft.com/office/drawing/2014/main" id="{BD4324C2-F4BA-7AB2-9554-B22299311A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2287" y="8027988"/>
              <a:ext cx="3270250" cy="917575"/>
            </a:xfrm>
            <a:prstGeom prst="rect">
              <a:avLst/>
            </a:prstGeom>
            <a:solidFill>
              <a:srgbClr val="DEEA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74295" tIns="8890" rIns="74295" bIns="889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" name="Rectangle 50">
              <a:extLst>
                <a:ext uri="{FF2B5EF4-FFF2-40B4-BE49-F238E27FC236}">
                  <a16:creationId xmlns:a16="http://schemas.microsoft.com/office/drawing/2014/main" id="{BA3B7A29-CEC7-5150-180C-1EDD94082E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3025" y="8027988"/>
              <a:ext cx="3270250" cy="917575"/>
            </a:xfrm>
            <a:prstGeom prst="rect">
              <a:avLst/>
            </a:prstGeom>
            <a:solidFill>
              <a:srgbClr val="DEEA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74295" tIns="8890" rIns="74295" bIns="889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" name="Rectangle 51">
              <a:extLst>
                <a:ext uri="{FF2B5EF4-FFF2-40B4-BE49-F238E27FC236}">
                  <a16:creationId xmlns:a16="http://schemas.microsoft.com/office/drawing/2014/main" id="{AFE2C768-4EF3-A60F-EAC2-527ADA39B1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2287" y="9043988"/>
              <a:ext cx="3270250" cy="917575"/>
            </a:xfrm>
            <a:prstGeom prst="rect">
              <a:avLst/>
            </a:prstGeom>
            <a:solidFill>
              <a:srgbClr val="DEEA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74295" tIns="8890" rIns="74295" bIns="889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" name="Rectangle 52">
              <a:extLst>
                <a:ext uri="{FF2B5EF4-FFF2-40B4-BE49-F238E27FC236}">
                  <a16:creationId xmlns:a16="http://schemas.microsoft.com/office/drawing/2014/main" id="{DF5D98FC-9528-4A2C-3FB0-BCC729FC24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3025" y="9043988"/>
              <a:ext cx="3270250" cy="917575"/>
            </a:xfrm>
            <a:prstGeom prst="rect">
              <a:avLst/>
            </a:prstGeom>
            <a:solidFill>
              <a:srgbClr val="DEEA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74295" tIns="8890" rIns="74295" bIns="889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pic>
          <p:nvPicPr>
            <p:cNvPr id="38" name="図 6">
              <a:extLst>
                <a:ext uri="{FF2B5EF4-FFF2-40B4-BE49-F238E27FC236}">
                  <a16:creationId xmlns:a16="http://schemas.microsoft.com/office/drawing/2014/main" id="{9CCEA153-80FC-89A7-D626-0988979E89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2112" y="8027988"/>
              <a:ext cx="1443038" cy="901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9" name="図 8">
              <a:extLst>
                <a:ext uri="{FF2B5EF4-FFF2-40B4-BE49-F238E27FC236}">
                  <a16:creationId xmlns:a16="http://schemas.microsoft.com/office/drawing/2014/main" id="{E7F9FBBF-5752-3D0A-3194-64F3C8EED3A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68737" y="8027988"/>
              <a:ext cx="1443038" cy="908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0" name="図 10">
              <a:extLst>
                <a:ext uri="{FF2B5EF4-FFF2-40B4-BE49-F238E27FC236}">
                  <a16:creationId xmlns:a16="http://schemas.microsoft.com/office/drawing/2014/main" id="{0EDB99A1-5FE6-7832-9487-35C3A78445D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2287" y="9036050"/>
              <a:ext cx="1443038" cy="908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" name="図 12">
              <a:extLst>
                <a:ext uri="{FF2B5EF4-FFF2-40B4-BE49-F238E27FC236}">
                  <a16:creationId xmlns:a16="http://schemas.microsoft.com/office/drawing/2014/main" id="{CBB1B5B2-CC41-D0EE-E84A-566A7E65198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1187" y="7092950"/>
              <a:ext cx="1204913" cy="758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2" name="図 14">
              <a:extLst>
                <a:ext uri="{FF2B5EF4-FFF2-40B4-BE49-F238E27FC236}">
                  <a16:creationId xmlns:a16="http://schemas.microsoft.com/office/drawing/2014/main" id="{08B5D08C-BFDB-F328-6259-B35A75FFCE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68737" y="7031038"/>
              <a:ext cx="1443038" cy="901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43" name="グループ化 22">
              <a:extLst>
                <a:ext uri="{FF2B5EF4-FFF2-40B4-BE49-F238E27FC236}">
                  <a16:creationId xmlns:a16="http://schemas.microsoft.com/office/drawing/2014/main" id="{7ABB2CFC-EEB9-F952-8538-ABD2BCA7FBF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78300" y="9151938"/>
              <a:ext cx="835025" cy="692150"/>
              <a:chOff x="0" y="0"/>
              <a:chExt cx="2157393" cy="1790242"/>
            </a:xfrm>
          </p:grpSpPr>
          <p:sp>
            <p:nvSpPr>
              <p:cNvPr id="56" name="フリーフォーム: 図形 155256949">
                <a:extLst>
                  <a:ext uri="{FF2B5EF4-FFF2-40B4-BE49-F238E27FC236}">
                    <a16:creationId xmlns:a16="http://schemas.microsoft.com/office/drawing/2014/main" id="{AD85B7D3-929B-CFB6-FA93-117423FC66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89676" y="0"/>
                <a:ext cx="867717" cy="1124769"/>
              </a:xfrm>
              <a:custGeom>
                <a:avLst/>
                <a:gdLst>
                  <a:gd name="T0" fmla="*/ 819369 w 867717"/>
                  <a:gd name="T1" fmla="*/ 11630 h 1124769"/>
                  <a:gd name="T2" fmla="*/ 724557 w 867717"/>
                  <a:gd name="T3" fmla="*/ 14869 h 1124769"/>
                  <a:gd name="T4" fmla="*/ 722166 w 867717"/>
                  <a:gd name="T5" fmla="*/ 16574 h 1124769"/>
                  <a:gd name="T6" fmla="*/ 433873 w 867717"/>
                  <a:gd name="T7" fmla="*/ 242249 h 1124769"/>
                  <a:gd name="T8" fmla="*/ 145580 w 867717"/>
                  <a:gd name="T9" fmla="*/ 16574 h 1124769"/>
                  <a:gd name="T10" fmla="*/ 143180 w 867717"/>
                  <a:gd name="T11" fmla="*/ 14869 h 1124769"/>
                  <a:gd name="T12" fmla="*/ 48368 w 867717"/>
                  <a:gd name="T13" fmla="*/ 11640 h 1124769"/>
                  <a:gd name="T14" fmla="*/ 0 w 867717"/>
                  <a:gd name="T15" fmla="*/ 93250 h 1124769"/>
                  <a:gd name="T16" fmla="*/ 0 w 867717"/>
                  <a:gd name="T17" fmla="*/ 761019 h 1124769"/>
                  <a:gd name="T18" fmla="*/ 37271 w 867717"/>
                  <a:gd name="T19" fmla="*/ 835495 h 1124769"/>
                  <a:gd name="T20" fmla="*/ 415309 w 867717"/>
                  <a:gd name="T21" fmla="*/ 1118597 h 1124769"/>
                  <a:gd name="T22" fmla="*/ 433864 w 867717"/>
                  <a:gd name="T23" fmla="*/ 1124769 h 1124769"/>
                  <a:gd name="T24" fmla="*/ 447713 w 867717"/>
                  <a:gd name="T25" fmla="*/ 1121493 h 1124769"/>
                  <a:gd name="T26" fmla="*/ 452152 w 867717"/>
                  <a:gd name="T27" fmla="*/ 1118721 h 1124769"/>
                  <a:gd name="T28" fmla="*/ 452418 w 867717"/>
                  <a:gd name="T29" fmla="*/ 1118588 h 1124769"/>
                  <a:gd name="T30" fmla="*/ 830447 w 867717"/>
                  <a:gd name="T31" fmla="*/ 835485 h 1124769"/>
                  <a:gd name="T32" fmla="*/ 867718 w 867717"/>
                  <a:gd name="T33" fmla="*/ 761009 h 1124769"/>
                  <a:gd name="T34" fmla="*/ 867718 w 867717"/>
                  <a:gd name="T35" fmla="*/ 93250 h 1124769"/>
                  <a:gd name="T36" fmla="*/ 819369 w 867717"/>
                  <a:gd name="T37" fmla="*/ 11630 h 1124769"/>
                  <a:gd name="T38" fmla="*/ 61913 w 867717"/>
                  <a:gd name="T39" fmla="*/ 761019 h 1124769"/>
                  <a:gd name="T40" fmla="*/ 61913 w 867717"/>
                  <a:gd name="T41" fmla="*/ 93250 h 1124769"/>
                  <a:gd name="T42" fmla="*/ 78096 w 867717"/>
                  <a:gd name="T43" fmla="*/ 65942 h 1124769"/>
                  <a:gd name="T44" fmla="*/ 93278 w 867717"/>
                  <a:gd name="T45" fmla="*/ 61989 h 1124769"/>
                  <a:gd name="T46" fmla="*/ 108756 w 867717"/>
                  <a:gd name="T47" fmla="*/ 66361 h 1124769"/>
                  <a:gd name="T48" fmla="*/ 402917 w 867717"/>
                  <a:gd name="T49" fmla="*/ 296628 h 1124769"/>
                  <a:gd name="T50" fmla="*/ 402917 w 867717"/>
                  <a:gd name="T51" fmla="*/ 1031948 h 1124769"/>
                  <a:gd name="T52" fmla="*/ 74390 w 867717"/>
                  <a:gd name="T53" fmla="*/ 785927 h 1124769"/>
                  <a:gd name="T54" fmla="*/ 61913 w 867717"/>
                  <a:gd name="T55" fmla="*/ 761019 h 1124769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867717" h="1124769">
                    <a:moveTo>
                      <a:pt x="819369" y="11630"/>
                    </a:moveTo>
                    <a:cubicBezTo>
                      <a:pt x="789080" y="-4943"/>
                      <a:pt x="753637" y="-3734"/>
                      <a:pt x="724557" y="14869"/>
                    </a:cubicBezTo>
                    <a:cubicBezTo>
                      <a:pt x="723738" y="15402"/>
                      <a:pt x="722938" y="15964"/>
                      <a:pt x="722166" y="16574"/>
                    </a:cubicBezTo>
                    <a:lnTo>
                      <a:pt x="433873" y="242249"/>
                    </a:lnTo>
                    <a:lnTo>
                      <a:pt x="145580" y="16574"/>
                    </a:lnTo>
                    <a:cubicBezTo>
                      <a:pt x="144809" y="15973"/>
                      <a:pt x="144009" y="15402"/>
                      <a:pt x="143180" y="14869"/>
                    </a:cubicBezTo>
                    <a:cubicBezTo>
                      <a:pt x="114109" y="-3743"/>
                      <a:pt x="78657" y="-4953"/>
                      <a:pt x="48368" y="11640"/>
                    </a:cubicBezTo>
                    <a:cubicBezTo>
                      <a:pt x="18078" y="28213"/>
                      <a:pt x="0" y="58731"/>
                      <a:pt x="0" y="93250"/>
                    </a:cubicBezTo>
                    <a:lnTo>
                      <a:pt x="0" y="761019"/>
                    </a:lnTo>
                    <a:cubicBezTo>
                      <a:pt x="0" y="790175"/>
                      <a:pt x="13935" y="818017"/>
                      <a:pt x="37271" y="835495"/>
                    </a:cubicBezTo>
                    <a:lnTo>
                      <a:pt x="415309" y="1118597"/>
                    </a:lnTo>
                    <a:cubicBezTo>
                      <a:pt x="420767" y="1122683"/>
                      <a:pt x="427301" y="1124769"/>
                      <a:pt x="433864" y="1124769"/>
                    </a:cubicBezTo>
                    <a:cubicBezTo>
                      <a:pt x="438588" y="1124769"/>
                      <a:pt x="443332" y="1123693"/>
                      <a:pt x="447713" y="1121493"/>
                    </a:cubicBezTo>
                    <a:cubicBezTo>
                      <a:pt x="449294" y="1120702"/>
                      <a:pt x="450752" y="1119750"/>
                      <a:pt x="452152" y="1118721"/>
                    </a:cubicBezTo>
                    <a:cubicBezTo>
                      <a:pt x="452247" y="1118664"/>
                      <a:pt x="452342" y="1118654"/>
                      <a:pt x="452418" y="1118588"/>
                    </a:cubicBezTo>
                    <a:lnTo>
                      <a:pt x="830447" y="835485"/>
                    </a:lnTo>
                    <a:cubicBezTo>
                      <a:pt x="853783" y="818007"/>
                      <a:pt x="867718" y="790166"/>
                      <a:pt x="867718" y="761009"/>
                    </a:cubicBezTo>
                    <a:lnTo>
                      <a:pt x="867718" y="93250"/>
                    </a:lnTo>
                    <a:cubicBezTo>
                      <a:pt x="867737" y="58722"/>
                      <a:pt x="849658" y="28213"/>
                      <a:pt x="819369" y="11630"/>
                    </a:cubicBezTo>
                    <a:close/>
                    <a:moveTo>
                      <a:pt x="61913" y="761019"/>
                    </a:moveTo>
                    <a:lnTo>
                      <a:pt x="61913" y="93250"/>
                    </a:lnTo>
                    <a:cubicBezTo>
                      <a:pt x="61913" y="76600"/>
                      <a:pt x="73228" y="68609"/>
                      <a:pt x="78096" y="65942"/>
                    </a:cubicBezTo>
                    <a:cubicBezTo>
                      <a:pt x="80915" y="64399"/>
                      <a:pt x="86420" y="61989"/>
                      <a:pt x="93278" y="61989"/>
                    </a:cubicBezTo>
                    <a:cubicBezTo>
                      <a:pt x="97946" y="61989"/>
                      <a:pt x="103251" y="63103"/>
                      <a:pt x="108756" y="66361"/>
                    </a:cubicBezTo>
                    <a:lnTo>
                      <a:pt x="402917" y="296628"/>
                    </a:lnTo>
                    <a:lnTo>
                      <a:pt x="402917" y="1031948"/>
                    </a:lnTo>
                    <a:lnTo>
                      <a:pt x="74390" y="785927"/>
                    </a:lnTo>
                    <a:cubicBezTo>
                      <a:pt x="66580" y="780088"/>
                      <a:pt x="61913" y="770773"/>
                      <a:pt x="61913" y="761019"/>
                    </a:cubicBezTo>
                    <a:close/>
                  </a:path>
                </a:pathLst>
              </a:custGeom>
              <a:solidFill>
                <a:srgbClr val="3081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57" name="フリーフォーム: 図形 830176504">
                <a:extLst>
                  <a:ext uri="{FF2B5EF4-FFF2-40B4-BE49-F238E27FC236}">
                    <a16:creationId xmlns:a16="http://schemas.microsoft.com/office/drawing/2014/main" id="{2082DD04-DFB9-8641-7AE9-FE98EC5637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0" y="1004392"/>
                <a:ext cx="1468078" cy="785850"/>
              </a:xfrm>
              <a:custGeom>
                <a:avLst/>
                <a:gdLst>
                  <a:gd name="T0" fmla="*/ 975255 w 1468078"/>
                  <a:gd name="T1" fmla="*/ 0 h 785850"/>
                  <a:gd name="T2" fmla="*/ 492833 w 1468078"/>
                  <a:gd name="T3" fmla="*/ 0 h 785850"/>
                  <a:gd name="T4" fmla="*/ 0 w 1468078"/>
                  <a:gd name="T5" fmla="*/ 492833 h 785850"/>
                  <a:gd name="T6" fmla="*/ 0 w 1468078"/>
                  <a:gd name="T7" fmla="*/ 785851 h 785850"/>
                  <a:gd name="T8" fmla="*/ 61913 w 1468078"/>
                  <a:gd name="T9" fmla="*/ 785851 h 785850"/>
                  <a:gd name="T10" fmla="*/ 61913 w 1468078"/>
                  <a:gd name="T11" fmla="*/ 492833 h 785850"/>
                  <a:gd name="T12" fmla="*/ 492833 w 1468078"/>
                  <a:gd name="T13" fmla="*/ 61913 h 785850"/>
                  <a:gd name="T14" fmla="*/ 975246 w 1468078"/>
                  <a:gd name="T15" fmla="*/ 61913 h 785850"/>
                  <a:gd name="T16" fmla="*/ 1406166 w 1468078"/>
                  <a:gd name="T17" fmla="*/ 492833 h 785850"/>
                  <a:gd name="T18" fmla="*/ 1406166 w 1468078"/>
                  <a:gd name="T19" fmla="*/ 785851 h 785850"/>
                  <a:gd name="T20" fmla="*/ 1468079 w 1468078"/>
                  <a:gd name="T21" fmla="*/ 785851 h 785850"/>
                  <a:gd name="T22" fmla="*/ 1468079 w 1468078"/>
                  <a:gd name="T23" fmla="*/ 492833 h 785850"/>
                  <a:gd name="T24" fmla="*/ 975255 w 1468078"/>
                  <a:gd name="T25" fmla="*/ 0 h 78585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468078" h="785850">
                    <a:moveTo>
                      <a:pt x="975255" y="0"/>
                    </a:moveTo>
                    <a:lnTo>
                      <a:pt x="492833" y="0"/>
                    </a:lnTo>
                    <a:cubicBezTo>
                      <a:pt x="221085" y="0"/>
                      <a:pt x="0" y="221085"/>
                      <a:pt x="0" y="492833"/>
                    </a:cubicBezTo>
                    <a:lnTo>
                      <a:pt x="0" y="785851"/>
                    </a:lnTo>
                    <a:lnTo>
                      <a:pt x="61913" y="785851"/>
                    </a:lnTo>
                    <a:lnTo>
                      <a:pt x="61913" y="492833"/>
                    </a:lnTo>
                    <a:cubicBezTo>
                      <a:pt x="61913" y="255222"/>
                      <a:pt x="255222" y="61913"/>
                      <a:pt x="492833" y="61913"/>
                    </a:cubicBezTo>
                    <a:lnTo>
                      <a:pt x="975246" y="61913"/>
                    </a:lnTo>
                    <a:cubicBezTo>
                      <a:pt x="1212856" y="61913"/>
                      <a:pt x="1406166" y="255222"/>
                      <a:pt x="1406166" y="492833"/>
                    </a:cubicBezTo>
                    <a:lnTo>
                      <a:pt x="1406166" y="785851"/>
                    </a:lnTo>
                    <a:lnTo>
                      <a:pt x="1468079" y="785851"/>
                    </a:lnTo>
                    <a:lnTo>
                      <a:pt x="1468079" y="492833"/>
                    </a:lnTo>
                    <a:cubicBezTo>
                      <a:pt x="1468088" y="221085"/>
                      <a:pt x="1247004" y="0"/>
                      <a:pt x="975255" y="0"/>
                    </a:cubicBezTo>
                    <a:close/>
                  </a:path>
                </a:pathLst>
              </a:custGeom>
              <a:solidFill>
                <a:srgbClr val="050A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58" name="フリーフォーム: 図形 1226380657">
                <a:extLst>
                  <a:ext uri="{FF2B5EF4-FFF2-40B4-BE49-F238E27FC236}">
                    <a16:creationId xmlns:a16="http://schemas.microsoft.com/office/drawing/2014/main" id="{D6C29ABF-4B87-C792-514C-6DD21637CB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4835" y="87802"/>
                <a:ext cx="758418" cy="802652"/>
              </a:xfrm>
              <a:custGeom>
                <a:avLst/>
                <a:gdLst>
                  <a:gd name="T0" fmla="*/ 379209 w 758418"/>
                  <a:gd name="T1" fmla="*/ 802653 h 802652"/>
                  <a:gd name="T2" fmla="*/ 758419 w 758418"/>
                  <a:gd name="T3" fmla="*/ 423443 h 802652"/>
                  <a:gd name="T4" fmla="*/ 758419 w 758418"/>
                  <a:gd name="T5" fmla="*/ 379209 h 802652"/>
                  <a:gd name="T6" fmla="*/ 379209 w 758418"/>
                  <a:gd name="T7" fmla="*/ 0 h 802652"/>
                  <a:gd name="T8" fmla="*/ 0 w 758418"/>
                  <a:gd name="T9" fmla="*/ 379209 h 802652"/>
                  <a:gd name="T10" fmla="*/ 0 w 758418"/>
                  <a:gd name="T11" fmla="*/ 423443 h 802652"/>
                  <a:gd name="T12" fmla="*/ 379209 w 758418"/>
                  <a:gd name="T13" fmla="*/ 802653 h 802652"/>
                  <a:gd name="T14" fmla="*/ 61913 w 758418"/>
                  <a:gd name="T15" fmla="*/ 379219 h 802652"/>
                  <a:gd name="T16" fmla="*/ 379209 w 758418"/>
                  <a:gd name="T17" fmla="*/ 61922 h 802652"/>
                  <a:gd name="T18" fmla="*/ 696506 w 758418"/>
                  <a:gd name="T19" fmla="*/ 379219 h 802652"/>
                  <a:gd name="T20" fmla="*/ 696506 w 758418"/>
                  <a:gd name="T21" fmla="*/ 423453 h 802652"/>
                  <a:gd name="T22" fmla="*/ 379209 w 758418"/>
                  <a:gd name="T23" fmla="*/ 740750 h 802652"/>
                  <a:gd name="T24" fmla="*/ 61913 w 758418"/>
                  <a:gd name="T25" fmla="*/ 423453 h 802652"/>
                  <a:gd name="T26" fmla="*/ 61913 w 758418"/>
                  <a:gd name="T27" fmla="*/ 379219 h 802652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758418" h="802652">
                    <a:moveTo>
                      <a:pt x="379209" y="802653"/>
                    </a:moveTo>
                    <a:cubicBezTo>
                      <a:pt x="588312" y="802653"/>
                      <a:pt x="758419" y="632546"/>
                      <a:pt x="758419" y="423443"/>
                    </a:cubicBezTo>
                    <a:lnTo>
                      <a:pt x="758419" y="379209"/>
                    </a:lnTo>
                    <a:cubicBezTo>
                      <a:pt x="758419" y="170107"/>
                      <a:pt x="588312" y="0"/>
                      <a:pt x="379209" y="0"/>
                    </a:cubicBezTo>
                    <a:cubicBezTo>
                      <a:pt x="170117" y="0"/>
                      <a:pt x="0" y="170107"/>
                      <a:pt x="0" y="379209"/>
                    </a:cubicBezTo>
                    <a:lnTo>
                      <a:pt x="0" y="423443"/>
                    </a:lnTo>
                    <a:cubicBezTo>
                      <a:pt x="0" y="632536"/>
                      <a:pt x="170117" y="802653"/>
                      <a:pt x="379209" y="802653"/>
                    </a:cubicBezTo>
                    <a:close/>
                    <a:moveTo>
                      <a:pt x="61913" y="379219"/>
                    </a:moveTo>
                    <a:cubicBezTo>
                      <a:pt x="61913" y="204264"/>
                      <a:pt x="204245" y="61922"/>
                      <a:pt x="379209" y="61922"/>
                    </a:cubicBezTo>
                    <a:cubicBezTo>
                      <a:pt x="554174" y="61922"/>
                      <a:pt x="696506" y="204264"/>
                      <a:pt x="696506" y="379219"/>
                    </a:cubicBezTo>
                    <a:lnTo>
                      <a:pt x="696506" y="423453"/>
                    </a:lnTo>
                    <a:cubicBezTo>
                      <a:pt x="696506" y="598408"/>
                      <a:pt x="554165" y="740750"/>
                      <a:pt x="379209" y="740750"/>
                    </a:cubicBezTo>
                    <a:cubicBezTo>
                      <a:pt x="204254" y="740750"/>
                      <a:pt x="61913" y="598418"/>
                      <a:pt x="61913" y="423453"/>
                    </a:cubicBezTo>
                    <a:lnTo>
                      <a:pt x="61913" y="379219"/>
                    </a:lnTo>
                    <a:close/>
                  </a:path>
                </a:pathLst>
              </a:custGeom>
              <a:solidFill>
                <a:srgbClr val="050A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</p:grpSp>
        <p:sp>
          <p:nvSpPr>
            <p:cNvPr id="44" name="WordArt 62">
              <a:extLst>
                <a:ext uri="{FF2B5EF4-FFF2-40B4-BE49-F238E27FC236}">
                  <a16:creationId xmlns:a16="http://schemas.microsoft.com/office/drawing/2014/main" id="{BCC97102-9E25-5038-ADE6-E30F79C97FE0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1951037" y="9134475"/>
              <a:ext cx="1657350" cy="142875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76200">
                  <a:solidFill>
                    <a:srgbClr val="FFFF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l" rtl="0">
                <a:buNone/>
              </a:pPr>
              <a:r>
                <a:rPr lang="ja-JP" altLang="en-US" sz="1000" kern="10" spc="0">
                  <a:ln>
                    <a:noFill/>
                  </a:ln>
                  <a:solidFill>
                    <a:srgbClr val="000000"/>
                  </a:solidFill>
                  <a:effectLst/>
                  <a:latin typeface="ヒラギノ角ゴ8" panose="020B0800000000000000" pitchFamily="50" charset="-128"/>
                  <a:ea typeface="ヒラギノ角ゴ8" panose="020B0800000000000000" pitchFamily="50" charset="-128"/>
                </a:rPr>
                <a:t>画像解析プラットフォーム</a:t>
              </a:r>
            </a:p>
          </p:txBody>
        </p:sp>
        <p:sp>
          <p:nvSpPr>
            <p:cNvPr id="45" name="WordArt 63">
              <a:extLst>
                <a:ext uri="{FF2B5EF4-FFF2-40B4-BE49-F238E27FC236}">
                  <a16:creationId xmlns:a16="http://schemas.microsoft.com/office/drawing/2014/main" id="{A03F12B6-E438-1D87-C9CD-91A19BD937D8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1962150" y="9361488"/>
              <a:ext cx="1735137" cy="539750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76200">
                  <a:solidFill>
                    <a:srgbClr val="FFFF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l" rtl="0">
                <a:buNone/>
              </a:pPr>
              <a:r>
                <a:rPr lang="ja-JP" altLang="en-US" sz="800" kern="10" spc="0">
                  <a:ln>
                    <a:noFill/>
                  </a:ln>
                  <a:solidFill>
                    <a:srgbClr val="000000"/>
                  </a:solidFill>
                  <a:effectLst/>
                  <a:latin typeface="ヒラギノ角ゴ4" panose="020B0400000000000000" pitchFamily="50" charset="-128"/>
                  <a:ea typeface="ヒラギノ角ゴ4" panose="020B0400000000000000" pitchFamily="50" charset="-128"/>
                </a:rPr>
                <a:t>学習したディープラーニングモデルやレシピパ</a:t>
              </a:r>
            </a:p>
            <a:p>
              <a:pPr algn="l" rtl="0">
                <a:buNone/>
              </a:pPr>
              <a:r>
                <a:rPr lang="ja-JP" altLang="en-US" sz="800" kern="10" spc="0">
                  <a:ln>
                    <a:noFill/>
                  </a:ln>
                  <a:solidFill>
                    <a:srgbClr val="000000"/>
                  </a:solidFill>
                  <a:effectLst/>
                  <a:latin typeface="ヒラギノ角ゴ4" panose="020B0400000000000000" pitchFamily="50" charset="-128"/>
                  <a:ea typeface="ヒラギノ角ゴ4" panose="020B0400000000000000" pitchFamily="50" charset="-128"/>
                </a:rPr>
                <a:t>ラメータを</a:t>
              </a:r>
              <a:r>
                <a:rPr lang="en-US" altLang="ja-JP" sz="800" kern="10" spc="0">
                  <a:ln>
                    <a:noFill/>
                  </a:ln>
                  <a:solidFill>
                    <a:srgbClr val="000000"/>
                  </a:solidFill>
                  <a:effectLst/>
                  <a:latin typeface="ヒラギノ角ゴ4" panose="020B0400000000000000" pitchFamily="50" charset="-128"/>
                  <a:ea typeface="ヒラギノ角ゴ4" panose="020B0400000000000000" pitchFamily="50" charset="-128"/>
                </a:rPr>
                <a:t>Workflow Processor</a:t>
              </a:r>
              <a:r>
                <a:rPr lang="ja-JP" altLang="en-US" sz="800" kern="10" spc="0">
                  <a:ln>
                    <a:noFill/>
                  </a:ln>
                  <a:solidFill>
                    <a:srgbClr val="000000"/>
                  </a:solidFill>
                  <a:effectLst/>
                  <a:latin typeface="ヒラギノ角ゴ4" panose="020B0400000000000000" pitchFamily="50" charset="-128"/>
                  <a:ea typeface="ヒラギノ角ゴ4" panose="020B0400000000000000" pitchFamily="50" charset="-128"/>
                </a:rPr>
                <a:t>を使うこと</a:t>
              </a:r>
            </a:p>
            <a:p>
              <a:pPr algn="l" rtl="0">
                <a:buNone/>
              </a:pPr>
              <a:r>
                <a:rPr lang="ja-JP" altLang="en-US" sz="800" kern="10" spc="0">
                  <a:ln>
                    <a:noFill/>
                  </a:ln>
                  <a:solidFill>
                    <a:srgbClr val="000000"/>
                  </a:solidFill>
                  <a:effectLst/>
                  <a:latin typeface="ヒラギノ角ゴ4" panose="020B0400000000000000" pitchFamily="50" charset="-128"/>
                  <a:ea typeface="ヒラギノ角ゴ4" panose="020B0400000000000000" pitchFamily="50" charset="-128"/>
                </a:rPr>
                <a:t>により複数の画像データセットを一括で解析で</a:t>
              </a:r>
            </a:p>
            <a:p>
              <a:pPr algn="l" rtl="0">
                <a:buNone/>
              </a:pPr>
              <a:r>
                <a:rPr lang="ja-JP" altLang="en-US" sz="800" kern="10" spc="0">
                  <a:ln>
                    <a:noFill/>
                  </a:ln>
                  <a:solidFill>
                    <a:srgbClr val="000000"/>
                  </a:solidFill>
                  <a:effectLst/>
                  <a:latin typeface="ヒラギノ角ゴ4" panose="020B0400000000000000" pitchFamily="50" charset="-128"/>
                  <a:ea typeface="ヒラギノ角ゴ4" panose="020B0400000000000000" pitchFamily="50" charset="-128"/>
                </a:rPr>
                <a:t>きます。また、ご自分で作製した</a:t>
              </a:r>
              <a:r>
                <a:rPr lang="en-US" altLang="ja-JP" sz="800" kern="10" spc="0">
                  <a:ln>
                    <a:noFill/>
                  </a:ln>
                  <a:solidFill>
                    <a:srgbClr val="000000"/>
                  </a:solidFill>
                  <a:effectLst/>
                  <a:latin typeface="ヒラギノ角ゴ4" panose="020B0400000000000000" pitchFamily="50" charset="-128"/>
                  <a:ea typeface="ヒラギノ角ゴ4" panose="020B0400000000000000" pitchFamily="50" charset="-128"/>
                </a:rPr>
                <a:t>Python</a:t>
              </a:r>
              <a:r>
                <a:rPr lang="ja-JP" altLang="en-US" sz="800" kern="10" spc="0">
                  <a:ln>
                    <a:noFill/>
                  </a:ln>
                  <a:solidFill>
                    <a:srgbClr val="000000"/>
                  </a:solidFill>
                  <a:effectLst/>
                  <a:latin typeface="ヒラギノ角ゴ4" panose="020B0400000000000000" pitchFamily="50" charset="-128"/>
                  <a:ea typeface="ヒラギノ角ゴ4" panose="020B0400000000000000" pitchFamily="50" charset="-128"/>
                </a:rPr>
                <a:t>プロ</a:t>
              </a:r>
            </a:p>
            <a:p>
              <a:pPr algn="l" rtl="0">
                <a:buNone/>
              </a:pPr>
              <a:r>
                <a:rPr lang="ja-JP" altLang="en-US" sz="800" kern="10" spc="0">
                  <a:ln>
                    <a:noFill/>
                  </a:ln>
                  <a:solidFill>
                    <a:srgbClr val="000000"/>
                  </a:solidFill>
                  <a:effectLst/>
                  <a:latin typeface="ヒラギノ角ゴ4" panose="020B0400000000000000" pitchFamily="50" charset="-128"/>
                  <a:ea typeface="ヒラギノ角ゴ4" panose="020B0400000000000000" pitchFamily="50" charset="-128"/>
                </a:rPr>
                <a:t>グラムを</a:t>
              </a:r>
              <a:r>
                <a:rPr lang="en-US" altLang="ja-JP" sz="800" kern="10" spc="0">
                  <a:ln>
                    <a:noFill/>
                  </a:ln>
                  <a:solidFill>
                    <a:srgbClr val="000000"/>
                  </a:solidFill>
                  <a:effectLst/>
                  <a:latin typeface="ヒラギノ角ゴ4" panose="020B0400000000000000" pitchFamily="50" charset="-128"/>
                  <a:ea typeface="ヒラギノ角ゴ4" panose="020B0400000000000000" pitchFamily="50" charset="-128"/>
                </a:rPr>
                <a:t>Recipe</a:t>
              </a:r>
              <a:r>
                <a:rPr lang="ja-JP" altLang="en-US" sz="800" kern="10" spc="0">
                  <a:ln>
                    <a:noFill/>
                  </a:ln>
                  <a:solidFill>
                    <a:srgbClr val="000000"/>
                  </a:solidFill>
                  <a:effectLst/>
                  <a:latin typeface="ヒラギノ角ゴ4" panose="020B0400000000000000" pitchFamily="50" charset="-128"/>
                  <a:ea typeface="ヒラギノ角ゴ4" panose="020B0400000000000000" pitchFamily="50" charset="-128"/>
                </a:rPr>
                <a:t>として</a:t>
              </a:r>
              <a:r>
                <a:rPr lang="en-US" altLang="ja-JP" sz="800" kern="10" spc="0">
                  <a:ln>
                    <a:noFill/>
                  </a:ln>
                  <a:solidFill>
                    <a:srgbClr val="000000"/>
                  </a:solidFill>
                  <a:effectLst/>
                  <a:latin typeface="ヒラギノ角ゴ4" panose="020B0400000000000000" pitchFamily="50" charset="-128"/>
                  <a:ea typeface="ヒラギノ角ゴ4" panose="020B0400000000000000" pitchFamily="50" charset="-128"/>
                </a:rPr>
                <a:t>Aivia</a:t>
              </a:r>
              <a:r>
                <a:rPr lang="ja-JP" altLang="en-US" sz="800" kern="10" spc="0">
                  <a:ln>
                    <a:noFill/>
                  </a:ln>
                  <a:solidFill>
                    <a:srgbClr val="000000"/>
                  </a:solidFill>
                  <a:effectLst/>
                  <a:latin typeface="ヒラギノ角ゴ4" panose="020B0400000000000000" pitchFamily="50" charset="-128"/>
                  <a:ea typeface="ヒラギノ角ゴ4" panose="020B0400000000000000" pitchFamily="50" charset="-128"/>
                </a:rPr>
                <a:t>に組み込むことが</a:t>
              </a:r>
            </a:p>
            <a:p>
              <a:pPr algn="l" rtl="0">
                <a:buNone/>
              </a:pPr>
              <a:r>
                <a:rPr lang="ja-JP" altLang="en-US" sz="800" kern="10" spc="0">
                  <a:ln>
                    <a:noFill/>
                  </a:ln>
                  <a:solidFill>
                    <a:srgbClr val="000000"/>
                  </a:solidFill>
                  <a:effectLst/>
                  <a:latin typeface="ヒラギノ角ゴ4" panose="020B0400000000000000" pitchFamily="50" charset="-128"/>
                  <a:ea typeface="ヒラギノ角ゴ4" panose="020B0400000000000000" pitchFamily="50" charset="-128"/>
                </a:rPr>
                <a:t>でき、画像解析パイプラインを提供します。</a:t>
              </a:r>
            </a:p>
          </p:txBody>
        </p:sp>
        <p:sp>
          <p:nvSpPr>
            <p:cNvPr id="46" name="WordArt 64">
              <a:extLst>
                <a:ext uri="{FF2B5EF4-FFF2-40B4-BE49-F238E27FC236}">
                  <a16:creationId xmlns:a16="http://schemas.microsoft.com/office/drawing/2014/main" id="{75AB34CB-7895-3394-6595-C142AF0E0A64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5084762" y="8148638"/>
              <a:ext cx="750888" cy="142875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76200">
                  <a:solidFill>
                    <a:srgbClr val="FFFF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l" rtl="0">
                <a:buNone/>
              </a:pPr>
              <a:r>
                <a:rPr lang="en-US" altLang="ja-JP" sz="1000" kern="10" spc="0">
                  <a:ln>
                    <a:noFill/>
                  </a:ln>
                  <a:solidFill>
                    <a:srgbClr val="000000"/>
                  </a:solidFill>
                  <a:effectLst/>
                  <a:latin typeface="ヒラギノ角ゴ8" panose="020B0800000000000000" pitchFamily="50" charset="-128"/>
                  <a:ea typeface="ヒラギノ角ゴ8" panose="020B0800000000000000" pitchFamily="50" charset="-128"/>
                </a:rPr>
                <a:t>AI</a:t>
              </a:r>
              <a:r>
                <a:rPr lang="ja-JP" altLang="en-US" sz="1000" kern="10" spc="0">
                  <a:ln>
                    <a:noFill/>
                  </a:ln>
                  <a:solidFill>
                    <a:srgbClr val="000000"/>
                  </a:solidFill>
                  <a:effectLst/>
                  <a:latin typeface="ヒラギノ角ゴ8" panose="020B0800000000000000" pitchFamily="50" charset="-128"/>
                  <a:ea typeface="ヒラギノ角ゴ8" panose="020B0800000000000000" pitchFamily="50" charset="-128"/>
                </a:rPr>
                <a:t>深層学習</a:t>
              </a:r>
            </a:p>
          </p:txBody>
        </p:sp>
        <p:sp>
          <p:nvSpPr>
            <p:cNvPr id="47" name="WordArt 65">
              <a:extLst>
                <a:ext uri="{FF2B5EF4-FFF2-40B4-BE49-F238E27FC236}">
                  <a16:creationId xmlns:a16="http://schemas.microsoft.com/office/drawing/2014/main" id="{4FEF0966-3573-5EBB-D488-F531DDFC4086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5095875" y="8374063"/>
              <a:ext cx="1925637" cy="457200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76200">
                  <a:solidFill>
                    <a:srgbClr val="FFFF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l" rtl="0">
                <a:buNone/>
              </a:pPr>
              <a:r>
                <a:rPr lang="ja-JP" altLang="en-US" sz="800" kern="10" spc="0">
                  <a:ln>
                    <a:noFill/>
                  </a:ln>
                  <a:solidFill>
                    <a:srgbClr val="000000"/>
                  </a:solidFill>
                  <a:effectLst/>
                  <a:latin typeface="ヒラギノ角ゴ4" panose="020B0400000000000000" pitchFamily="50" charset="-128"/>
                  <a:ea typeface="ヒラギノ角ゴ4" panose="020B0400000000000000" pitchFamily="50" charset="-128"/>
                </a:rPr>
                <a:t>一般にディープラーニングでは大量の教師データ</a:t>
              </a:r>
            </a:p>
            <a:p>
              <a:pPr algn="l" rtl="0">
                <a:buNone/>
              </a:pPr>
              <a:r>
                <a:rPr lang="ja-JP" altLang="en-US" sz="800" kern="10" spc="0">
                  <a:ln>
                    <a:noFill/>
                  </a:ln>
                  <a:solidFill>
                    <a:srgbClr val="000000"/>
                  </a:solidFill>
                  <a:effectLst/>
                  <a:latin typeface="ヒラギノ角ゴ4" panose="020B0400000000000000" pitchFamily="50" charset="-128"/>
                  <a:ea typeface="ヒラギノ角ゴ4" panose="020B0400000000000000" pitchFamily="50" charset="-128"/>
                </a:rPr>
                <a:t>を必要としますが、</a:t>
              </a:r>
              <a:r>
                <a:rPr lang="en-US" altLang="ja-JP" sz="800" kern="10" spc="0">
                  <a:ln>
                    <a:noFill/>
                  </a:ln>
                  <a:solidFill>
                    <a:srgbClr val="000000"/>
                  </a:solidFill>
                  <a:effectLst/>
                  <a:latin typeface="ヒラギノ角ゴ4" panose="020B0400000000000000" pitchFamily="50" charset="-128"/>
                  <a:ea typeface="ヒラギノ角ゴ4" panose="020B0400000000000000" pitchFamily="50" charset="-128"/>
                </a:rPr>
                <a:t>Aivia</a:t>
              </a:r>
              <a:r>
                <a:rPr lang="ja-JP" altLang="en-US" sz="800" kern="10" spc="0">
                  <a:ln>
                    <a:noFill/>
                  </a:ln>
                  <a:solidFill>
                    <a:srgbClr val="000000"/>
                  </a:solidFill>
                  <a:effectLst/>
                  <a:latin typeface="ヒラギノ角ゴ4" panose="020B0400000000000000" pitchFamily="50" charset="-128"/>
                  <a:ea typeface="ヒラギノ角ゴ4" panose="020B0400000000000000" pitchFamily="50" charset="-128"/>
                </a:rPr>
                <a:t>ではあらかじめ学習さ</a:t>
              </a:r>
            </a:p>
            <a:p>
              <a:pPr algn="l" rtl="0">
                <a:buNone/>
              </a:pPr>
              <a:r>
                <a:rPr lang="ja-JP" altLang="en-US" sz="800" kern="10" spc="0">
                  <a:ln>
                    <a:noFill/>
                  </a:ln>
                  <a:solidFill>
                    <a:srgbClr val="000000"/>
                  </a:solidFill>
                  <a:effectLst/>
                  <a:latin typeface="ヒラギノ角ゴ4" panose="020B0400000000000000" pitchFamily="50" charset="-128"/>
                  <a:ea typeface="ヒラギノ角ゴ4" panose="020B0400000000000000" pitchFamily="50" charset="-128"/>
                </a:rPr>
                <a:t>せたモデルを用意してあるため、少量の教師データ</a:t>
              </a:r>
            </a:p>
            <a:p>
              <a:pPr algn="l" rtl="0">
                <a:buNone/>
              </a:pPr>
              <a:r>
                <a:rPr lang="ja-JP" altLang="en-US" sz="800" kern="10" spc="0">
                  <a:ln>
                    <a:noFill/>
                  </a:ln>
                  <a:solidFill>
                    <a:srgbClr val="000000"/>
                  </a:solidFill>
                  <a:effectLst/>
                  <a:latin typeface="ヒラギノ角ゴ4" panose="020B0400000000000000" pitchFamily="50" charset="-128"/>
                  <a:ea typeface="ヒラギノ角ゴ4" panose="020B0400000000000000" pitchFamily="50" charset="-128"/>
                </a:rPr>
                <a:t>でディープラーニング解析を実行できます。目的に</a:t>
              </a:r>
            </a:p>
            <a:p>
              <a:pPr algn="l" rtl="0">
                <a:buNone/>
              </a:pPr>
              <a:r>
                <a:rPr lang="ja-JP" altLang="en-US" sz="800" kern="10" spc="0">
                  <a:ln>
                    <a:noFill/>
                  </a:ln>
                  <a:solidFill>
                    <a:srgbClr val="000000"/>
                  </a:solidFill>
                  <a:effectLst/>
                  <a:latin typeface="ヒラギノ角ゴ4" panose="020B0400000000000000" pitchFamily="50" charset="-128"/>
                  <a:ea typeface="ヒラギノ角ゴ4" panose="020B0400000000000000" pitchFamily="50" charset="-128"/>
                </a:rPr>
                <a:t>応じてさまざまなモデルを多数用意してあります。</a:t>
              </a:r>
            </a:p>
          </p:txBody>
        </p:sp>
        <p:sp>
          <p:nvSpPr>
            <p:cNvPr id="48" name="WordArt 66">
              <a:extLst>
                <a:ext uri="{FF2B5EF4-FFF2-40B4-BE49-F238E27FC236}">
                  <a16:creationId xmlns:a16="http://schemas.microsoft.com/office/drawing/2014/main" id="{E1130BBB-8D79-A63E-2DC3-C56294D48092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1711325" y="8134350"/>
              <a:ext cx="749300" cy="142875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76200">
                  <a:solidFill>
                    <a:srgbClr val="FFFF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l" rtl="0">
                <a:buNone/>
              </a:pPr>
              <a:r>
                <a:rPr lang="en-US" altLang="ja-JP" sz="1000" kern="10" spc="0">
                  <a:ln>
                    <a:noFill/>
                  </a:ln>
                  <a:solidFill>
                    <a:srgbClr val="000000"/>
                  </a:solidFill>
                  <a:effectLst/>
                  <a:latin typeface="ヒラギノ角ゴ8" panose="020B0800000000000000" pitchFamily="50" charset="-128"/>
                  <a:ea typeface="ヒラギノ角ゴ8" panose="020B0800000000000000" pitchFamily="50" charset="-128"/>
                </a:rPr>
                <a:t>AI</a:t>
              </a:r>
              <a:r>
                <a:rPr lang="ja-JP" altLang="en-US" sz="1000" kern="10" spc="0">
                  <a:ln>
                    <a:noFill/>
                  </a:ln>
                  <a:solidFill>
                    <a:srgbClr val="000000"/>
                  </a:solidFill>
                  <a:effectLst/>
                  <a:latin typeface="ヒラギノ角ゴ8" panose="020B0800000000000000" pitchFamily="50" charset="-128"/>
                  <a:ea typeface="ヒラギノ角ゴ8" panose="020B0800000000000000" pitchFamily="50" charset="-128"/>
                </a:rPr>
                <a:t>機械学習</a:t>
              </a:r>
            </a:p>
          </p:txBody>
        </p:sp>
        <p:sp>
          <p:nvSpPr>
            <p:cNvPr id="49" name="WordArt 67">
              <a:extLst>
                <a:ext uri="{FF2B5EF4-FFF2-40B4-BE49-F238E27FC236}">
                  <a16:creationId xmlns:a16="http://schemas.microsoft.com/office/drawing/2014/main" id="{80A411D7-59A8-4B20-B363-3A6569BB6821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1720850" y="8359775"/>
              <a:ext cx="1925637" cy="457200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76200">
                  <a:solidFill>
                    <a:srgbClr val="FFFF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l" rtl="0">
                <a:buNone/>
              </a:pPr>
              <a:r>
                <a:rPr lang="ja-JP" altLang="en-US" sz="800" kern="10" spc="0">
                  <a:ln>
                    <a:noFill/>
                  </a:ln>
                  <a:solidFill>
                    <a:srgbClr val="000000"/>
                  </a:solidFill>
                  <a:effectLst/>
                  <a:latin typeface="ヒラギノ角ゴ4" panose="020B0400000000000000" pitchFamily="50" charset="-128"/>
                  <a:ea typeface="ヒラギノ角ゴ4" panose="020B0400000000000000" pitchFamily="50" charset="-128"/>
                </a:rPr>
                <a:t>検出したいオブジェクトを塗り絵するように簡単な</a:t>
              </a:r>
            </a:p>
            <a:p>
              <a:pPr algn="l" rtl="0">
                <a:buNone/>
              </a:pPr>
              <a:r>
                <a:rPr lang="ja-JP" altLang="en-US" sz="800" kern="10" spc="0">
                  <a:ln>
                    <a:noFill/>
                  </a:ln>
                  <a:solidFill>
                    <a:srgbClr val="000000"/>
                  </a:solidFill>
                  <a:effectLst/>
                  <a:latin typeface="ヒラギノ角ゴ4" panose="020B0400000000000000" pitchFamily="50" charset="-128"/>
                  <a:ea typeface="ヒラギノ角ゴ4" panose="020B0400000000000000" pitchFamily="50" charset="-128"/>
                </a:rPr>
                <a:t>操作で機械学習させ、その結果を適用することで、</a:t>
              </a:r>
            </a:p>
            <a:p>
              <a:pPr algn="l" rtl="0">
                <a:buNone/>
              </a:pPr>
              <a:r>
                <a:rPr lang="ja-JP" altLang="en-US" sz="800" kern="10" spc="0">
                  <a:ln>
                    <a:noFill/>
                  </a:ln>
                  <a:solidFill>
                    <a:srgbClr val="000000"/>
                  </a:solidFill>
                  <a:effectLst/>
                  <a:latin typeface="ヒラギノ角ゴ4" panose="020B0400000000000000" pitchFamily="50" charset="-128"/>
                  <a:ea typeface="ヒラギノ角ゴ4" panose="020B0400000000000000" pitchFamily="50" charset="-128"/>
                </a:rPr>
                <a:t>より的確に目的のオブジェクトを検出できます。</a:t>
              </a:r>
            </a:p>
            <a:p>
              <a:pPr algn="l" rtl="0">
                <a:buNone/>
              </a:pPr>
              <a:r>
                <a:rPr lang="ja-JP" altLang="en-US" sz="800" kern="10" spc="0">
                  <a:ln>
                    <a:noFill/>
                  </a:ln>
                  <a:solidFill>
                    <a:srgbClr val="000000"/>
                  </a:solidFill>
                  <a:effectLst/>
                  <a:latin typeface="ヒラギノ角ゴ4" panose="020B0400000000000000" pitchFamily="50" charset="-128"/>
                  <a:ea typeface="ヒラギノ角ゴ4" panose="020B0400000000000000" pitchFamily="50" charset="-128"/>
                </a:rPr>
                <a:t>さらに、ピクセルクラシファイヤーの結果を解析</a:t>
              </a:r>
            </a:p>
            <a:p>
              <a:pPr algn="l" rtl="0">
                <a:buNone/>
              </a:pPr>
              <a:r>
                <a:rPr lang="ja-JP" altLang="en-US" sz="800" kern="10" spc="0">
                  <a:ln>
                    <a:noFill/>
                  </a:ln>
                  <a:solidFill>
                    <a:srgbClr val="000000"/>
                  </a:solidFill>
                  <a:effectLst/>
                  <a:latin typeface="ヒラギノ角ゴ4" panose="020B0400000000000000" pitchFamily="50" charset="-128"/>
                  <a:ea typeface="ヒラギノ角ゴ4" panose="020B0400000000000000" pitchFamily="50" charset="-128"/>
                </a:rPr>
                <a:t>レシピにかけることで定量解析の幅が広がります。</a:t>
              </a:r>
            </a:p>
          </p:txBody>
        </p:sp>
        <p:sp>
          <p:nvSpPr>
            <p:cNvPr id="50" name="WordArt 68">
              <a:extLst>
                <a:ext uri="{FF2B5EF4-FFF2-40B4-BE49-F238E27FC236}">
                  <a16:creationId xmlns:a16="http://schemas.microsoft.com/office/drawing/2014/main" id="{729BAFAC-0E32-7786-4255-394EC9A76C84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5084762" y="7156450"/>
              <a:ext cx="750888" cy="142875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76200">
                  <a:solidFill>
                    <a:srgbClr val="FFFF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l" rtl="0">
                <a:buNone/>
              </a:pPr>
              <a:r>
                <a:rPr lang="ja-JP" altLang="en-US" sz="1000" kern="10" spc="0">
                  <a:ln>
                    <a:noFill/>
                  </a:ln>
                  <a:solidFill>
                    <a:srgbClr val="000000"/>
                  </a:solidFill>
                  <a:effectLst/>
                  <a:latin typeface="ヒラギノ角ゴ8" panose="020B0800000000000000" pitchFamily="50" charset="-128"/>
                  <a:ea typeface="ヒラギノ角ゴ8" panose="020B0800000000000000" pitchFamily="50" charset="-128"/>
                </a:rPr>
                <a:t>解析レシピ</a:t>
              </a:r>
            </a:p>
          </p:txBody>
        </p:sp>
        <p:sp>
          <p:nvSpPr>
            <p:cNvPr id="51" name="WordArt 69">
              <a:extLst>
                <a:ext uri="{FF2B5EF4-FFF2-40B4-BE49-F238E27FC236}">
                  <a16:creationId xmlns:a16="http://schemas.microsoft.com/office/drawing/2014/main" id="{0F15F3E1-D8AE-83E1-D201-A7FD9FDF4506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5095875" y="7381875"/>
              <a:ext cx="1925637" cy="457200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76200">
                  <a:solidFill>
                    <a:srgbClr val="FFFF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l" rtl="0">
                <a:buNone/>
              </a:pPr>
              <a:r>
                <a:rPr lang="en-US" altLang="ja-JP" sz="800" kern="10" spc="0">
                  <a:ln>
                    <a:noFill/>
                  </a:ln>
                  <a:solidFill>
                    <a:srgbClr val="000000"/>
                  </a:solidFill>
                  <a:effectLst/>
                  <a:latin typeface="ヒラギノ角ゴ4" panose="020B0400000000000000" pitchFamily="50" charset="-128"/>
                  <a:ea typeface="ヒラギノ角ゴ4" panose="020B0400000000000000" pitchFamily="50" charset="-128"/>
                </a:rPr>
                <a:t>2D</a:t>
              </a:r>
              <a:r>
                <a:rPr lang="ja-JP" altLang="en-US" sz="800" kern="10" spc="0">
                  <a:ln>
                    <a:noFill/>
                  </a:ln>
                  <a:solidFill>
                    <a:srgbClr val="000000"/>
                  </a:solidFill>
                  <a:effectLst/>
                  <a:latin typeface="ヒラギノ角ゴ4" panose="020B0400000000000000" pitchFamily="50" charset="-128"/>
                  <a:ea typeface="ヒラギノ角ゴ4" panose="020B0400000000000000" pitchFamily="50" charset="-128"/>
                </a:rPr>
                <a:t>や</a:t>
              </a:r>
              <a:r>
                <a:rPr lang="en-US" altLang="ja-JP" sz="800" kern="10" spc="0">
                  <a:ln>
                    <a:noFill/>
                  </a:ln>
                  <a:solidFill>
                    <a:srgbClr val="000000"/>
                  </a:solidFill>
                  <a:effectLst/>
                  <a:latin typeface="ヒラギノ角ゴ4" panose="020B0400000000000000" pitchFamily="50" charset="-128"/>
                  <a:ea typeface="ヒラギノ角ゴ4" panose="020B0400000000000000" pitchFamily="50" charset="-128"/>
                </a:rPr>
                <a:t>3D</a:t>
              </a:r>
              <a:r>
                <a:rPr lang="ja-JP" altLang="en-US" sz="800" kern="10" spc="0">
                  <a:ln>
                    <a:noFill/>
                  </a:ln>
                  <a:solidFill>
                    <a:srgbClr val="000000"/>
                  </a:solidFill>
                  <a:effectLst/>
                  <a:latin typeface="ヒラギノ角ゴ4" panose="020B0400000000000000" pitchFamily="50" charset="-128"/>
                  <a:ea typeface="ヒラギノ角ゴ4" panose="020B0400000000000000" pitchFamily="50" charset="-128"/>
                </a:rPr>
                <a:t>の画像解析のためにあらかじめ一連の解析</a:t>
              </a:r>
            </a:p>
            <a:p>
              <a:pPr algn="l" rtl="0">
                <a:buNone/>
              </a:pPr>
              <a:r>
                <a:rPr lang="ja-JP" altLang="en-US" sz="800" kern="10" spc="0">
                  <a:ln>
                    <a:noFill/>
                  </a:ln>
                  <a:solidFill>
                    <a:srgbClr val="000000"/>
                  </a:solidFill>
                  <a:effectLst/>
                  <a:latin typeface="ヒラギノ角ゴ4" panose="020B0400000000000000" pitchFamily="50" charset="-128"/>
                  <a:ea typeface="ヒラギノ角ゴ4" panose="020B0400000000000000" pitchFamily="50" charset="-128"/>
                </a:rPr>
                <a:t>ステップをまとめた「解析レシピ」が用意されてい</a:t>
              </a:r>
            </a:p>
            <a:p>
              <a:pPr algn="l" rtl="0">
                <a:buNone/>
              </a:pPr>
              <a:r>
                <a:rPr lang="ja-JP" altLang="en-US" sz="800" kern="10" spc="0">
                  <a:ln>
                    <a:noFill/>
                  </a:ln>
                  <a:solidFill>
                    <a:srgbClr val="000000"/>
                  </a:solidFill>
                  <a:effectLst/>
                  <a:latin typeface="ヒラギノ角ゴ4" panose="020B0400000000000000" pitchFamily="50" charset="-128"/>
                  <a:ea typeface="ヒラギノ角ゴ4" panose="020B0400000000000000" pitchFamily="50" charset="-128"/>
                </a:rPr>
                <a:t>ます。 目的にあったレシピを選択しパラメーター調</a:t>
              </a:r>
            </a:p>
            <a:p>
              <a:pPr algn="l" rtl="0">
                <a:buNone/>
              </a:pPr>
              <a:r>
                <a:rPr lang="ja-JP" altLang="en-US" sz="800" kern="10" spc="0">
                  <a:ln>
                    <a:noFill/>
                  </a:ln>
                  <a:solidFill>
                    <a:srgbClr val="000000"/>
                  </a:solidFill>
                  <a:effectLst/>
                  <a:latin typeface="ヒラギノ角ゴ4" panose="020B0400000000000000" pitchFamily="50" charset="-128"/>
                  <a:ea typeface="ヒラギノ角ゴ4" panose="020B0400000000000000" pitchFamily="50" charset="-128"/>
                </a:rPr>
                <a:t>整するだけでワンクリックでオブジェクトを検出し</a:t>
              </a:r>
            </a:p>
            <a:p>
              <a:pPr algn="l" rtl="0">
                <a:buNone/>
              </a:pPr>
              <a:r>
                <a:rPr lang="ja-JP" altLang="en-US" sz="800" kern="10" spc="0">
                  <a:ln>
                    <a:noFill/>
                  </a:ln>
                  <a:solidFill>
                    <a:srgbClr val="000000"/>
                  </a:solidFill>
                  <a:effectLst/>
                  <a:latin typeface="ヒラギノ角ゴ4" panose="020B0400000000000000" pitchFamily="50" charset="-128"/>
                  <a:ea typeface="ヒラギノ角ゴ4" panose="020B0400000000000000" pitchFamily="50" charset="-128"/>
                </a:rPr>
                <a:t>定量解析の結果を得ることができます。</a:t>
              </a:r>
            </a:p>
          </p:txBody>
        </p:sp>
        <p:sp>
          <p:nvSpPr>
            <p:cNvPr id="52" name="WordArt 70">
              <a:extLst>
                <a:ext uri="{FF2B5EF4-FFF2-40B4-BE49-F238E27FC236}">
                  <a16:creationId xmlns:a16="http://schemas.microsoft.com/office/drawing/2014/main" id="{388D4742-C3CA-F7AF-EAF7-398B60759376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1711325" y="7142163"/>
              <a:ext cx="1220787" cy="142875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76200">
                  <a:solidFill>
                    <a:srgbClr val="FFFF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l" rtl="0">
                <a:buNone/>
              </a:pPr>
              <a:r>
                <a:rPr lang="ja-JP" altLang="en-US" sz="1000" kern="10" spc="0">
                  <a:ln>
                    <a:noFill/>
                  </a:ln>
                  <a:solidFill>
                    <a:srgbClr val="000000"/>
                  </a:solidFill>
                  <a:effectLst/>
                  <a:latin typeface="ヒラギノ角ゴ8" panose="020B0800000000000000" pitchFamily="50" charset="-128"/>
                  <a:ea typeface="ヒラギノ角ゴ8" panose="020B0800000000000000" pitchFamily="50" charset="-128"/>
                </a:rPr>
                <a:t>高速レンダリング</a:t>
              </a:r>
            </a:p>
          </p:txBody>
        </p:sp>
        <p:sp>
          <p:nvSpPr>
            <p:cNvPr id="53" name="WordArt 71">
              <a:extLst>
                <a:ext uri="{FF2B5EF4-FFF2-40B4-BE49-F238E27FC236}">
                  <a16:creationId xmlns:a16="http://schemas.microsoft.com/office/drawing/2014/main" id="{9AA630BE-1C99-D781-866F-759EE506A029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1720850" y="7367588"/>
              <a:ext cx="1925637" cy="368300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76200">
                  <a:solidFill>
                    <a:srgbClr val="FFFF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l" rtl="0">
                <a:buNone/>
              </a:pPr>
              <a:r>
                <a:rPr lang="ja-JP" altLang="en-US" sz="800" kern="10" spc="0">
                  <a:ln>
                    <a:noFill/>
                  </a:ln>
                  <a:solidFill>
                    <a:srgbClr val="000000"/>
                  </a:solidFill>
                  <a:effectLst/>
                  <a:latin typeface="ヒラギノ角ゴ4" panose="020B0400000000000000" pitchFamily="50" charset="-128"/>
                  <a:ea typeface="ヒラギノ角ゴ4" panose="020B0400000000000000" pitchFamily="50" charset="-128"/>
                </a:rPr>
                <a:t>長時間の</a:t>
              </a:r>
              <a:r>
                <a:rPr lang="en-US" altLang="ja-JP" sz="800" kern="10" spc="0">
                  <a:ln>
                    <a:noFill/>
                  </a:ln>
                  <a:solidFill>
                    <a:srgbClr val="000000"/>
                  </a:solidFill>
                  <a:effectLst/>
                  <a:latin typeface="ヒラギノ角ゴ4" panose="020B0400000000000000" pitchFamily="50" charset="-128"/>
                  <a:ea typeface="ヒラギノ角ゴ4" panose="020B0400000000000000" pitchFamily="50" charset="-128"/>
                </a:rPr>
                <a:t>3D</a:t>
              </a:r>
              <a:r>
                <a:rPr lang="ja-JP" altLang="en-US" sz="800" kern="10" spc="0">
                  <a:ln>
                    <a:noFill/>
                  </a:ln>
                  <a:solidFill>
                    <a:srgbClr val="000000"/>
                  </a:solidFill>
                  <a:effectLst/>
                  <a:latin typeface="ヒラギノ角ゴ4" panose="020B0400000000000000" pitchFamily="50" charset="-128"/>
                  <a:ea typeface="ヒラギノ角ゴ4" panose="020B0400000000000000" pitchFamily="50" charset="-128"/>
                </a:rPr>
                <a:t>タイムラプスなどでデータサイズが</a:t>
              </a:r>
              <a:r>
                <a:rPr lang="en-US" altLang="ja-JP" sz="800" kern="10" spc="0">
                  <a:ln>
                    <a:noFill/>
                  </a:ln>
                  <a:solidFill>
                    <a:srgbClr val="000000"/>
                  </a:solidFill>
                  <a:effectLst/>
                  <a:latin typeface="ヒラギノ角ゴ4" panose="020B0400000000000000" pitchFamily="50" charset="-128"/>
                  <a:ea typeface="ヒラギノ角ゴ4" panose="020B0400000000000000" pitchFamily="50" charset="-128"/>
                </a:rPr>
                <a:t>GB</a:t>
              </a:r>
            </a:p>
            <a:p>
              <a:pPr algn="l" rtl="0">
                <a:buNone/>
              </a:pPr>
              <a:r>
                <a:rPr lang="ja-JP" altLang="en-US" sz="800" kern="10" spc="0">
                  <a:ln>
                    <a:noFill/>
                  </a:ln>
                  <a:solidFill>
                    <a:srgbClr val="000000"/>
                  </a:solidFill>
                  <a:effectLst/>
                  <a:latin typeface="ヒラギノ角ゴ4" panose="020B0400000000000000" pitchFamily="50" charset="-128"/>
                  <a:ea typeface="ヒラギノ角ゴ4" panose="020B0400000000000000" pitchFamily="50" charset="-128"/>
                </a:rPr>
                <a:t>あるいは</a:t>
              </a:r>
              <a:r>
                <a:rPr lang="en-US" altLang="ja-JP" sz="800" kern="10" spc="0">
                  <a:ln>
                    <a:noFill/>
                  </a:ln>
                  <a:solidFill>
                    <a:srgbClr val="000000"/>
                  </a:solidFill>
                  <a:effectLst/>
                  <a:latin typeface="ヒラギノ角ゴ4" panose="020B0400000000000000" pitchFamily="50" charset="-128"/>
                  <a:ea typeface="ヒラギノ角ゴ4" panose="020B0400000000000000" pitchFamily="50" charset="-128"/>
                </a:rPr>
                <a:t>TB</a:t>
              </a:r>
              <a:r>
                <a:rPr lang="ja-JP" altLang="en-US" sz="800" kern="10" spc="0">
                  <a:ln>
                    <a:noFill/>
                  </a:ln>
                  <a:solidFill>
                    <a:srgbClr val="000000"/>
                  </a:solidFill>
                  <a:effectLst/>
                  <a:latin typeface="ヒラギノ角ゴ4" panose="020B0400000000000000" pitchFamily="50" charset="-128"/>
                  <a:ea typeface="ヒラギノ角ゴ4" panose="020B0400000000000000" pitchFamily="50" charset="-128"/>
                </a:rPr>
                <a:t>のサイズになっても、</a:t>
              </a:r>
              <a:r>
                <a:rPr lang="en-US" altLang="ja-JP" sz="800" kern="10" spc="0">
                  <a:ln>
                    <a:noFill/>
                  </a:ln>
                  <a:solidFill>
                    <a:srgbClr val="000000"/>
                  </a:solidFill>
                  <a:effectLst/>
                  <a:latin typeface="ヒラギノ角ゴ4" panose="020B0400000000000000" pitchFamily="50" charset="-128"/>
                  <a:ea typeface="ヒラギノ角ゴ4" panose="020B0400000000000000" pitchFamily="50" charset="-128"/>
                </a:rPr>
                <a:t>Aivia</a:t>
              </a:r>
              <a:r>
                <a:rPr lang="ja-JP" altLang="en-US" sz="800" kern="10" spc="0">
                  <a:ln>
                    <a:noFill/>
                  </a:ln>
                  <a:solidFill>
                    <a:srgbClr val="000000"/>
                  </a:solidFill>
                  <a:effectLst/>
                  <a:latin typeface="ヒラギノ角ゴ4" panose="020B0400000000000000" pitchFamily="50" charset="-128"/>
                  <a:ea typeface="ヒラギノ角ゴ4" panose="020B0400000000000000" pitchFamily="50" charset="-128"/>
                </a:rPr>
                <a:t>の高速レン</a:t>
              </a:r>
            </a:p>
            <a:p>
              <a:pPr algn="l" rtl="0">
                <a:buNone/>
              </a:pPr>
              <a:r>
                <a:rPr lang="ja-JP" altLang="en-US" sz="800" kern="10" spc="0">
                  <a:ln>
                    <a:noFill/>
                  </a:ln>
                  <a:solidFill>
                    <a:srgbClr val="000000"/>
                  </a:solidFill>
                  <a:effectLst/>
                  <a:latin typeface="ヒラギノ角ゴ4" panose="020B0400000000000000" pitchFamily="50" charset="-128"/>
                  <a:ea typeface="ヒラギノ角ゴ4" panose="020B0400000000000000" pitchFamily="50" charset="-128"/>
                </a:rPr>
                <a:t>ダリングによりストレスなく滑らかな</a:t>
              </a:r>
              <a:r>
                <a:rPr lang="en-US" altLang="ja-JP" sz="800" kern="10" spc="0">
                  <a:ln>
                    <a:noFill/>
                  </a:ln>
                  <a:solidFill>
                    <a:srgbClr val="000000"/>
                  </a:solidFill>
                  <a:effectLst/>
                  <a:latin typeface="ヒラギノ角ゴ4" panose="020B0400000000000000" pitchFamily="50" charset="-128"/>
                  <a:ea typeface="ヒラギノ角ゴ4" panose="020B0400000000000000" pitchFamily="50" charset="-128"/>
                </a:rPr>
                <a:t>3D</a:t>
              </a:r>
              <a:r>
                <a:rPr lang="ja-JP" altLang="en-US" sz="800" kern="10" spc="0">
                  <a:ln>
                    <a:noFill/>
                  </a:ln>
                  <a:solidFill>
                    <a:srgbClr val="000000"/>
                  </a:solidFill>
                  <a:effectLst/>
                  <a:latin typeface="ヒラギノ角ゴ4" panose="020B0400000000000000" pitchFamily="50" charset="-128"/>
                  <a:ea typeface="ヒラギノ角ゴ4" panose="020B0400000000000000" pitchFamily="50" charset="-128"/>
                </a:rPr>
                <a:t>表示が可能</a:t>
              </a:r>
            </a:p>
            <a:p>
              <a:pPr algn="l" rtl="0">
                <a:buNone/>
              </a:pPr>
              <a:r>
                <a:rPr lang="ja-JP" altLang="en-US" sz="800" kern="10" spc="0">
                  <a:ln>
                    <a:noFill/>
                  </a:ln>
                  <a:solidFill>
                    <a:srgbClr val="000000"/>
                  </a:solidFill>
                  <a:effectLst/>
                  <a:latin typeface="ヒラギノ角ゴ4" panose="020B0400000000000000" pitchFamily="50" charset="-128"/>
                  <a:ea typeface="ヒラギノ角ゴ4" panose="020B0400000000000000" pitchFamily="50" charset="-128"/>
                </a:rPr>
                <a:t>です。</a:t>
              </a:r>
            </a:p>
          </p:txBody>
        </p:sp>
        <p:sp>
          <p:nvSpPr>
            <p:cNvPr id="54" name="WordArt 72">
              <a:extLst>
                <a:ext uri="{FF2B5EF4-FFF2-40B4-BE49-F238E27FC236}">
                  <a16:creationId xmlns:a16="http://schemas.microsoft.com/office/drawing/2014/main" id="{90883E2A-A81A-E7FA-4DF3-39B81145E5AF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5084762" y="9134475"/>
              <a:ext cx="1171575" cy="142875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76200">
                  <a:solidFill>
                    <a:srgbClr val="FFFF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l" rtl="0">
                <a:buNone/>
              </a:pPr>
              <a:r>
                <a:rPr lang="en-US" altLang="ja-JP" sz="1000" kern="10" spc="0">
                  <a:ln>
                    <a:noFill/>
                  </a:ln>
                  <a:solidFill>
                    <a:srgbClr val="000000"/>
                  </a:solidFill>
                  <a:effectLst/>
                  <a:latin typeface="ヒラギノ角ゴ8" panose="020B0800000000000000" pitchFamily="50" charset="-128"/>
                  <a:ea typeface="ヒラギノ角ゴ8" panose="020B0800000000000000" pitchFamily="50" charset="-128"/>
                </a:rPr>
                <a:t>AI</a:t>
              </a:r>
              <a:r>
                <a:rPr lang="ja-JP" altLang="en-US" sz="1000" kern="10" spc="0">
                  <a:ln>
                    <a:noFill/>
                  </a:ln>
                  <a:solidFill>
                    <a:srgbClr val="000000"/>
                  </a:solidFill>
                  <a:effectLst/>
                  <a:latin typeface="ヒラギノ角ゴ8" panose="020B0800000000000000" pitchFamily="50" charset="-128"/>
                  <a:ea typeface="ヒラギノ角ゴ8" panose="020B0800000000000000" pitchFamily="50" charset="-128"/>
                </a:rPr>
                <a:t>初心者でも簡単</a:t>
              </a:r>
            </a:p>
          </p:txBody>
        </p:sp>
        <p:sp>
          <p:nvSpPr>
            <p:cNvPr id="55" name="WordArt 73">
              <a:extLst>
                <a:ext uri="{FF2B5EF4-FFF2-40B4-BE49-F238E27FC236}">
                  <a16:creationId xmlns:a16="http://schemas.microsoft.com/office/drawing/2014/main" id="{A3BC4B19-C12D-3932-94C3-EF7889C06EB6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5095875" y="9317038"/>
              <a:ext cx="1925637" cy="557212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76200">
                  <a:solidFill>
                    <a:srgbClr val="FFFF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l" rtl="0">
                <a:buNone/>
              </a:pPr>
              <a:r>
                <a:rPr lang="en-US" altLang="ja-JP" sz="800" kern="10" spc="0">
                  <a:ln>
                    <a:noFill/>
                  </a:ln>
                  <a:solidFill>
                    <a:srgbClr val="000000"/>
                  </a:solidFill>
                  <a:effectLst/>
                  <a:latin typeface="ヒラギノ角ゴ4" panose="020B0400000000000000" pitchFamily="50" charset="-128"/>
                  <a:ea typeface="ヒラギノ角ゴ4" panose="020B0400000000000000" pitchFamily="50" charset="-128"/>
                </a:rPr>
                <a:t>Aivia</a:t>
              </a:r>
              <a:r>
                <a:rPr lang="ja-JP" altLang="en-US" sz="800" kern="10" spc="0">
                  <a:ln>
                    <a:noFill/>
                  </a:ln>
                  <a:solidFill>
                    <a:srgbClr val="000000"/>
                  </a:solidFill>
                  <a:effectLst/>
                  <a:latin typeface="ヒラギノ角ゴ4" panose="020B0400000000000000" pitchFamily="50" charset="-128"/>
                  <a:ea typeface="ヒラギノ角ゴ4" panose="020B0400000000000000" pitchFamily="50" charset="-128"/>
                </a:rPr>
                <a:t>には事前トレーニング済みの</a:t>
              </a:r>
              <a:r>
                <a:rPr lang="en-US" altLang="ja-JP" sz="800" kern="10" spc="0">
                  <a:ln>
                    <a:noFill/>
                  </a:ln>
                  <a:solidFill>
                    <a:srgbClr val="000000"/>
                  </a:solidFill>
                  <a:effectLst/>
                  <a:latin typeface="ヒラギノ角ゴ4" panose="020B0400000000000000" pitchFamily="50" charset="-128"/>
                  <a:ea typeface="ヒラギノ角ゴ4" panose="020B0400000000000000" pitchFamily="50" charset="-128"/>
                </a:rPr>
                <a:t>Deep Learning</a:t>
              </a:r>
            </a:p>
            <a:p>
              <a:pPr algn="l" rtl="0">
                <a:buNone/>
              </a:pPr>
              <a:r>
                <a:rPr lang="ja-JP" altLang="en-US" sz="800" kern="10" spc="0">
                  <a:ln>
                    <a:noFill/>
                  </a:ln>
                  <a:solidFill>
                    <a:srgbClr val="000000"/>
                  </a:solidFill>
                  <a:effectLst/>
                  <a:latin typeface="ヒラギノ角ゴ4" panose="020B0400000000000000" pitchFamily="50" charset="-128"/>
                  <a:ea typeface="ヒラギノ角ゴ4" panose="020B0400000000000000" pitchFamily="50" charset="-128"/>
                </a:rPr>
                <a:t>モデルが搭載されており、複雑な設定なしに解析を</a:t>
              </a:r>
            </a:p>
            <a:p>
              <a:pPr algn="l" rtl="0">
                <a:buNone/>
              </a:pPr>
              <a:r>
                <a:rPr lang="ja-JP" altLang="en-US" sz="800" kern="10" spc="0">
                  <a:ln>
                    <a:noFill/>
                  </a:ln>
                  <a:solidFill>
                    <a:srgbClr val="000000"/>
                  </a:solidFill>
                  <a:effectLst/>
                  <a:latin typeface="ヒラギノ角ゴ4" panose="020B0400000000000000" pitchFamily="50" charset="-128"/>
                  <a:ea typeface="ヒラギノ角ゴ4" panose="020B0400000000000000" pitchFamily="50" charset="-128"/>
                </a:rPr>
                <a:t>開始できます。また、検出したい領域を塗り絵をす</a:t>
              </a:r>
            </a:p>
            <a:p>
              <a:pPr algn="l" rtl="0">
                <a:buNone/>
              </a:pPr>
              <a:r>
                <a:rPr lang="ja-JP" altLang="en-US" sz="800" kern="10" spc="0">
                  <a:ln>
                    <a:noFill/>
                  </a:ln>
                  <a:solidFill>
                    <a:srgbClr val="000000"/>
                  </a:solidFill>
                  <a:effectLst/>
                  <a:latin typeface="ヒラギノ角ゴ4" panose="020B0400000000000000" pitchFamily="50" charset="-128"/>
                  <a:ea typeface="ヒラギノ角ゴ4" panose="020B0400000000000000" pitchFamily="50" charset="-128"/>
                </a:rPr>
                <a:t>るように学習することでパラメータフリーで機械学</a:t>
              </a:r>
            </a:p>
            <a:p>
              <a:pPr algn="l" rtl="0">
                <a:buNone/>
              </a:pPr>
              <a:r>
                <a:rPr lang="ja-JP" altLang="en-US" sz="800" kern="10" spc="0">
                  <a:ln>
                    <a:noFill/>
                  </a:ln>
                  <a:solidFill>
                    <a:srgbClr val="000000"/>
                  </a:solidFill>
                  <a:effectLst/>
                  <a:latin typeface="ヒラギノ角ゴ4" panose="020B0400000000000000" pitchFamily="50" charset="-128"/>
                  <a:ea typeface="ヒラギノ角ゴ4" panose="020B0400000000000000" pitchFamily="50" charset="-128"/>
                </a:rPr>
                <a:t>習が可能です。また、一般的な画像フォーマットで</a:t>
              </a:r>
            </a:p>
            <a:p>
              <a:pPr algn="l" rtl="0">
                <a:buNone/>
              </a:pPr>
              <a:r>
                <a:rPr lang="ja-JP" altLang="en-US" sz="800" kern="10" spc="0">
                  <a:ln>
                    <a:noFill/>
                  </a:ln>
                  <a:solidFill>
                    <a:srgbClr val="000000"/>
                  </a:solidFill>
                  <a:effectLst/>
                  <a:latin typeface="ヒラギノ角ゴ4" panose="020B0400000000000000" pitchFamily="50" charset="-128"/>
                  <a:ea typeface="ヒラギノ角ゴ4" panose="020B0400000000000000" pitchFamily="50" charset="-128"/>
                </a:rPr>
                <a:t>ある</a:t>
              </a:r>
              <a:r>
                <a:rPr lang="en-US" altLang="ja-JP" sz="800" kern="10" spc="0">
                  <a:ln>
                    <a:noFill/>
                  </a:ln>
                  <a:solidFill>
                    <a:srgbClr val="000000"/>
                  </a:solidFill>
                  <a:effectLst/>
                  <a:latin typeface="ヒラギノ角ゴ4" panose="020B0400000000000000" pitchFamily="50" charset="-128"/>
                  <a:ea typeface="ヒラギノ角ゴ4" panose="020B0400000000000000" pitchFamily="50" charset="-128"/>
                </a:rPr>
                <a:t>TIFF</a:t>
              </a:r>
              <a:r>
                <a:rPr lang="ja-JP" altLang="en-US" sz="800" kern="10" spc="0">
                  <a:ln>
                    <a:noFill/>
                  </a:ln>
                  <a:solidFill>
                    <a:srgbClr val="000000"/>
                  </a:solidFill>
                  <a:effectLst/>
                  <a:latin typeface="ヒラギノ角ゴ4" panose="020B0400000000000000" pitchFamily="50" charset="-128"/>
                  <a:ea typeface="ヒラギノ角ゴ4" panose="020B0400000000000000" pitchFamily="50" charset="-128"/>
                </a:rPr>
                <a:t>、</a:t>
              </a:r>
              <a:r>
                <a:rPr lang="en-US" altLang="ja-JP" sz="800" kern="10" spc="0">
                  <a:ln>
                    <a:noFill/>
                  </a:ln>
                  <a:solidFill>
                    <a:srgbClr val="000000"/>
                  </a:solidFill>
                  <a:effectLst/>
                  <a:latin typeface="ヒラギノ角ゴ4" panose="020B0400000000000000" pitchFamily="50" charset="-128"/>
                  <a:ea typeface="ヒラギノ角ゴ4" panose="020B0400000000000000" pitchFamily="50" charset="-128"/>
                </a:rPr>
                <a:t>JPEG </a:t>
              </a:r>
              <a:r>
                <a:rPr lang="ja-JP" altLang="en-US" sz="800" kern="10" spc="0">
                  <a:ln>
                    <a:noFill/>
                  </a:ln>
                  <a:solidFill>
                    <a:srgbClr val="000000"/>
                  </a:solidFill>
                  <a:effectLst/>
                  <a:latin typeface="ヒラギノ角ゴ4" panose="020B0400000000000000" pitchFamily="50" charset="-128"/>
                  <a:ea typeface="ヒラギノ角ゴ4" panose="020B0400000000000000" pitchFamily="50" charset="-128"/>
                </a:rPr>
                <a:t>、</a:t>
              </a:r>
              <a:r>
                <a:rPr lang="en-US" altLang="ja-JP" sz="800" kern="10" spc="0">
                  <a:ln>
                    <a:noFill/>
                  </a:ln>
                  <a:solidFill>
                    <a:srgbClr val="000000"/>
                  </a:solidFill>
                  <a:effectLst/>
                  <a:latin typeface="ヒラギノ角ゴ4" panose="020B0400000000000000" pitchFamily="50" charset="-128"/>
                  <a:ea typeface="ヒラギノ角ゴ4" panose="020B0400000000000000" pitchFamily="50" charset="-128"/>
                </a:rPr>
                <a:t>PNG</a:t>
              </a:r>
              <a:r>
                <a:rPr lang="ja-JP" altLang="en-US" sz="800" kern="10" spc="0">
                  <a:ln>
                    <a:noFill/>
                  </a:ln>
                  <a:solidFill>
                    <a:srgbClr val="000000"/>
                  </a:solidFill>
                  <a:effectLst/>
                  <a:latin typeface="ヒラギノ角ゴ4" panose="020B0400000000000000" pitchFamily="50" charset="-128"/>
                  <a:ea typeface="ヒラギノ角ゴ4" panose="020B0400000000000000" pitchFamily="50" charset="-128"/>
                </a:rPr>
                <a:t>にも対応しています。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260351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ED7089-5310-FA90-C979-12E2D93C3D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図 36">
            <a:extLst>
              <a:ext uri="{FF2B5EF4-FFF2-40B4-BE49-F238E27FC236}">
                <a16:creationId xmlns:a16="http://schemas.microsoft.com/office/drawing/2014/main" id="{E8778AFE-D905-47FF-CA18-3F82A401F3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6858000" cy="2341108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93AD1D2-2AE6-371F-1A2D-DF5DD12589FB}"/>
              </a:ext>
            </a:extLst>
          </p:cNvPr>
          <p:cNvSpPr txBox="1"/>
          <p:nvPr/>
        </p:nvSpPr>
        <p:spPr>
          <a:xfrm>
            <a:off x="258805" y="1869731"/>
            <a:ext cx="3005760" cy="24444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1050" b="1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コア数が多い</a:t>
            </a:r>
            <a:r>
              <a:rPr kumimoji="1" lang="ja-JP" altLang="en-US" sz="1050" b="1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ため、高速解析が可能</a:t>
            </a:r>
            <a:r>
              <a:rPr kumimoji="1" lang="en-US" altLang="ja-JP" sz="1050" b="1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!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1F82938-BD39-F6A4-1E1C-45409EFD6CF4}"/>
              </a:ext>
            </a:extLst>
          </p:cNvPr>
          <p:cNvSpPr txBox="1"/>
          <p:nvPr/>
        </p:nvSpPr>
        <p:spPr>
          <a:xfrm>
            <a:off x="172866" y="408407"/>
            <a:ext cx="3292570" cy="24444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50" b="1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人工知能（</a:t>
            </a:r>
            <a:r>
              <a:rPr kumimoji="1" lang="en-US" altLang="ja-JP" sz="1050" b="1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AI</a:t>
            </a:r>
            <a:r>
              <a:rPr kumimoji="1" lang="ja-JP" altLang="en-US" sz="1050" b="1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）技術を利用した解析用途に！</a:t>
            </a:r>
            <a:endParaRPr kumimoji="1" lang="en-US" altLang="ja-JP" sz="1050" b="1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游ゴシック" panose="020B0400000000000000" pitchFamily="50" charset="-128"/>
              <a:ea typeface="游ゴシック" panose="020B0400000000000000" pitchFamily="50" charset="-128"/>
              <a:cs typeface="Segoe UI" panose="020B0502040204020203" pitchFamily="34" charset="0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DA767CDD-B24C-9ED2-708A-7549F2A5D43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6557" y="679071"/>
            <a:ext cx="1073217" cy="1466014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C2FE24F4-AB29-8638-158F-65BAA2D31D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6266" y="279400"/>
            <a:ext cx="1495635" cy="1909040"/>
          </a:xfrm>
          <a:prstGeom prst="rect">
            <a:avLst/>
          </a:prstGeom>
        </p:spPr>
      </p:pic>
      <p:sp>
        <p:nvSpPr>
          <p:cNvPr id="7" name="正方形/長方形 67">
            <a:extLst>
              <a:ext uri="{FF2B5EF4-FFF2-40B4-BE49-F238E27FC236}">
                <a16:creationId xmlns:a16="http://schemas.microsoft.com/office/drawing/2014/main" id="{F41AB0FB-B6A8-3B34-FD74-7371551A961C}"/>
              </a:ext>
            </a:extLst>
          </p:cNvPr>
          <p:cNvSpPr/>
          <p:nvPr/>
        </p:nvSpPr>
        <p:spPr>
          <a:xfrm>
            <a:off x="4107279" y="294557"/>
            <a:ext cx="1424621" cy="1533334"/>
          </a:xfrm>
          <a:custGeom>
            <a:avLst/>
            <a:gdLst>
              <a:gd name="connsiteX0" fmla="*/ 0 w 1649675"/>
              <a:gd name="connsiteY0" fmla="*/ 0 h 1619756"/>
              <a:gd name="connsiteX1" fmla="*/ 1649675 w 1649675"/>
              <a:gd name="connsiteY1" fmla="*/ 0 h 1619756"/>
              <a:gd name="connsiteX2" fmla="*/ 1649675 w 1649675"/>
              <a:gd name="connsiteY2" fmla="*/ 1619756 h 1619756"/>
              <a:gd name="connsiteX3" fmla="*/ 0 w 1649675"/>
              <a:gd name="connsiteY3" fmla="*/ 1619756 h 1619756"/>
              <a:gd name="connsiteX4" fmla="*/ 0 w 1649675"/>
              <a:gd name="connsiteY4" fmla="*/ 0 h 1619756"/>
              <a:gd name="connsiteX0" fmla="*/ 0 w 1649675"/>
              <a:gd name="connsiteY0" fmla="*/ 0 h 1619756"/>
              <a:gd name="connsiteX1" fmla="*/ 1421075 w 1649675"/>
              <a:gd name="connsiteY1" fmla="*/ 678872 h 1619756"/>
              <a:gd name="connsiteX2" fmla="*/ 1649675 w 1649675"/>
              <a:gd name="connsiteY2" fmla="*/ 1619756 h 1619756"/>
              <a:gd name="connsiteX3" fmla="*/ 0 w 1649675"/>
              <a:gd name="connsiteY3" fmla="*/ 1619756 h 1619756"/>
              <a:gd name="connsiteX4" fmla="*/ 0 w 1649675"/>
              <a:gd name="connsiteY4" fmla="*/ 0 h 1619756"/>
              <a:gd name="connsiteX0" fmla="*/ 0 w 1649675"/>
              <a:gd name="connsiteY0" fmla="*/ 0 h 1619756"/>
              <a:gd name="connsiteX1" fmla="*/ 1559620 w 1649675"/>
              <a:gd name="connsiteY1" fmla="*/ 415636 h 1619756"/>
              <a:gd name="connsiteX2" fmla="*/ 1649675 w 1649675"/>
              <a:gd name="connsiteY2" fmla="*/ 1619756 h 1619756"/>
              <a:gd name="connsiteX3" fmla="*/ 0 w 1649675"/>
              <a:gd name="connsiteY3" fmla="*/ 1619756 h 1619756"/>
              <a:gd name="connsiteX4" fmla="*/ 0 w 1649675"/>
              <a:gd name="connsiteY4" fmla="*/ 0 h 1619756"/>
              <a:gd name="connsiteX0" fmla="*/ 0 w 1559620"/>
              <a:gd name="connsiteY0" fmla="*/ 0 h 1619756"/>
              <a:gd name="connsiteX1" fmla="*/ 1559620 w 1559620"/>
              <a:gd name="connsiteY1" fmla="*/ 415636 h 1619756"/>
              <a:gd name="connsiteX2" fmla="*/ 1524985 w 1559620"/>
              <a:gd name="connsiteY2" fmla="*/ 1501992 h 1619756"/>
              <a:gd name="connsiteX3" fmla="*/ 0 w 1559620"/>
              <a:gd name="connsiteY3" fmla="*/ 1619756 h 1619756"/>
              <a:gd name="connsiteX4" fmla="*/ 0 w 1559620"/>
              <a:gd name="connsiteY4" fmla="*/ 0 h 1619756"/>
              <a:gd name="connsiteX0" fmla="*/ 0 w 1559620"/>
              <a:gd name="connsiteY0" fmla="*/ 0 h 1619756"/>
              <a:gd name="connsiteX1" fmla="*/ 1559620 w 1559620"/>
              <a:gd name="connsiteY1" fmla="*/ 415636 h 1619756"/>
              <a:gd name="connsiteX2" fmla="*/ 1407222 w 1559620"/>
              <a:gd name="connsiteY2" fmla="*/ 1453501 h 1619756"/>
              <a:gd name="connsiteX3" fmla="*/ 0 w 1559620"/>
              <a:gd name="connsiteY3" fmla="*/ 1619756 h 1619756"/>
              <a:gd name="connsiteX4" fmla="*/ 0 w 1559620"/>
              <a:gd name="connsiteY4" fmla="*/ 0 h 1619756"/>
              <a:gd name="connsiteX0" fmla="*/ 0 w 1566549"/>
              <a:gd name="connsiteY0" fmla="*/ 0 h 1619756"/>
              <a:gd name="connsiteX1" fmla="*/ 1559620 w 1566549"/>
              <a:gd name="connsiteY1" fmla="*/ 415636 h 1619756"/>
              <a:gd name="connsiteX2" fmla="*/ 1566549 w 1566549"/>
              <a:gd name="connsiteY2" fmla="*/ 1432719 h 1619756"/>
              <a:gd name="connsiteX3" fmla="*/ 0 w 1566549"/>
              <a:gd name="connsiteY3" fmla="*/ 1619756 h 1619756"/>
              <a:gd name="connsiteX4" fmla="*/ 0 w 1566549"/>
              <a:gd name="connsiteY4" fmla="*/ 0 h 1619756"/>
              <a:gd name="connsiteX0" fmla="*/ 76200 w 1566549"/>
              <a:gd name="connsiteY0" fmla="*/ 0 h 1550484"/>
              <a:gd name="connsiteX1" fmla="*/ 1559620 w 1566549"/>
              <a:gd name="connsiteY1" fmla="*/ 346364 h 1550484"/>
              <a:gd name="connsiteX2" fmla="*/ 1566549 w 1566549"/>
              <a:gd name="connsiteY2" fmla="*/ 1363447 h 1550484"/>
              <a:gd name="connsiteX3" fmla="*/ 0 w 1566549"/>
              <a:gd name="connsiteY3" fmla="*/ 1550484 h 1550484"/>
              <a:gd name="connsiteX4" fmla="*/ 76200 w 1566549"/>
              <a:gd name="connsiteY4" fmla="*/ 0 h 1550484"/>
              <a:gd name="connsiteX0" fmla="*/ 55418 w 1566549"/>
              <a:gd name="connsiteY0" fmla="*/ 0 h 1619757"/>
              <a:gd name="connsiteX1" fmla="*/ 1559620 w 1566549"/>
              <a:gd name="connsiteY1" fmla="*/ 415637 h 1619757"/>
              <a:gd name="connsiteX2" fmla="*/ 1566549 w 1566549"/>
              <a:gd name="connsiteY2" fmla="*/ 1432720 h 1619757"/>
              <a:gd name="connsiteX3" fmla="*/ 0 w 1566549"/>
              <a:gd name="connsiteY3" fmla="*/ 1619757 h 1619757"/>
              <a:gd name="connsiteX4" fmla="*/ 55418 w 1566549"/>
              <a:gd name="connsiteY4" fmla="*/ 0 h 1619757"/>
              <a:gd name="connsiteX0" fmla="*/ 0 w 1511131"/>
              <a:gd name="connsiteY0" fmla="*/ 0 h 1481211"/>
              <a:gd name="connsiteX1" fmla="*/ 1504202 w 1511131"/>
              <a:gd name="connsiteY1" fmla="*/ 415637 h 1481211"/>
              <a:gd name="connsiteX2" fmla="*/ 1511131 w 1511131"/>
              <a:gd name="connsiteY2" fmla="*/ 1432720 h 1481211"/>
              <a:gd name="connsiteX3" fmla="*/ 76200 w 1511131"/>
              <a:gd name="connsiteY3" fmla="*/ 1481211 h 1481211"/>
              <a:gd name="connsiteX4" fmla="*/ 0 w 1511131"/>
              <a:gd name="connsiteY4" fmla="*/ 0 h 1481211"/>
              <a:gd name="connsiteX0" fmla="*/ 34636 w 1545767"/>
              <a:gd name="connsiteY0" fmla="*/ 0 h 1598975"/>
              <a:gd name="connsiteX1" fmla="*/ 1538838 w 1545767"/>
              <a:gd name="connsiteY1" fmla="*/ 415637 h 1598975"/>
              <a:gd name="connsiteX2" fmla="*/ 1545767 w 1545767"/>
              <a:gd name="connsiteY2" fmla="*/ 1432720 h 1598975"/>
              <a:gd name="connsiteX3" fmla="*/ 0 w 1545767"/>
              <a:gd name="connsiteY3" fmla="*/ 1598975 h 1598975"/>
              <a:gd name="connsiteX4" fmla="*/ 34636 w 1545767"/>
              <a:gd name="connsiteY4" fmla="*/ 0 h 1598975"/>
              <a:gd name="connsiteX0" fmla="*/ 26076 w 1545767"/>
              <a:gd name="connsiteY0" fmla="*/ 0 h 1616485"/>
              <a:gd name="connsiteX1" fmla="*/ 1538838 w 1545767"/>
              <a:gd name="connsiteY1" fmla="*/ 433147 h 1616485"/>
              <a:gd name="connsiteX2" fmla="*/ 1545767 w 1545767"/>
              <a:gd name="connsiteY2" fmla="*/ 1450230 h 1616485"/>
              <a:gd name="connsiteX3" fmla="*/ 0 w 1545767"/>
              <a:gd name="connsiteY3" fmla="*/ 1616485 h 1616485"/>
              <a:gd name="connsiteX4" fmla="*/ 26076 w 1545767"/>
              <a:gd name="connsiteY4" fmla="*/ 0 h 1616485"/>
              <a:gd name="connsiteX0" fmla="*/ 26076 w 1556203"/>
              <a:gd name="connsiteY0" fmla="*/ 0 h 1616485"/>
              <a:gd name="connsiteX1" fmla="*/ 1555958 w 1556203"/>
              <a:gd name="connsiteY1" fmla="*/ 411258 h 1616485"/>
              <a:gd name="connsiteX2" fmla="*/ 1545767 w 1556203"/>
              <a:gd name="connsiteY2" fmla="*/ 1450230 h 1616485"/>
              <a:gd name="connsiteX3" fmla="*/ 0 w 1556203"/>
              <a:gd name="connsiteY3" fmla="*/ 1616485 h 1616485"/>
              <a:gd name="connsiteX4" fmla="*/ 26076 w 1556203"/>
              <a:gd name="connsiteY4" fmla="*/ 0 h 1616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56203" h="1616485">
                <a:moveTo>
                  <a:pt x="26076" y="0"/>
                </a:moveTo>
                <a:lnTo>
                  <a:pt x="1555958" y="411258"/>
                </a:lnTo>
                <a:cubicBezTo>
                  <a:pt x="1558268" y="750286"/>
                  <a:pt x="1543457" y="1111202"/>
                  <a:pt x="1545767" y="1450230"/>
                </a:cubicBezTo>
                <a:lnTo>
                  <a:pt x="0" y="1616485"/>
                </a:lnTo>
                <a:lnTo>
                  <a:pt x="26076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2017FD77-84D8-9D3C-12E4-BB818566BC9D}"/>
              </a:ext>
            </a:extLst>
          </p:cNvPr>
          <p:cNvSpPr txBox="1"/>
          <p:nvPr/>
        </p:nvSpPr>
        <p:spPr>
          <a:xfrm>
            <a:off x="207636" y="1000491"/>
            <a:ext cx="3556623" cy="62221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600" b="1" dirty="0" err="1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Aivia</a:t>
            </a:r>
            <a:r>
              <a:rPr kumimoji="1" lang="en-US" altLang="ja-JP" sz="3600" b="1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(</a:t>
            </a:r>
            <a:r>
              <a:rPr kumimoji="1" lang="ja-JP" altLang="en-US" sz="3600" b="1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エイビア</a:t>
            </a:r>
            <a:r>
              <a:rPr kumimoji="1" lang="en-US" altLang="ja-JP" sz="3600" b="1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)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BBA428B-30E1-A4FB-47DF-DB08D9D2D0DD}"/>
              </a:ext>
            </a:extLst>
          </p:cNvPr>
          <p:cNvSpPr txBox="1"/>
          <p:nvPr/>
        </p:nvSpPr>
        <p:spPr>
          <a:xfrm>
            <a:off x="273880" y="663910"/>
            <a:ext cx="3556623" cy="29629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14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ヒラギノ角ゴ8" panose="020B0800000000000000" pitchFamily="50" charset="-128"/>
                <a:ea typeface="ヒラギノ角ゴ8" panose="020B0800000000000000" pitchFamily="50" charset="-128"/>
                <a:cs typeface="Segoe UI" panose="020B0502040204020203" pitchFamily="34" charset="0"/>
              </a:rPr>
              <a:t>顕微鏡画像に対する</a:t>
            </a:r>
            <a:r>
              <a:rPr lang="en-US" altLang="ja-JP" sz="14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ヒラギノ角ゴ8" panose="020B0800000000000000" pitchFamily="50" charset="-128"/>
                <a:ea typeface="ヒラギノ角ゴ8" panose="020B0800000000000000" pitchFamily="50" charset="-128"/>
                <a:cs typeface="Segoe UI" panose="020B0502040204020203" pitchFamily="34" charset="0"/>
              </a:rPr>
              <a:t>AI</a:t>
            </a:r>
            <a:r>
              <a:rPr lang="ja-JP" altLang="en-US" sz="14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ヒラギノ角ゴ8" panose="020B0800000000000000" pitchFamily="50" charset="-128"/>
                <a:ea typeface="ヒラギノ角ゴ8" panose="020B0800000000000000" pitchFamily="50" charset="-128"/>
                <a:cs typeface="Segoe UI" panose="020B0502040204020203" pitchFamily="34" charset="0"/>
              </a:rPr>
              <a:t>画像解析ソフトウェア</a:t>
            </a:r>
            <a:endParaRPr kumimoji="1" lang="en-US" altLang="ja-JP" sz="1400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ヒラギノ角ゴ8" panose="020B0800000000000000" pitchFamily="50" charset="-128"/>
              <a:ea typeface="ヒラギノ角ゴ8" panose="020B0800000000000000" pitchFamily="50" charset="-128"/>
              <a:cs typeface="Segoe UI" panose="020B0502040204020203" pitchFamily="34" charset="0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2140058E-C121-275F-EB69-C6CF76954B7E}"/>
              </a:ext>
            </a:extLst>
          </p:cNvPr>
          <p:cNvSpPr txBox="1"/>
          <p:nvPr/>
        </p:nvSpPr>
        <p:spPr>
          <a:xfrm>
            <a:off x="88900" y="1550558"/>
            <a:ext cx="3556623" cy="29629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1400" b="1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にお勧めの</a:t>
            </a:r>
            <a:r>
              <a:rPr lang="en-US" altLang="ja-JP" sz="1400" b="1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HPC/</a:t>
            </a:r>
            <a:r>
              <a:rPr lang="ja-JP" altLang="en-US" sz="1400" b="1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ワークステーション</a:t>
            </a:r>
            <a:endParaRPr kumimoji="1" lang="en-US" altLang="ja-JP" sz="1400" b="1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游ゴシック" panose="020B0400000000000000" pitchFamily="50" charset="-128"/>
              <a:ea typeface="游ゴシック" panose="020B0400000000000000" pitchFamily="50" charset="-128"/>
              <a:cs typeface="Segoe UI" panose="020B0502040204020203" pitchFamily="34" charset="0"/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D9E55A05-3519-ED3D-079E-0FA2DD07B9EB}"/>
              </a:ext>
            </a:extLst>
          </p:cNvPr>
          <p:cNvSpPr/>
          <p:nvPr/>
        </p:nvSpPr>
        <p:spPr>
          <a:xfrm>
            <a:off x="397783" y="2544072"/>
            <a:ext cx="6135785" cy="18189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675A544C-99AC-0144-70C1-D9602E7BD4EB}"/>
              </a:ext>
            </a:extLst>
          </p:cNvPr>
          <p:cNvSpPr/>
          <p:nvPr/>
        </p:nvSpPr>
        <p:spPr>
          <a:xfrm>
            <a:off x="473091" y="2642582"/>
            <a:ext cx="3116143" cy="489850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rgbClr val="050F1B"/>
              </a:gs>
              <a:gs pos="58000">
                <a:srgbClr val="091F3C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63F0ABB1-22D9-13B7-6DBA-9673B78E6EBA}"/>
              </a:ext>
            </a:extLst>
          </p:cNvPr>
          <p:cNvSpPr txBox="1"/>
          <p:nvPr/>
        </p:nvSpPr>
        <p:spPr>
          <a:xfrm>
            <a:off x="453667" y="2687088"/>
            <a:ext cx="326667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1200" b="1" dirty="0" err="1">
                <a:solidFill>
                  <a:schemeClr val="bg1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Aivia</a:t>
            </a:r>
            <a:r>
              <a:rPr lang="ja-JP" altLang="en-US" sz="1200" b="1" dirty="0">
                <a:solidFill>
                  <a:schemeClr val="bg1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は人工知能</a:t>
            </a:r>
            <a:r>
              <a:rPr lang="en-US" altLang="ja-JP" sz="1200" b="1" dirty="0">
                <a:solidFill>
                  <a:schemeClr val="bg1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(AI)</a:t>
            </a:r>
            <a:r>
              <a:rPr lang="ja-JP" altLang="en-US" sz="1200" b="1" dirty="0">
                <a:solidFill>
                  <a:schemeClr val="bg1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技術を利用した先進的</a:t>
            </a:r>
            <a:endParaRPr lang="en-US" altLang="ja-JP" sz="1200" b="1" dirty="0">
              <a:solidFill>
                <a:schemeClr val="bg1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Segoe UI" panose="020B0502040204020203" pitchFamily="34" charset="0"/>
            </a:endParaRPr>
          </a:p>
          <a:p>
            <a:r>
              <a:rPr lang="ja-JP" altLang="en-US" sz="1200" b="1" dirty="0">
                <a:solidFill>
                  <a:schemeClr val="bg1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な</a:t>
            </a:r>
            <a:r>
              <a:rPr kumimoji="1" lang="ja-JP" altLang="en-US" sz="1200" b="1" dirty="0">
                <a:solidFill>
                  <a:schemeClr val="bg1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画像解析ソフトウェアです。</a:t>
            </a:r>
            <a:endParaRPr kumimoji="1" lang="en-US" altLang="ja-JP" sz="1200" b="1" dirty="0">
              <a:solidFill>
                <a:schemeClr val="bg1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Segoe UI" panose="020B0502040204020203" pitchFamily="34" charset="0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F8327817-CE00-6AC2-C89F-4140C4AA0E55}"/>
              </a:ext>
            </a:extLst>
          </p:cNvPr>
          <p:cNvSpPr txBox="1"/>
          <p:nvPr/>
        </p:nvSpPr>
        <p:spPr>
          <a:xfrm>
            <a:off x="489622" y="3187928"/>
            <a:ext cx="3084539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1000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主に顕微鏡で取得した</a:t>
            </a:r>
            <a:r>
              <a:rPr lang="en-US" altLang="ja-JP" sz="1000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2D</a:t>
            </a:r>
            <a:r>
              <a:rPr lang="ja-JP" altLang="en-US" sz="1000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～</a:t>
            </a:r>
            <a:r>
              <a:rPr lang="en-US" altLang="ja-JP" sz="1000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5D</a:t>
            </a:r>
            <a:r>
              <a:rPr lang="ja-JP" altLang="en-US" sz="1000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の画像に対して大容量のデータでも、画像処理の知識が無くても、簡単に効率よく解析することができ、研究の効率と精度を大幅に向上させます。</a:t>
            </a:r>
            <a:endParaRPr lang="en-US" altLang="ja-JP" sz="1000" dirty="0">
              <a:latin typeface="游ゴシック" panose="020B0400000000000000" pitchFamily="50" charset="-128"/>
              <a:ea typeface="游ゴシック" panose="020B0400000000000000" pitchFamily="50" charset="-128"/>
              <a:cs typeface="Segoe UI" panose="020B0502040204020203" pitchFamily="34" charset="0"/>
            </a:endParaRPr>
          </a:p>
          <a:p>
            <a:r>
              <a:rPr lang="ja-JP" altLang="en-US" sz="1000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発売以来、多くの研究機関へ様々な対象物の</a:t>
            </a:r>
            <a:endParaRPr lang="en-US" altLang="ja-JP" sz="1000" dirty="0">
              <a:latin typeface="游ゴシック" panose="020B0400000000000000" pitchFamily="50" charset="-128"/>
              <a:ea typeface="游ゴシック" panose="020B0400000000000000" pitchFamily="50" charset="-128"/>
              <a:cs typeface="Segoe UI" panose="020B0502040204020203" pitchFamily="34" charset="0"/>
            </a:endParaRPr>
          </a:p>
          <a:p>
            <a:r>
              <a:rPr lang="ja-JP" altLang="en-US" sz="1000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解析を行っております。</a:t>
            </a:r>
            <a:endParaRPr lang="en-US" altLang="ja-JP" sz="1000" dirty="0">
              <a:latin typeface="游ゴシック" panose="020B0400000000000000" pitchFamily="50" charset="-128"/>
              <a:ea typeface="游ゴシック" panose="020B0400000000000000" pitchFamily="50" charset="-128"/>
              <a:cs typeface="Segoe UI" panose="020B0502040204020203" pitchFamily="34" charset="0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F63566A9-69DE-87FE-725C-B188ADDB1E39}"/>
              </a:ext>
            </a:extLst>
          </p:cNvPr>
          <p:cNvSpPr txBox="1"/>
          <p:nvPr/>
        </p:nvSpPr>
        <p:spPr>
          <a:xfrm>
            <a:off x="3100146" y="4562096"/>
            <a:ext cx="3623510" cy="2666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12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計算に有利な</a:t>
            </a:r>
            <a:r>
              <a:rPr lang="en-US" altLang="ja-JP" sz="12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4.0-5.4GHz CPU</a:t>
            </a:r>
            <a:r>
              <a:rPr kumimoji="1" lang="ja-JP" altLang="en-US" sz="12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を</a:t>
            </a:r>
            <a:r>
              <a:rPr lang="ja-JP" altLang="en-US" sz="12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搭載した</a:t>
            </a:r>
            <a:r>
              <a:rPr lang="en-US" altLang="ja-JP" sz="12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HPC</a:t>
            </a:r>
            <a:endParaRPr kumimoji="1" lang="en-US" altLang="ja-JP" sz="1200" b="1" dirty="0">
              <a:solidFill>
                <a:srgbClr val="1C1C1C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Segoe UI" panose="020B0502040204020203" pitchFamily="34" charset="0"/>
            </a:endParaRPr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0DCD68E0-4B16-CBFF-57D0-82054C09C5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46237" y="2701033"/>
            <a:ext cx="1267261" cy="737635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1743F919-64E9-3CDD-0D1A-568778ED41B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12674" y="2710524"/>
            <a:ext cx="1267261" cy="734039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E14E4AEA-3372-997C-1CEC-491C30141E3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46237" y="3530429"/>
            <a:ext cx="1267261" cy="734039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86145E04-1C60-CB51-24B0-EC6B6F324F8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15244" y="3533369"/>
            <a:ext cx="1262121" cy="731069"/>
          </a:xfrm>
          <a:prstGeom prst="rect">
            <a:avLst/>
          </a:prstGeom>
        </p:spPr>
      </p:pic>
      <p:sp>
        <p:nvSpPr>
          <p:cNvPr id="20" name="Rectangle 43">
            <a:extLst>
              <a:ext uri="{FF2B5EF4-FFF2-40B4-BE49-F238E27FC236}">
                <a16:creationId xmlns:a16="http://schemas.microsoft.com/office/drawing/2014/main" id="{19CFBD9A-C258-6EAF-0EAA-ABC4073E0A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4455" y="7687406"/>
            <a:ext cx="3232161" cy="209582"/>
          </a:xfrm>
          <a:prstGeom prst="rect">
            <a:avLst/>
          </a:prstGeom>
          <a:solidFill>
            <a:srgbClr val="FFFFFF"/>
          </a:solidFill>
          <a:ln w="9525">
            <a:solidFill>
              <a:srgbClr val="272727"/>
            </a:solidFill>
            <a:miter lim="800000"/>
            <a:headEnd/>
            <a:tailEnd/>
          </a:ln>
        </p:spPr>
        <p:txBody>
          <a:bodyPr vert="horz" wrap="square" lIns="74295" tIns="8890" rIns="74295" bIns="889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D3B0C956-EEA5-EC7D-5AFA-D7927223D564}"/>
              </a:ext>
            </a:extLst>
          </p:cNvPr>
          <p:cNvSpPr txBox="1"/>
          <p:nvPr/>
        </p:nvSpPr>
        <p:spPr>
          <a:xfrm>
            <a:off x="2579742" y="7076008"/>
            <a:ext cx="1844696" cy="48888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en-US" altLang="ja-JP" sz="900" b="1" dirty="0">
              <a:solidFill>
                <a:srgbClr val="1C1C1C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Segoe UI" panose="020B0502040204020203" pitchFamily="34" charset="0"/>
            </a:endParaRPr>
          </a:p>
          <a:p>
            <a:r>
              <a:rPr lang="en-US" altLang="ja-JP" sz="9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APPLIED</a:t>
            </a:r>
          </a:p>
          <a:p>
            <a:r>
              <a:rPr lang="en-US" altLang="ja-JP" sz="9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CERVO Ryzen Type-RT99975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823A7E82-1ECA-84D0-D0FC-D91C7215CAE7}"/>
              </a:ext>
            </a:extLst>
          </p:cNvPr>
          <p:cNvSpPr txBox="1"/>
          <p:nvPr/>
        </p:nvSpPr>
        <p:spPr>
          <a:xfrm>
            <a:off x="4357878" y="7220727"/>
            <a:ext cx="2365778" cy="44444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24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お問合せ下さい。</a:t>
            </a:r>
            <a:endParaRPr kumimoji="1" lang="en-US" altLang="ja-JP" sz="2400" b="1" dirty="0">
              <a:solidFill>
                <a:srgbClr val="1C1C1C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Segoe UI" panose="020B0502040204020203" pitchFamily="34" charset="0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8015DAC9-4FE5-10BC-BA06-D0F506F2CD99}"/>
              </a:ext>
            </a:extLst>
          </p:cNvPr>
          <p:cNvSpPr txBox="1"/>
          <p:nvPr/>
        </p:nvSpPr>
        <p:spPr>
          <a:xfrm>
            <a:off x="3893878" y="7681252"/>
            <a:ext cx="2417022" cy="25184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105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カスタマイズのご要望も承ります</a:t>
            </a:r>
            <a:endParaRPr kumimoji="1" lang="en-US" altLang="ja-JP" sz="1050" b="1" dirty="0">
              <a:latin typeface="游ゴシック" panose="020B0400000000000000" pitchFamily="50" charset="-128"/>
              <a:ea typeface="游ゴシック" panose="020B0400000000000000" pitchFamily="50" charset="-128"/>
              <a:cs typeface="Segoe UI" panose="020B0502040204020203" pitchFamily="34" charset="0"/>
            </a:endParaRPr>
          </a:p>
        </p:txBody>
      </p:sp>
      <p:cxnSp>
        <p:nvCxnSpPr>
          <p:cNvPr id="24" name="直線コネクタ 23">
            <a:extLst>
              <a:ext uri="{FF2B5EF4-FFF2-40B4-BE49-F238E27FC236}">
                <a16:creationId xmlns:a16="http://schemas.microsoft.com/office/drawing/2014/main" id="{4C05190F-C709-2C43-DC65-2798627CA9CD}"/>
              </a:ext>
            </a:extLst>
          </p:cNvPr>
          <p:cNvCxnSpPr/>
          <p:nvPr/>
        </p:nvCxnSpPr>
        <p:spPr>
          <a:xfrm>
            <a:off x="3224455" y="7177402"/>
            <a:ext cx="3198562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3">
            <a:extLst>
              <a:ext uri="{FF2B5EF4-FFF2-40B4-BE49-F238E27FC236}">
                <a16:creationId xmlns:a16="http://schemas.microsoft.com/office/drawing/2014/main" id="{82DFE1BD-3037-1FB3-3770-AAEC4D13C6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962" y="8210633"/>
            <a:ext cx="6111710" cy="1286960"/>
          </a:xfrm>
          <a:prstGeom prst="rect">
            <a:avLst/>
          </a:prstGeom>
          <a:solidFill>
            <a:srgbClr val="002060"/>
          </a:solidFill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74295" tIns="8890" rIns="74295" bIns="889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21A41F4-F9F6-F600-D540-7D6C415DAD4A}"/>
              </a:ext>
            </a:extLst>
          </p:cNvPr>
          <p:cNvSpPr txBox="1"/>
          <p:nvPr/>
        </p:nvSpPr>
        <p:spPr>
          <a:xfrm>
            <a:off x="1329357" y="8302951"/>
            <a:ext cx="4967694" cy="29629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1400" b="1" dirty="0">
                <a:solidFill>
                  <a:schemeClr val="bg1"/>
                </a:solidFill>
                <a:effectLst>
                  <a:glow rad="101600">
                    <a:srgbClr val="081930"/>
                  </a:glow>
                </a:effectLst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解析</a:t>
            </a:r>
            <a:r>
              <a:rPr kumimoji="1" lang="ja-JP" altLang="en-US" sz="1400" b="1" dirty="0">
                <a:solidFill>
                  <a:schemeClr val="bg1"/>
                </a:solidFill>
                <a:effectLst>
                  <a:glow rad="101600">
                    <a:srgbClr val="081930"/>
                  </a:glow>
                </a:effectLst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速度が圧倒的！</a:t>
            </a:r>
            <a:r>
              <a:rPr lang="en-US" altLang="ja-JP" sz="1400" b="1" dirty="0">
                <a:solidFill>
                  <a:schemeClr val="bg1"/>
                </a:solidFill>
                <a:effectLst>
                  <a:glow rad="101600">
                    <a:srgbClr val="081930"/>
                  </a:glow>
                </a:effectLst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32</a:t>
            </a:r>
            <a:r>
              <a:rPr kumimoji="1" lang="ja-JP" altLang="en-US" sz="1400" b="1" dirty="0">
                <a:solidFill>
                  <a:schemeClr val="bg1"/>
                </a:solidFill>
                <a:effectLst>
                  <a:glow rad="101600">
                    <a:srgbClr val="081930"/>
                  </a:glow>
                </a:effectLst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コア</a:t>
            </a:r>
            <a:r>
              <a:rPr lang="en-US" altLang="ja-JP" sz="1400" b="1" dirty="0">
                <a:solidFill>
                  <a:schemeClr val="bg1"/>
                </a:solidFill>
                <a:effectLst>
                  <a:glow rad="101600">
                    <a:srgbClr val="081930"/>
                  </a:glow>
                </a:effectLst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CPU</a:t>
            </a:r>
            <a:r>
              <a:rPr kumimoji="1" lang="ja-JP" altLang="en-US" sz="1400" b="1" dirty="0">
                <a:solidFill>
                  <a:schemeClr val="bg1"/>
                </a:solidFill>
                <a:effectLst>
                  <a:glow rad="101600">
                    <a:srgbClr val="081930"/>
                  </a:glow>
                </a:effectLst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搭載</a:t>
            </a:r>
            <a:r>
              <a:rPr kumimoji="1" lang="en-US" altLang="ja-JP" sz="1400" b="1" dirty="0">
                <a:solidFill>
                  <a:schemeClr val="bg1"/>
                </a:solidFill>
                <a:effectLst>
                  <a:glow rad="101600">
                    <a:srgbClr val="081930"/>
                  </a:glow>
                </a:effectLst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!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DFF00AD6-2AF6-25C3-0F12-5AE520892ABA}"/>
              </a:ext>
            </a:extLst>
          </p:cNvPr>
          <p:cNvSpPr txBox="1"/>
          <p:nvPr/>
        </p:nvSpPr>
        <p:spPr>
          <a:xfrm>
            <a:off x="1409390" y="8630157"/>
            <a:ext cx="4848913" cy="57708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1050" b="1" dirty="0" err="1">
                <a:solidFill>
                  <a:schemeClr val="bg1"/>
                </a:solidFill>
                <a:effectLst>
                  <a:glow rad="101600">
                    <a:srgbClr val="081930"/>
                  </a:glow>
                </a:effectLst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Aivia</a:t>
            </a:r>
            <a:r>
              <a:rPr kumimoji="1" lang="ja-JP" altLang="en-US" sz="1050" b="1" dirty="0">
                <a:solidFill>
                  <a:schemeClr val="bg1"/>
                </a:solidFill>
                <a:effectLst>
                  <a:glow rad="101600">
                    <a:srgbClr val="081930"/>
                  </a:glow>
                </a:effectLst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の処理には、</a:t>
            </a:r>
            <a:r>
              <a:rPr kumimoji="1" lang="en-US" altLang="ja-JP" sz="1050" b="1" dirty="0">
                <a:solidFill>
                  <a:schemeClr val="bg1"/>
                </a:solidFill>
                <a:effectLst>
                  <a:glow rad="101600">
                    <a:srgbClr val="081930"/>
                  </a:glow>
                </a:effectLst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CPU</a:t>
            </a:r>
            <a:r>
              <a:rPr kumimoji="1" lang="ja-JP" altLang="en-US" sz="1050" b="1" dirty="0">
                <a:solidFill>
                  <a:schemeClr val="bg1"/>
                </a:solidFill>
                <a:effectLst>
                  <a:glow rad="101600">
                    <a:srgbClr val="081930"/>
                  </a:glow>
                </a:effectLst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のコア数が多い方が良いと言えます。</a:t>
            </a:r>
            <a:endParaRPr lang="en-US" altLang="ja-JP" sz="1050" b="1" dirty="0">
              <a:solidFill>
                <a:schemeClr val="bg1"/>
              </a:solidFill>
              <a:effectLst>
                <a:glow rad="101600">
                  <a:srgbClr val="081930"/>
                </a:glow>
              </a:effectLst>
              <a:latin typeface="游ゴシック" panose="020B0400000000000000" pitchFamily="50" charset="-128"/>
              <a:ea typeface="游ゴシック" panose="020B0400000000000000" pitchFamily="50" charset="-128"/>
              <a:cs typeface="Segoe UI" panose="020B0502040204020203" pitchFamily="34" charset="0"/>
            </a:endParaRPr>
          </a:p>
          <a:p>
            <a:r>
              <a:rPr lang="ja-JP" altLang="en-US" sz="1050" b="1" dirty="0">
                <a:solidFill>
                  <a:schemeClr val="bg1"/>
                </a:solidFill>
                <a:effectLst>
                  <a:glow rad="101600">
                    <a:srgbClr val="081930"/>
                  </a:glow>
                </a:effectLst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また、メモリも</a:t>
            </a:r>
            <a:r>
              <a:rPr lang="en-US" altLang="ja-JP" sz="1050" b="1" dirty="0">
                <a:solidFill>
                  <a:schemeClr val="bg1"/>
                </a:solidFill>
                <a:effectLst>
                  <a:glow rad="101600">
                    <a:srgbClr val="081930"/>
                  </a:glow>
                </a:effectLst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192GB</a:t>
            </a:r>
            <a:r>
              <a:rPr lang="ja-JP" altLang="en-US" sz="1050" b="1" dirty="0">
                <a:solidFill>
                  <a:schemeClr val="bg1"/>
                </a:solidFill>
                <a:effectLst>
                  <a:glow rad="101600">
                    <a:srgbClr val="081930"/>
                  </a:glow>
                </a:effectLst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以上、グラフィックボードのビデオメモリは</a:t>
            </a:r>
            <a:r>
              <a:rPr lang="en-US" altLang="ja-JP" sz="1050" b="1" dirty="0">
                <a:solidFill>
                  <a:schemeClr val="bg1"/>
                </a:solidFill>
                <a:effectLst>
                  <a:glow rad="101600">
                    <a:srgbClr val="081930"/>
                  </a:glow>
                </a:effectLst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16GB</a:t>
            </a:r>
            <a:r>
              <a:rPr lang="ja-JP" altLang="en-US" sz="1050" b="1" dirty="0">
                <a:solidFill>
                  <a:schemeClr val="bg1"/>
                </a:solidFill>
                <a:effectLst>
                  <a:glow rad="101600">
                    <a:srgbClr val="081930"/>
                  </a:glow>
                </a:effectLst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以上が推奨であるため、上記機種は最適な構成になっております。</a:t>
            </a:r>
            <a:endParaRPr lang="en-US" altLang="ja-JP" sz="1050" b="1" dirty="0">
              <a:solidFill>
                <a:schemeClr val="bg1"/>
              </a:solidFill>
              <a:effectLst>
                <a:glow rad="101600">
                  <a:srgbClr val="081930"/>
                </a:glow>
              </a:effectLst>
              <a:latin typeface="游ゴシック" panose="020B0400000000000000" pitchFamily="50" charset="-128"/>
              <a:ea typeface="游ゴシック" panose="020B0400000000000000" pitchFamily="50" charset="-128"/>
              <a:cs typeface="Segoe UI" panose="020B0502040204020203" pitchFamily="34" charset="0"/>
            </a:endParaRPr>
          </a:p>
        </p:txBody>
      </p:sp>
      <p:grpSp>
        <p:nvGrpSpPr>
          <p:cNvPr id="28" name="Group 30">
            <a:extLst>
              <a:ext uri="{FF2B5EF4-FFF2-40B4-BE49-F238E27FC236}">
                <a16:creationId xmlns:a16="http://schemas.microsoft.com/office/drawing/2014/main" id="{E3C3E7AB-A80B-2646-5E97-F38D5134BA07}"/>
              </a:ext>
            </a:extLst>
          </p:cNvPr>
          <p:cNvGrpSpPr>
            <a:grpSpLocks/>
          </p:cNvGrpSpPr>
          <p:nvPr/>
        </p:nvGrpSpPr>
        <p:grpSpPr bwMode="auto">
          <a:xfrm>
            <a:off x="5081790" y="4994320"/>
            <a:ext cx="725788" cy="596180"/>
            <a:chOff x="1701" y="1985"/>
            <a:chExt cx="6820" cy="5296"/>
          </a:xfrm>
        </p:grpSpPr>
        <p:sp>
          <p:nvSpPr>
            <p:cNvPr id="35" name="グラフィックス 13">
              <a:extLst>
                <a:ext uri="{FF2B5EF4-FFF2-40B4-BE49-F238E27FC236}">
                  <a16:creationId xmlns:a16="http://schemas.microsoft.com/office/drawing/2014/main" id="{4726148D-085E-C299-2C35-3720B3B39707}"/>
                </a:ext>
              </a:extLst>
            </p:cNvPr>
            <p:cNvSpPr>
              <a:spLocks/>
            </p:cNvSpPr>
            <p:nvPr/>
          </p:nvSpPr>
          <p:spPr bwMode="auto">
            <a:xfrm>
              <a:off x="1701" y="5999"/>
              <a:ext cx="6820" cy="1282"/>
            </a:xfrm>
            <a:custGeom>
              <a:avLst/>
              <a:gdLst>
                <a:gd name="T0" fmla="*/ 1800919 w 5814698"/>
                <a:gd name="T1" fmla="*/ 1108 h 814294"/>
                <a:gd name="T2" fmla="*/ 1801005 w 5814698"/>
                <a:gd name="T3" fmla="*/ 814294 h 814294"/>
                <a:gd name="T4" fmla="*/ 2029894 w 5814698"/>
                <a:gd name="T5" fmla="*/ 814294 h 814294"/>
                <a:gd name="T6" fmla="*/ 2029894 w 5814698"/>
                <a:gd name="T7" fmla="*/ 1129 h 814294"/>
                <a:gd name="T8" fmla="*/ 1800919 w 5814698"/>
                <a:gd name="T9" fmla="*/ 1129 h 814294"/>
                <a:gd name="T10" fmla="*/ 0 w 5814698"/>
                <a:gd name="T11" fmla="*/ 22 h 814294"/>
                <a:gd name="T12" fmla="*/ 0 w 5814698"/>
                <a:gd name="T13" fmla="*/ 814294 h 814294"/>
                <a:gd name="T14" fmla="*/ 230967 w 5814698"/>
                <a:gd name="T15" fmla="*/ 814294 h 814294"/>
                <a:gd name="T16" fmla="*/ 230967 w 5814698"/>
                <a:gd name="T17" fmla="*/ 195987 h 814294"/>
                <a:gd name="T18" fmla="*/ 409898 w 5814698"/>
                <a:gd name="T19" fmla="*/ 196052 h 814294"/>
                <a:gd name="T20" fmla="*/ 539934 w 5814698"/>
                <a:gd name="T21" fmla="*/ 241410 h 814294"/>
                <a:gd name="T22" fmla="*/ 590930 w 5814698"/>
                <a:gd name="T23" fmla="*/ 456730 h 814294"/>
                <a:gd name="T24" fmla="*/ 590930 w 5814698"/>
                <a:gd name="T25" fmla="*/ 814294 h 814294"/>
                <a:gd name="T26" fmla="*/ 814707 w 5814698"/>
                <a:gd name="T27" fmla="*/ 814294 h 814294"/>
                <a:gd name="T28" fmla="*/ 814707 w 5814698"/>
                <a:gd name="T29" fmla="*/ 364407 h 814294"/>
                <a:gd name="T30" fmla="*/ 411068 w 5814698"/>
                <a:gd name="T31" fmla="*/ 0 h 814294"/>
                <a:gd name="T32" fmla="*/ 0 w 5814698"/>
                <a:gd name="T33" fmla="*/ 0 h 814294"/>
                <a:gd name="T34" fmla="*/ 2169522 w 5814698"/>
                <a:gd name="T35" fmla="*/ 1129 h 814294"/>
                <a:gd name="T36" fmla="*/ 2169522 w 5814698"/>
                <a:gd name="T37" fmla="*/ 814294 h 814294"/>
                <a:gd name="T38" fmla="*/ 2540853 w 5814698"/>
                <a:gd name="T39" fmla="*/ 814294 h 814294"/>
                <a:gd name="T40" fmla="*/ 2873076 w 5814698"/>
                <a:gd name="T41" fmla="*/ 707286 h 814294"/>
                <a:gd name="T42" fmla="*/ 2954346 w 5814698"/>
                <a:gd name="T43" fmla="*/ 416651 h 814294"/>
                <a:gd name="T44" fmla="*/ 2880244 w 5814698"/>
                <a:gd name="T45" fmla="*/ 136878 h 814294"/>
                <a:gd name="T46" fmla="*/ 2490832 w 5814698"/>
                <a:gd name="T47" fmla="*/ 1129 h 814294"/>
                <a:gd name="T48" fmla="*/ 2396612 w 5814698"/>
                <a:gd name="T49" fmla="*/ 178174 h 814294"/>
                <a:gd name="T50" fmla="*/ 2495054 w 5814698"/>
                <a:gd name="T51" fmla="*/ 178174 h 814294"/>
                <a:gd name="T52" fmla="*/ 2730222 w 5814698"/>
                <a:gd name="T53" fmla="*/ 409439 h 814294"/>
                <a:gd name="T54" fmla="*/ 2495054 w 5814698"/>
                <a:gd name="T55" fmla="*/ 640726 h 814294"/>
                <a:gd name="T56" fmla="*/ 2396612 w 5814698"/>
                <a:gd name="T57" fmla="*/ 640726 h 814294"/>
                <a:gd name="T58" fmla="*/ 2396612 w 5814698"/>
                <a:gd name="T59" fmla="*/ 178195 h 814294"/>
                <a:gd name="T60" fmla="*/ 1470839 w 5814698"/>
                <a:gd name="T61" fmla="*/ 1129 h 814294"/>
                <a:gd name="T62" fmla="*/ 1279781 w 5814698"/>
                <a:gd name="T63" fmla="*/ 645613 h 814294"/>
                <a:gd name="T64" fmla="*/ 1096693 w 5814698"/>
                <a:gd name="T65" fmla="*/ 1173 h 814294"/>
                <a:gd name="T66" fmla="*/ 849571 w 5814698"/>
                <a:gd name="T67" fmla="*/ 1129 h 814294"/>
                <a:gd name="T68" fmla="*/ 1111028 w 5814698"/>
                <a:gd name="T69" fmla="*/ 814294 h 814294"/>
                <a:gd name="T70" fmla="*/ 1440999 w 5814698"/>
                <a:gd name="T71" fmla="*/ 814294 h 814294"/>
                <a:gd name="T72" fmla="*/ 1704513 w 5814698"/>
                <a:gd name="T73" fmla="*/ 1129 h 814294"/>
                <a:gd name="T74" fmla="*/ 1470861 w 5814698"/>
                <a:gd name="T75" fmla="*/ 1129 h 814294"/>
                <a:gd name="T76" fmla="*/ 3060865 w 5814698"/>
                <a:gd name="T77" fmla="*/ 814294 h 814294"/>
                <a:gd name="T78" fmla="*/ 3289839 w 5814698"/>
                <a:gd name="T79" fmla="*/ 814294 h 814294"/>
                <a:gd name="T80" fmla="*/ 3289839 w 5814698"/>
                <a:gd name="T81" fmla="*/ 1195 h 814294"/>
                <a:gd name="T82" fmla="*/ 3060822 w 5814698"/>
                <a:gd name="T83" fmla="*/ 1129 h 814294"/>
                <a:gd name="T84" fmla="*/ 3702639 w 5814698"/>
                <a:gd name="T85" fmla="*/ 1412 h 814294"/>
                <a:gd name="T86" fmla="*/ 3382954 w 5814698"/>
                <a:gd name="T87" fmla="*/ 814012 h 814294"/>
                <a:gd name="T88" fmla="*/ 3608702 w 5814698"/>
                <a:gd name="T89" fmla="*/ 814012 h 814294"/>
                <a:gd name="T90" fmla="*/ 3659287 w 5814698"/>
                <a:gd name="T91" fmla="*/ 670378 h 814294"/>
                <a:gd name="T92" fmla="*/ 4037591 w 5814698"/>
                <a:gd name="T93" fmla="*/ 670378 h 814294"/>
                <a:gd name="T94" fmla="*/ 4085447 w 5814698"/>
                <a:gd name="T95" fmla="*/ 814012 h 814294"/>
                <a:gd name="T96" fmla="*/ 4330577 w 5814698"/>
                <a:gd name="T97" fmla="*/ 814012 h 814294"/>
                <a:gd name="T98" fmla="*/ 4008444 w 5814698"/>
                <a:gd name="T99" fmla="*/ 1347 h 814294"/>
                <a:gd name="T100" fmla="*/ 3702639 w 5814698"/>
                <a:gd name="T101" fmla="*/ 1434 h 814294"/>
                <a:gd name="T102" fmla="*/ 3851254 w 5814698"/>
                <a:gd name="T103" fmla="*/ 149673 h 814294"/>
                <a:gd name="T104" fmla="*/ 3989929 w 5814698"/>
                <a:gd name="T105" fmla="*/ 530350 h 814294"/>
                <a:gd name="T106" fmla="*/ 3708205 w 5814698"/>
                <a:gd name="T107" fmla="*/ 530350 h 814294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5814698" h="814294">
                  <a:moveTo>
                    <a:pt x="2418108" y="1108"/>
                  </a:moveTo>
                  <a:lnTo>
                    <a:pt x="2418224" y="814294"/>
                  </a:lnTo>
                  <a:lnTo>
                    <a:pt x="2725554" y="814294"/>
                  </a:lnTo>
                  <a:lnTo>
                    <a:pt x="2725554" y="1129"/>
                  </a:lnTo>
                  <a:lnTo>
                    <a:pt x="2418108" y="1129"/>
                  </a:lnTo>
                  <a:lnTo>
                    <a:pt x="2418108" y="1108"/>
                  </a:lnTo>
                  <a:close/>
                  <a:moveTo>
                    <a:pt x="0" y="22"/>
                  </a:moveTo>
                  <a:lnTo>
                    <a:pt x="0" y="814294"/>
                  </a:lnTo>
                  <a:lnTo>
                    <a:pt x="310121" y="814294"/>
                  </a:lnTo>
                  <a:lnTo>
                    <a:pt x="310121" y="195987"/>
                  </a:lnTo>
                  <a:lnTo>
                    <a:pt x="550373" y="196052"/>
                  </a:lnTo>
                  <a:cubicBezTo>
                    <a:pt x="629954" y="196052"/>
                    <a:pt x="686622" y="210845"/>
                    <a:pt x="724973" y="241410"/>
                  </a:cubicBezTo>
                  <a:cubicBezTo>
                    <a:pt x="773616" y="280121"/>
                    <a:pt x="793446" y="342531"/>
                    <a:pt x="793446" y="456730"/>
                  </a:cubicBezTo>
                  <a:lnTo>
                    <a:pt x="793446" y="814294"/>
                  </a:lnTo>
                  <a:lnTo>
                    <a:pt x="1093914" y="814294"/>
                  </a:lnTo>
                  <a:lnTo>
                    <a:pt x="1093914" y="364407"/>
                  </a:lnTo>
                  <a:cubicBezTo>
                    <a:pt x="1093914" y="43316"/>
                    <a:pt x="819963" y="0"/>
                    <a:pt x="551944" y="0"/>
                  </a:cubicBezTo>
                  <a:lnTo>
                    <a:pt x="0" y="0"/>
                  </a:lnTo>
                  <a:lnTo>
                    <a:pt x="0" y="22"/>
                  </a:lnTo>
                  <a:close/>
                  <a:moveTo>
                    <a:pt x="2913034" y="1129"/>
                  </a:moveTo>
                  <a:lnTo>
                    <a:pt x="2913034" y="814294"/>
                  </a:lnTo>
                  <a:lnTo>
                    <a:pt x="3411623" y="814294"/>
                  </a:lnTo>
                  <a:cubicBezTo>
                    <a:pt x="3677259" y="814294"/>
                    <a:pt x="3763933" y="781275"/>
                    <a:pt x="3857702" y="707286"/>
                  </a:cubicBezTo>
                  <a:cubicBezTo>
                    <a:pt x="3923995" y="655324"/>
                    <a:pt x="3966823" y="541277"/>
                    <a:pt x="3966823" y="416651"/>
                  </a:cubicBezTo>
                  <a:cubicBezTo>
                    <a:pt x="3966823" y="302365"/>
                    <a:pt x="3930566" y="200375"/>
                    <a:pt x="3867326" y="136878"/>
                  </a:cubicBezTo>
                  <a:cubicBezTo>
                    <a:pt x="3753437" y="23331"/>
                    <a:pt x="3589363" y="1129"/>
                    <a:pt x="3344459" y="1129"/>
                  </a:cubicBezTo>
                  <a:lnTo>
                    <a:pt x="2913034" y="1129"/>
                  </a:lnTo>
                  <a:close/>
                  <a:moveTo>
                    <a:pt x="3217950" y="178174"/>
                  </a:moveTo>
                  <a:lnTo>
                    <a:pt x="3350128" y="178174"/>
                  </a:lnTo>
                  <a:cubicBezTo>
                    <a:pt x="3541853" y="178174"/>
                    <a:pt x="3665890" y="242518"/>
                    <a:pt x="3665890" y="409439"/>
                  </a:cubicBezTo>
                  <a:cubicBezTo>
                    <a:pt x="3665890" y="576404"/>
                    <a:pt x="3541853" y="640726"/>
                    <a:pt x="3350128" y="640726"/>
                  </a:cubicBezTo>
                  <a:lnTo>
                    <a:pt x="3217950" y="640726"/>
                  </a:lnTo>
                  <a:lnTo>
                    <a:pt x="3217950" y="178195"/>
                  </a:lnTo>
                  <a:lnTo>
                    <a:pt x="3217950" y="178174"/>
                  </a:lnTo>
                  <a:close/>
                  <a:moveTo>
                    <a:pt x="1974907" y="1129"/>
                  </a:moveTo>
                  <a:lnTo>
                    <a:pt x="1718372" y="645613"/>
                  </a:lnTo>
                  <a:lnTo>
                    <a:pt x="1472538" y="1173"/>
                  </a:lnTo>
                  <a:lnTo>
                    <a:pt x="1140726" y="1129"/>
                  </a:lnTo>
                  <a:lnTo>
                    <a:pt x="1491786" y="814294"/>
                  </a:lnTo>
                  <a:lnTo>
                    <a:pt x="1934841" y="814294"/>
                  </a:lnTo>
                  <a:lnTo>
                    <a:pt x="2288663" y="1129"/>
                  </a:lnTo>
                  <a:lnTo>
                    <a:pt x="1974936" y="1129"/>
                  </a:lnTo>
                  <a:lnTo>
                    <a:pt x="1974907" y="1129"/>
                  </a:lnTo>
                  <a:close/>
                  <a:moveTo>
                    <a:pt x="4109847" y="814294"/>
                  </a:moveTo>
                  <a:lnTo>
                    <a:pt x="4417293" y="814294"/>
                  </a:lnTo>
                  <a:lnTo>
                    <a:pt x="4417293" y="1195"/>
                  </a:lnTo>
                  <a:lnTo>
                    <a:pt x="4109789" y="1129"/>
                  </a:lnTo>
                  <a:lnTo>
                    <a:pt x="4109847" y="814294"/>
                  </a:lnTo>
                  <a:close/>
                  <a:moveTo>
                    <a:pt x="4971562" y="1412"/>
                  </a:moveTo>
                  <a:lnTo>
                    <a:pt x="4542318" y="814012"/>
                  </a:lnTo>
                  <a:lnTo>
                    <a:pt x="4845432" y="814012"/>
                  </a:lnTo>
                  <a:lnTo>
                    <a:pt x="4913353" y="670378"/>
                  </a:lnTo>
                  <a:lnTo>
                    <a:pt x="5421305" y="670378"/>
                  </a:lnTo>
                  <a:lnTo>
                    <a:pt x="5485562" y="814012"/>
                  </a:lnTo>
                  <a:lnTo>
                    <a:pt x="5814699" y="814012"/>
                  </a:lnTo>
                  <a:lnTo>
                    <a:pt x="5382169" y="1347"/>
                  </a:lnTo>
                  <a:lnTo>
                    <a:pt x="4971562" y="1434"/>
                  </a:lnTo>
                  <a:lnTo>
                    <a:pt x="4971562" y="1412"/>
                  </a:lnTo>
                  <a:close/>
                  <a:moveTo>
                    <a:pt x="5171109" y="149673"/>
                  </a:moveTo>
                  <a:lnTo>
                    <a:pt x="5357309" y="530350"/>
                  </a:lnTo>
                  <a:lnTo>
                    <a:pt x="4979035" y="530350"/>
                  </a:lnTo>
                  <a:lnTo>
                    <a:pt x="5171109" y="14967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9051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" name="グラフィックス 13">
              <a:extLst>
                <a:ext uri="{FF2B5EF4-FFF2-40B4-BE49-F238E27FC236}">
                  <a16:creationId xmlns:a16="http://schemas.microsoft.com/office/drawing/2014/main" id="{E3719060-53F3-9A5F-09EE-4C73367695A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6" y="1985"/>
              <a:ext cx="5131" cy="3406"/>
            </a:xfrm>
            <a:custGeom>
              <a:avLst/>
              <a:gdLst>
                <a:gd name="T0" fmla="*/ 1215598 w 4374493"/>
                <a:gd name="T1" fmla="*/ 645353 h 2162761"/>
                <a:gd name="T2" fmla="*/ 1215598 w 4374493"/>
                <a:gd name="T3" fmla="*/ 449996 h 2162761"/>
                <a:gd name="T4" fmla="*/ 1273047 w 4374493"/>
                <a:gd name="T5" fmla="*/ 447042 h 2162761"/>
                <a:gd name="T6" fmla="*/ 2155100 w 4374493"/>
                <a:gd name="T7" fmla="*/ 906140 h 2162761"/>
                <a:gd name="T8" fmla="*/ 1373047 w 4374493"/>
                <a:gd name="T9" fmla="*/ 1431972 h 2162761"/>
                <a:gd name="T10" fmla="*/ 1215598 w 4374493"/>
                <a:gd name="T11" fmla="*/ 1406730 h 2162761"/>
                <a:gd name="T12" fmla="*/ 1215598 w 4374493"/>
                <a:gd name="T13" fmla="*/ 814338 h 2162761"/>
                <a:gd name="T14" fmla="*/ 1589311 w 4374493"/>
                <a:gd name="T15" fmla="*/ 1139795 h 2162761"/>
                <a:gd name="T16" fmla="*/ 1866554 w 4374493"/>
                <a:gd name="T17" fmla="*/ 905293 h 2162761"/>
                <a:gd name="T18" fmla="*/ 1323025 w 4374493"/>
                <a:gd name="T19" fmla="*/ 639010 h 2162761"/>
                <a:gd name="T20" fmla="*/ 1215598 w 4374493"/>
                <a:gd name="T21" fmla="*/ 645353 h 2162761"/>
                <a:gd name="T22" fmla="*/ 1215598 w 4374493"/>
                <a:gd name="T23" fmla="*/ 22 h 2162761"/>
                <a:gd name="T24" fmla="*/ 1215598 w 4374493"/>
                <a:gd name="T25" fmla="*/ 291830 h 2162761"/>
                <a:gd name="T26" fmla="*/ 1273047 w 4374493"/>
                <a:gd name="T27" fmla="*/ 288397 h 2162761"/>
                <a:gd name="T28" fmla="*/ 2496288 w 4374493"/>
                <a:gd name="T29" fmla="*/ 897777 h 2162761"/>
                <a:gd name="T30" fmla="*/ 1364581 w 4374493"/>
                <a:gd name="T31" fmla="*/ 1573890 h 2162761"/>
                <a:gd name="T32" fmla="*/ 1215598 w 4374493"/>
                <a:gd name="T33" fmla="*/ 1560725 h 2162761"/>
                <a:gd name="T34" fmla="*/ 1215598 w 4374493"/>
                <a:gd name="T35" fmla="*/ 1741093 h 2162761"/>
                <a:gd name="T36" fmla="*/ 1339678 w 4374493"/>
                <a:gd name="T37" fmla="*/ 1749174 h 2162761"/>
                <a:gd name="T38" fmla="*/ 2641937 w 4374493"/>
                <a:gd name="T39" fmla="*/ 1148071 h 2162761"/>
                <a:gd name="T40" fmla="*/ 3012228 w 4374493"/>
                <a:gd name="T41" fmla="*/ 1373515 h 2162761"/>
                <a:gd name="T42" fmla="*/ 1347929 w 4374493"/>
                <a:gd name="T43" fmla="*/ 1916160 h 2162761"/>
                <a:gd name="T44" fmla="*/ 1215598 w 4374493"/>
                <a:gd name="T45" fmla="*/ 1909252 h 2162761"/>
                <a:gd name="T46" fmla="*/ 1215598 w 4374493"/>
                <a:gd name="T47" fmla="*/ 2162762 h 2162761"/>
                <a:gd name="T48" fmla="*/ 3257965 w 4374493"/>
                <a:gd name="T49" fmla="*/ 2162762 h 2162761"/>
                <a:gd name="T50" fmla="*/ 3257965 w 4374493"/>
                <a:gd name="T51" fmla="*/ 0 h 2162761"/>
                <a:gd name="T52" fmla="*/ 1215619 w 4374493"/>
                <a:gd name="T53" fmla="*/ 0 h 2162761"/>
                <a:gd name="T54" fmla="*/ 1215598 w 4374493"/>
                <a:gd name="T55" fmla="*/ 1406730 h 2162761"/>
                <a:gd name="T56" fmla="*/ 1215598 w 4374493"/>
                <a:gd name="T57" fmla="*/ 1560747 h 2162761"/>
                <a:gd name="T58" fmla="*/ 580644 w 4374493"/>
                <a:gd name="T59" fmla="*/ 953583 h 2162761"/>
                <a:gd name="T60" fmla="*/ 1215598 w 4374493"/>
                <a:gd name="T61" fmla="*/ 645353 h 2162761"/>
                <a:gd name="T62" fmla="*/ 1215598 w 4374493"/>
                <a:gd name="T63" fmla="*/ 814338 h 2162761"/>
                <a:gd name="T64" fmla="*/ 1214818 w 4374493"/>
                <a:gd name="T65" fmla="*/ 814251 h 2162761"/>
                <a:gd name="T66" fmla="*/ 844353 w 4374493"/>
                <a:gd name="T67" fmla="*/ 984126 h 2162761"/>
                <a:gd name="T68" fmla="*/ 1215598 w 4374493"/>
                <a:gd name="T69" fmla="*/ 1406730 h 2162761"/>
                <a:gd name="T70" fmla="*/ 332873 w 4374493"/>
                <a:gd name="T71" fmla="*/ 931100 h 2162761"/>
                <a:gd name="T72" fmla="*/ 1215598 w 4374493"/>
                <a:gd name="T73" fmla="*/ 449974 h 2162761"/>
                <a:gd name="T74" fmla="*/ 1215598 w 4374493"/>
                <a:gd name="T75" fmla="*/ 291830 h 2162761"/>
                <a:gd name="T76" fmla="*/ 0 w 4374493"/>
                <a:gd name="T77" fmla="*/ 897755 h 2162761"/>
                <a:gd name="T78" fmla="*/ 1215619 w 4374493"/>
                <a:gd name="T79" fmla="*/ 1909252 h 2162761"/>
                <a:gd name="T80" fmla="*/ 1215619 w 4374493"/>
                <a:gd name="T81" fmla="*/ 1741115 h 2162761"/>
                <a:gd name="T82" fmla="*/ 332873 w 4374493"/>
                <a:gd name="T83" fmla="*/ 931100 h 2162761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4374493" h="2162761">
                  <a:moveTo>
                    <a:pt x="1632192" y="645353"/>
                  </a:moveTo>
                  <a:lnTo>
                    <a:pt x="1632192" y="449996"/>
                  </a:lnTo>
                  <a:cubicBezTo>
                    <a:pt x="1657876" y="448635"/>
                    <a:pt x="1683594" y="447650"/>
                    <a:pt x="1709330" y="447042"/>
                  </a:cubicBezTo>
                  <a:cubicBezTo>
                    <a:pt x="2424475" y="430250"/>
                    <a:pt x="2893669" y="906140"/>
                    <a:pt x="2893669" y="906140"/>
                  </a:cubicBezTo>
                  <a:cubicBezTo>
                    <a:pt x="2893669" y="906140"/>
                    <a:pt x="2386939" y="1431972"/>
                    <a:pt x="1843601" y="1431972"/>
                  </a:cubicBezTo>
                  <a:cubicBezTo>
                    <a:pt x="1765329" y="1431972"/>
                    <a:pt x="1695315" y="1422566"/>
                    <a:pt x="1632192" y="1406730"/>
                  </a:cubicBezTo>
                  <a:lnTo>
                    <a:pt x="1632192" y="814338"/>
                  </a:lnTo>
                  <a:cubicBezTo>
                    <a:pt x="1910592" y="839450"/>
                    <a:pt x="1966562" y="931339"/>
                    <a:pt x="2133980" y="1139795"/>
                  </a:cubicBezTo>
                  <a:lnTo>
                    <a:pt x="2506236" y="905293"/>
                  </a:lnTo>
                  <a:cubicBezTo>
                    <a:pt x="2506236" y="905293"/>
                    <a:pt x="2234524" y="639010"/>
                    <a:pt x="1776436" y="639010"/>
                  </a:cubicBezTo>
                  <a:cubicBezTo>
                    <a:pt x="1726572" y="639010"/>
                    <a:pt x="1678946" y="641617"/>
                    <a:pt x="1632192" y="645353"/>
                  </a:cubicBezTo>
                  <a:close/>
                  <a:moveTo>
                    <a:pt x="1632192" y="22"/>
                  </a:moveTo>
                  <a:lnTo>
                    <a:pt x="1632192" y="291830"/>
                  </a:lnTo>
                  <a:cubicBezTo>
                    <a:pt x="1657837" y="290309"/>
                    <a:pt x="1683540" y="289092"/>
                    <a:pt x="1709330" y="288397"/>
                  </a:cubicBezTo>
                  <a:cubicBezTo>
                    <a:pt x="2703863" y="263372"/>
                    <a:pt x="3351785" y="897777"/>
                    <a:pt x="3351785" y="897777"/>
                  </a:cubicBezTo>
                  <a:cubicBezTo>
                    <a:pt x="3351785" y="897777"/>
                    <a:pt x="2607536" y="1573890"/>
                    <a:pt x="1832233" y="1573890"/>
                  </a:cubicBezTo>
                  <a:cubicBezTo>
                    <a:pt x="1761201" y="1573890"/>
                    <a:pt x="1694705" y="1569002"/>
                    <a:pt x="1632192" y="1560725"/>
                  </a:cubicBezTo>
                  <a:lnTo>
                    <a:pt x="1632192" y="1741093"/>
                  </a:lnTo>
                  <a:cubicBezTo>
                    <a:pt x="1685633" y="1746176"/>
                    <a:pt x="1740993" y="1749174"/>
                    <a:pt x="1798796" y="1749174"/>
                  </a:cubicBezTo>
                  <a:cubicBezTo>
                    <a:pt x="2520309" y="1749174"/>
                    <a:pt x="3042072" y="1473898"/>
                    <a:pt x="3547349" y="1148071"/>
                  </a:cubicBezTo>
                  <a:cubicBezTo>
                    <a:pt x="3631058" y="1198187"/>
                    <a:pt x="3974034" y="1320097"/>
                    <a:pt x="4044542" y="1373515"/>
                  </a:cubicBezTo>
                  <a:cubicBezTo>
                    <a:pt x="3564125" y="1673990"/>
                    <a:pt x="2444566" y="1916160"/>
                    <a:pt x="1809874" y="1916160"/>
                  </a:cubicBezTo>
                  <a:cubicBezTo>
                    <a:pt x="1750532" y="1915995"/>
                    <a:pt x="1691236" y="1913689"/>
                    <a:pt x="1632192" y="1909252"/>
                  </a:cubicBezTo>
                  <a:lnTo>
                    <a:pt x="1632192" y="2162762"/>
                  </a:lnTo>
                  <a:lnTo>
                    <a:pt x="4374494" y="2162762"/>
                  </a:lnTo>
                  <a:lnTo>
                    <a:pt x="4374494" y="0"/>
                  </a:lnTo>
                  <a:lnTo>
                    <a:pt x="1632221" y="0"/>
                  </a:lnTo>
                  <a:lnTo>
                    <a:pt x="1632192" y="22"/>
                  </a:lnTo>
                  <a:close/>
                  <a:moveTo>
                    <a:pt x="1632192" y="1406730"/>
                  </a:moveTo>
                  <a:lnTo>
                    <a:pt x="1632192" y="1560747"/>
                  </a:lnTo>
                  <a:cubicBezTo>
                    <a:pt x="964847" y="1471834"/>
                    <a:pt x="779635" y="953583"/>
                    <a:pt x="779635" y="953583"/>
                  </a:cubicBezTo>
                  <a:cubicBezTo>
                    <a:pt x="779635" y="953583"/>
                    <a:pt x="1100049" y="688343"/>
                    <a:pt x="1632192" y="645353"/>
                  </a:cubicBezTo>
                  <a:lnTo>
                    <a:pt x="1632192" y="814338"/>
                  </a:lnTo>
                  <a:cubicBezTo>
                    <a:pt x="1631785" y="814338"/>
                    <a:pt x="1631494" y="814251"/>
                    <a:pt x="1631145" y="814251"/>
                  </a:cubicBezTo>
                  <a:cubicBezTo>
                    <a:pt x="1351903" y="789182"/>
                    <a:pt x="1133719" y="984126"/>
                    <a:pt x="1133719" y="984126"/>
                  </a:cubicBezTo>
                  <a:cubicBezTo>
                    <a:pt x="1133719" y="984126"/>
                    <a:pt x="1255953" y="1312277"/>
                    <a:pt x="1632192" y="1406730"/>
                  </a:cubicBezTo>
                  <a:close/>
                  <a:moveTo>
                    <a:pt x="446951" y="931100"/>
                  </a:moveTo>
                  <a:cubicBezTo>
                    <a:pt x="446951" y="931100"/>
                    <a:pt x="842439" y="495050"/>
                    <a:pt x="1632192" y="449974"/>
                  </a:cubicBezTo>
                  <a:lnTo>
                    <a:pt x="1632192" y="291830"/>
                  </a:lnTo>
                  <a:cubicBezTo>
                    <a:pt x="757479" y="344269"/>
                    <a:pt x="0" y="897755"/>
                    <a:pt x="0" y="897755"/>
                  </a:cubicBezTo>
                  <a:cubicBezTo>
                    <a:pt x="0" y="897755"/>
                    <a:pt x="428982" y="1824423"/>
                    <a:pt x="1632221" y="1909252"/>
                  </a:cubicBezTo>
                  <a:lnTo>
                    <a:pt x="1632221" y="1741115"/>
                  </a:lnTo>
                  <a:cubicBezTo>
                    <a:pt x="749251" y="1658089"/>
                    <a:pt x="446951" y="931100"/>
                    <a:pt x="446951" y="931100"/>
                  </a:cubicBezTo>
                  <a:close/>
                </a:path>
              </a:pathLst>
            </a:custGeom>
            <a:solidFill>
              <a:srgbClr val="76B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9051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  <p:pic>
        <p:nvPicPr>
          <p:cNvPr id="29" name="図 28">
            <a:extLst>
              <a:ext uri="{FF2B5EF4-FFF2-40B4-BE49-F238E27FC236}">
                <a16:creationId xmlns:a16="http://schemas.microsoft.com/office/drawing/2014/main" id="{F9AEFAD3-5D98-7F9C-FD0C-642013F9925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39809" y="5002955"/>
            <a:ext cx="582622" cy="620505"/>
          </a:xfrm>
          <a:prstGeom prst="rect">
            <a:avLst/>
          </a:prstGeom>
        </p:spPr>
      </p:pic>
      <p:pic>
        <p:nvPicPr>
          <p:cNvPr id="30" name="図 29" descr="80PLUS PLATINUM">
            <a:extLst>
              <a:ext uri="{FF2B5EF4-FFF2-40B4-BE49-F238E27FC236}">
                <a16:creationId xmlns:a16="http://schemas.microsoft.com/office/drawing/2014/main" id="{3A4EB091-F185-DA1D-44F2-E133BF6B90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3145" y="4995440"/>
            <a:ext cx="424400" cy="625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図 30">
            <a:extLst>
              <a:ext uri="{FF2B5EF4-FFF2-40B4-BE49-F238E27FC236}">
                <a16:creationId xmlns:a16="http://schemas.microsoft.com/office/drawing/2014/main" id="{B09F99C8-651F-0FA4-5635-91FFE461D0E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288813" y="4997069"/>
            <a:ext cx="582622" cy="627714"/>
          </a:xfrm>
          <a:prstGeom prst="rect">
            <a:avLst/>
          </a:prstGeom>
        </p:spPr>
      </p:pic>
      <p:pic>
        <p:nvPicPr>
          <p:cNvPr id="32" name="図 31">
            <a:extLst>
              <a:ext uri="{FF2B5EF4-FFF2-40B4-BE49-F238E27FC236}">
                <a16:creationId xmlns:a16="http://schemas.microsoft.com/office/drawing/2014/main" id="{1C9D01BF-5CEA-2263-EE68-09C82FA3F62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84540" y="8321781"/>
            <a:ext cx="738600" cy="795765"/>
          </a:xfrm>
          <a:prstGeom prst="rect">
            <a:avLst/>
          </a:prstGeom>
        </p:spPr>
      </p:pic>
      <p:pic>
        <p:nvPicPr>
          <p:cNvPr id="33" name="図 32">
            <a:extLst>
              <a:ext uri="{FF2B5EF4-FFF2-40B4-BE49-F238E27FC236}">
                <a16:creationId xmlns:a16="http://schemas.microsoft.com/office/drawing/2014/main" id="{3956BC80-D437-7AE7-7390-A38C4CB1260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819" y="5022076"/>
            <a:ext cx="1844696" cy="2519856"/>
          </a:xfrm>
          <a:prstGeom prst="rect">
            <a:avLst/>
          </a:prstGeom>
        </p:spPr>
      </p:pic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47D8C259-471E-1CEF-7E4C-E3CFE191B2C5}"/>
              </a:ext>
            </a:extLst>
          </p:cNvPr>
          <p:cNvSpPr txBox="1"/>
          <p:nvPr/>
        </p:nvSpPr>
        <p:spPr>
          <a:xfrm>
            <a:off x="3100146" y="5759251"/>
            <a:ext cx="3668954" cy="133882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■ </a:t>
            </a:r>
            <a:r>
              <a:rPr lang="en-US" altLang="ja-JP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CPU</a:t>
            </a:r>
            <a:r>
              <a:rPr lang="ja-JP" altLang="en-US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：</a:t>
            </a:r>
            <a:r>
              <a:rPr lang="en-US" altLang="ja-JP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AMD Ryzen </a:t>
            </a:r>
            <a:r>
              <a:rPr lang="en-US" altLang="ja-JP" sz="900" b="1" dirty="0" err="1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Threadripper</a:t>
            </a:r>
            <a:r>
              <a:rPr lang="en-US" altLang="ja-JP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 PRO 9975WX</a:t>
            </a:r>
          </a:p>
          <a:p>
            <a:r>
              <a:rPr lang="ja-JP" altLang="en-US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　　　　　　　　　　　</a:t>
            </a:r>
            <a:r>
              <a:rPr lang="en-US" altLang="ja-JP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(</a:t>
            </a:r>
            <a:r>
              <a:rPr lang="en-US" altLang="ja-JP" sz="900" b="1" dirty="0">
                <a:solidFill>
                  <a:srgbClr val="FF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4.0-5.4GHz</a:t>
            </a:r>
            <a:r>
              <a:rPr lang="en-US" altLang="ja-JP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/</a:t>
            </a:r>
            <a:r>
              <a:rPr lang="en-US" altLang="ja-JP" sz="900" b="1" dirty="0">
                <a:solidFill>
                  <a:srgbClr val="FF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32</a:t>
            </a:r>
            <a:r>
              <a:rPr lang="ja-JP" altLang="en-US" sz="900" b="1" dirty="0">
                <a:solidFill>
                  <a:srgbClr val="FF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コア</a:t>
            </a:r>
            <a:r>
              <a:rPr lang="en-US" altLang="ja-JP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/64</a:t>
            </a:r>
            <a:r>
              <a:rPr lang="ja-JP" altLang="en-US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スレッド）</a:t>
            </a:r>
            <a:endParaRPr lang="en-US" altLang="ja-JP" sz="900" b="1" dirty="0">
              <a:latin typeface="游ゴシック" panose="020B0400000000000000" pitchFamily="50" charset="-128"/>
              <a:ea typeface="游ゴシック" panose="020B0400000000000000" pitchFamily="50" charset="-128"/>
              <a:cs typeface="Segoe UI" panose="020B0502040204020203" pitchFamily="34" charset="0"/>
            </a:endParaRPr>
          </a:p>
          <a:p>
            <a:r>
              <a:rPr lang="ja-JP" altLang="en-US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■ メモリ： </a:t>
            </a:r>
            <a:r>
              <a:rPr lang="en-US" altLang="ja-JP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256GB </a:t>
            </a:r>
            <a:r>
              <a:rPr lang="ja-JP" altLang="en-US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（</a:t>
            </a:r>
            <a:r>
              <a:rPr lang="en-US" altLang="ja-JP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32GB×8</a:t>
            </a:r>
            <a:r>
              <a:rPr lang="ja-JP" altLang="en-US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） </a:t>
            </a:r>
            <a:r>
              <a:rPr lang="en-US" altLang="ja-JP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DDR5</a:t>
            </a:r>
          </a:p>
          <a:p>
            <a:r>
              <a:rPr lang="en-US" altLang="ja-JP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■ </a:t>
            </a:r>
            <a:r>
              <a:rPr lang="ja-JP" altLang="en-US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ストレージ：</a:t>
            </a:r>
            <a:r>
              <a:rPr lang="en-US" altLang="ja-JP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  <a:sym typeface="Wingdings" panose="05000000000000000000" pitchFamily="2" charset="2"/>
              </a:rPr>
              <a:t>1TB M.2 </a:t>
            </a:r>
            <a:r>
              <a:rPr lang="en-US" altLang="ja-JP" sz="900" b="1" dirty="0" err="1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  <a:sym typeface="Wingdings" panose="05000000000000000000" pitchFamily="2" charset="2"/>
              </a:rPr>
              <a:t>NVMe</a:t>
            </a:r>
            <a:r>
              <a:rPr lang="ja-JP" altLang="en-US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  <a:sym typeface="Wingdings" panose="05000000000000000000" pitchFamily="2" charset="2"/>
              </a:rPr>
              <a:t> </a:t>
            </a:r>
            <a:r>
              <a:rPr lang="en-US" altLang="ja-JP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  <a:sym typeface="Wingdings" panose="05000000000000000000" pitchFamily="2" charset="2"/>
              </a:rPr>
              <a:t>SSD </a:t>
            </a:r>
            <a:endParaRPr lang="en-US" altLang="ja-JP" sz="900" b="1" dirty="0">
              <a:latin typeface="游ゴシック" panose="020B0400000000000000" pitchFamily="50" charset="-128"/>
              <a:ea typeface="游ゴシック" panose="020B0400000000000000" pitchFamily="50" charset="-128"/>
              <a:cs typeface="Segoe UI" panose="020B0502040204020203" pitchFamily="34" charset="0"/>
            </a:endParaRPr>
          </a:p>
          <a:p>
            <a:r>
              <a:rPr lang="ja-JP" altLang="en-US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■ グラフィック：</a:t>
            </a:r>
            <a:r>
              <a:rPr lang="pt-BR" altLang="ja-JP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NVIDIA RTX2000 Ada 16GB-GDDR</a:t>
            </a:r>
            <a:r>
              <a:rPr lang="en-US" altLang="ja-JP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6</a:t>
            </a:r>
          </a:p>
          <a:p>
            <a:r>
              <a:rPr lang="en-US" altLang="ja-JP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       </a:t>
            </a:r>
            <a:r>
              <a:rPr lang="ja-JP" altLang="en-US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（</a:t>
            </a:r>
            <a:r>
              <a:rPr lang="en-US" altLang="ja-JP" sz="900" b="1" dirty="0" err="1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miniDisplayPort</a:t>
            </a:r>
            <a:r>
              <a:rPr lang="en-US" altLang="ja-JP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 x4</a:t>
            </a:r>
            <a:r>
              <a:rPr lang="ja-JP" altLang="en-US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）</a:t>
            </a:r>
            <a:r>
              <a:rPr lang="en-US" altLang="ja-JP" sz="900" b="1" dirty="0" err="1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miniDP</a:t>
            </a:r>
            <a:r>
              <a:rPr lang="en-US" altLang="ja-JP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 to DP </a:t>
            </a:r>
            <a:r>
              <a:rPr lang="ja-JP" altLang="en-US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変換アダプタ </a:t>
            </a:r>
            <a:r>
              <a:rPr lang="en-US" altLang="ja-JP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1 </a:t>
            </a:r>
            <a:r>
              <a:rPr lang="ja-JP" altLang="en-US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本付属</a:t>
            </a:r>
            <a:endParaRPr lang="en-US" altLang="ja-JP" sz="900" b="1" dirty="0">
              <a:latin typeface="游ゴシック" panose="020B0400000000000000" pitchFamily="50" charset="-128"/>
              <a:ea typeface="游ゴシック" panose="020B0400000000000000" pitchFamily="50" charset="-128"/>
              <a:cs typeface="Segoe UI" panose="020B0502040204020203" pitchFamily="34" charset="0"/>
            </a:endParaRPr>
          </a:p>
          <a:p>
            <a:r>
              <a:rPr lang="en-US" altLang="ja-JP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■ OS</a:t>
            </a:r>
            <a:r>
              <a:rPr lang="ja-JP" altLang="en-US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： </a:t>
            </a:r>
            <a:r>
              <a:rPr lang="en-US" altLang="ja-JP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Windows 11 Pro 64bit</a:t>
            </a:r>
          </a:p>
          <a:p>
            <a:r>
              <a:rPr lang="ja-JP" altLang="en-US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■ 電源：</a:t>
            </a:r>
            <a:r>
              <a:rPr lang="en-US" altLang="ja-JP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1,200W</a:t>
            </a:r>
            <a:r>
              <a:rPr lang="ja-JP" altLang="en-US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（</a:t>
            </a:r>
            <a:r>
              <a:rPr lang="en-US" altLang="ja-JP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80 Plus Platinum </a:t>
            </a:r>
            <a:r>
              <a:rPr lang="ja-JP" altLang="en-US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認証）</a:t>
            </a:r>
            <a:endParaRPr lang="en-US" altLang="ja-JP" sz="900" b="1" dirty="0">
              <a:latin typeface="游ゴシック" panose="020B0400000000000000" pitchFamily="50" charset="-128"/>
              <a:ea typeface="游ゴシック" panose="020B0400000000000000" pitchFamily="50" charset="-128"/>
              <a:cs typeface="Segoe UI" panose="020B0502040204020203" pitchFamily="34" charset="0"/>
            </a:endParaRPr>
          </a:p>
          <a:p>
            <a:r>
              <a:rPr lang="ja-JP" altLang="en-US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■ </a:t>
            </a:r>
            <a:r>
              <a:rPr lang="en-US" altLang="ja-JP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3</a:t>
            </a:r>
            <a:r>
              <a:rPr lang="ja-JP" altLang="en-US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年間センドバック方式ハードウェア保証</a:t>
            </a:r>
          </a:p>
        </p:txBody>
      </p:sp>
    </p:spTree>
    <p:extLst>
      <p:ext uri="{BB962C8B-B14F-4D97-AF65-F5344CB8AC3E}">
        <p14:creationId xmlns:p14="http://schemas.microsoft.com/office/powerpoint/2010/main" val="40248702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9</TotalTime>
  <Words>840</Words>
  <Application>Microsoft Office PowerPoint</Application>
  <PresentationFormat>A4 210 x 297 mm</PresentationFormat>
  <Paragraphs>90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11" baseType="lpstr">
      <vt:lpstr>ヒラギノ角ゴ4</vt:lpstr>
      <vt:lpstr>ヒラギノ角ゴ5</vt:lpstr>
      <vt:lpstr>ヒラギノ角ゴ6</vt:lpstr>
      <vt:lpstr>ヒラギノ角ゴ8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soejima-pc</dc:creator>
  <cp:lastModifiedBy>soejima-pc</cp:lastModifiedBy>
  <cp:revision>3</cp:revision>
  <dcterms:created xsi:type="dcterms:W3CDTF">2026-08-04T05:38:16Z</dcterms:created>
  <dcterms:modified xsi:type="dcterms:W3CDTF">2026-08-04T05:47:48Z</dcterms:modified>
</cp:coreProperties>
</file>