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4"/>
  </p:notesMasterIdLst>
  <p:sldIdLst>
    <p:sldId id="300"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81930"/>
    <a:srgbClr val="DDDEE0"/>
    <a:srgbClr val="E7EBEC"/>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6370" autoAdjust="0"/>
  </p:normalViewPr>
  <p:slideViewPr>
    <p:cSldViewPr>
      <p:cViewPr>
        <p:scale>
          <a:sx n="125" d="100"/>
          <a:sy n="125" d="100"/>
        </p:scale>
        <p:origin x="2274" y="108"/>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2026/8/5</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FB9526-306E-4CD2-AFEC-8F1EF488C643}"/>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F3CB65-6B41-4F0F-A0F2-BF940676BBB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F739D2-D8FD-467B-8F66-C5486A6305D0}"/>
              </a:ext>
            </a:extLst>
          </p:cNvPr>
          <p:cNvSpPr>
            <a:spLocks noGrp="1"/>
          </p:cNvSpPr>
          <p:nvPr>
            <p:ph type="dt" sz="half" idx="10"/>
          </p:nvPr>
        </p:nvSpPr>
        <p:spPr/>
        <p:txBody>
          <a:bodyPr/>
          <a:lstStyle/>
          <a:p>
            <a:pPr>
              <a:defRPr/>
            </a:pPr>
            <a:fld id="{C07978E3-3F75-4A0D-94BD-8754002B412E}"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933C760-A7FB-49B2-A7ED-1BF4E22E02AA}"/>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B115B684-9DDD-4185-BB16-3FF4889DE88F}"/>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015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9C64F-36BA-4011-BD20-087A2C65F6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0F2F94-F11E-431F-8217-92402D131C5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F86004-A97C-43ED-B22D-B7C83E8FA701}"/>
              </a:ext>
            </a:extLst>
          </p:cNvPr>
          <p:cNvSpPr>
            <a:spLocks noGrp="1"/>
          </p:cNvSpPr>
          <p:nvPr>
            <p:ph type="dt" sz="half" idx="10"/>
          </p:nvPr>
        </p:nvSpPr>
        <p:spPr/>
        <p:txBody>
          <a:bodyPr/>
          <a:lstStyle/>
          <a:p>
            <a:pPr>
              <a:defRPr/>
            </a:pPr>
            <a:fld id="{A18075BB-3CD5-4CA7-A691-D3E6921D0F2F}"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E8D726F8-9C59-47B7-AA10-B4F1DBE97D6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0F50FABA-6ED4-40A7-A530-A6F8C22578E1}"/>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262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BE1BA-F237-4B30-84E3-659F5422E079}"/>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AAB8C0-A74C-493C-9BF5-7032F0AD43CD}"/>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64CD50-2372-4C58-9453-39AA1DAF2F64}"/>
              </a:ext>
            </a:extLst>
          </p:cNvPr>
          <p:cNvSpPr>
            <a:spLocks noGrp="1"/>
          </p:cNvSpPr>
          <p:nvPr>
            <p:ph type="dt" sz="half" idx="10"/>
          </p:nvPr>
        </p:nvSpPr>
        <p:spPr/>
        <p:txBody>
          <a:bodyPr/>
          <a:lstStyle/>
          <a:p>
            <a:pPr>
              <a:defRPr/>
            </a:pPr>
            <a:fld id="{087999A7-B118-4595-8F5D-3EA4785052C5}"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069EA8E-AC8B-46B8-B599-96A7D1027AF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19C6D3C8-9737-43F8-A180-DBE9DBA96E7F}"/>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2846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B602F-9AF5-4FF2-8A41-EFF0B6E2C2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00180C-5179-407F-9A7E-4FFFFCBE8BE4}"/>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0515C6-0D0B-4BB7-8853-276A52745DA2}"/>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C8B6D2D-E080-4767-AC21-4CC86AEB9682}"/>
              </a:ext>
            </a:extLst>
          </p:cNvPr>
          <p:cNvSpPr>
            <a:spLocks noGrp="1"/>
          </p:cNvSpPr>
          <p:nvPr>
            <p:ph type="dt" sz="half" idx="10"/>
          </p:nvPr>
        </p:nvSpPr>
        <p:spPr/>
        <p:txBody>
          <a:bodyPr/>
          <a:lstStyle/>
          <a:p>
            <a:pPr>
              <a:defRPr/>
            </a:pPr>
            <a:fld id="{2A8EE726-064D-4A7A-87F8-C255F47775DA}"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9105C7C7-66BF-4E5A-9698-48F4386BA0AC}"/>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43C569A-4323-466F-AA29-91FE89563C6B}"/>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87422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68BCA-8874-4C60-9381-DD81588DC092}"/>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2D81E-635F-40C0-8FC3-62D84D2E8021}"/>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8356152-9972-4A02-82AF-3B1221F8A69A}"/>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DBCFA90-69D0-43CA-B9C8-EC1CCBA1E865}"/>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4B8B8A2-7595-4FC0-90A6-F4101CF7D521}"/>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26DEC3-3475-480B-AEEC-7B126D3038B7}"/>
              </a:ext>
            </a:extLst>
          </p:cNvPr>
          <p:cNvSpPr>
            <a:spLocks noGrp="1"/>
          </p:cNvSpPr>
          <p:nvPr>
            <p:ph type="dt" sz="half" idx="10"/>
          </p:nvPr>
        </p:nvSpPr>
        <p:spPr/>
        <p:txBody>
          <a:bodyPr/>
          <a:lstStyle/>
          <a:p>
            <a:pPr>
              <a:defRPr/>
            </a:pPr>
            <a:fld id="{A5861FEA-1BE4-4962-8DDE-A5D55E7527A9}" type="datetime1">
              <a:rPr lang="ja-JP" altLang="en-US" smtClean="0"/>
              <a:pPr>
                <a:defRPr/>
              </a:pPr>
              <a:t>2026/8/5</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1479D804-F8FE-49F9-B0E5-286E9F0D11E2}"/>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2697BE42-E8F8-47CB-9598-2131BD997702}"/>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758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15882-24AA-4A8D-8BE3-29F9343756E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0E03419-A934-4310-B6E1-7CEC9B682720}"/>
              </a:ext>
            </a:extLst>
          </p:cNvPr>
          <p:cNvSpPr>
            <a:spLocks noGrp="1"/>
          </p:cNvSpPr>
          <p:nvPr>
            <p:ph type="dt" sz="half" idx="10"/>
          </p:nvPr>
        </p:nvSpPr>
        <p:spPr/>
        <p:txBody>
          <a:bodyPr/>
          <a:lstStyle/>
          <a:p>
            <a:pPr>
              <a:defRPr/>
            </a:pPr>
            <a:fld id="{3BC3B54A-4984-489F-9AD9-FFA51C931E4D}" type="datetime1">
              <a:rPr lang="ja-JP" altLang="en-US" smtClean="0"/>
              <a:pPr>
                <a:defRPr/>
              </a:pPr>
              <a:t>2026/8/5</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DB3659B4-F9E6-4D38-8389-21BBE5FB6B3E}"/>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F1AE6EE0-DA21-448A-ADC5-355F8A2FC3C2}"/>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464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65430E-3C7B-42F6-9A3C-9705CFFCE9DD}"/>
              </a:ext>
            </a:extLst>
          </p:cNvPr>
          <p:cNvSpPr>
            <a:spLocks noGrp="1"/>
          </p:cNvSpPr>
          <p:nvPr>
            <p:ph type="dt" sz="half" idx="10"/>
          </p:nvPr>
        </p:nvSpPr>
        <p:spPr/>
        <p:txBody>
          <a:bodyPr/>
          <a:lstStyle/>
          <a:p>
            <a:pPr>
              <a:defRPr/>
            </a:pPr>
            <a:fld id="{6AF2FB7D-6622-44BB-8443-AAE9ABD04C2A}" type="datetime1">
              <a:rPr lang="ja-JP" altLang="en-US" smtClean="0"/>
              <a:pPr>
                <a:defRPr/>
              </a:pPr>
              <a:t>2026/8/5</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B7927902-1C62-4DCA-81AD-0C4CE607468F}"/>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8ED8D529-0C4F-45B7-BE37-BD032245EBE8}"/>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8106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5765C-D65B-4115-BC5E-4E6E96793FC9}"/>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4EE91A-4F8D-4665-8A0B-FD097A7E6E02}"/>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3FA8DF-1049-4632-80FE-CC600DC6F47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11BB9A-0820-44B4-BFA8-3FDE2399686C}"/>
              </a:ext>
            </a:extLst>
          </p:cNvPr>
          <p:cNvSpPr>
            <a:spLocks noGrp="1"/>
          </p:cNvSpPr>
          <p:nvPr>
            <p:ph type="dt" sz="half" idx="10"/>
          </p:nvPr>
        </p:nvSpPr>
        <p:spPr/>
        <p:txBody>
          <a:bodyPr/>
          <a:lstStyle/>
          <a:p>
            <a:pPr>
              <a:defRPr/>
            </a:pPr>
            <a:fld id="{20FF1BBD-CBC7-4959-8351-5A736CE0938B}"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025FBB28-F40C-4F04-945E-2F2229181B55}"/>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1DBC153E-4078-4944-8621-77EAE1AD5697}"/>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71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C295AE-62A7-4B93-9DB0-72B48E7E7F0E}"/>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BE1D47-AC6B-4606-8806-B68E6871ED88}"/>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EA7F224A-27F7-4938-94E2-04890D82C992}"/>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8EB07B-C5A9-4ADF-BDCF-20DE6528FBEE}"/>
              </a:ext>
            </a:extLst>
          </p:cNvPr>
          <p:cNvSpPr>
            <a:spLocks noGrp="1"/>
          </p:cNvSpPr>
          <p:nvPr>
            <p:ph type="dt" sz="half" idx="10"/>
          </p:nvPr>
        </p:nvSpPr>
        <p:spPr/>
        <p:txBody>
          <a:bodyPr/>
          <a:lstStyle/>
          <a:p>
            <a:pPr>
              <a:defRPr/>
            </a:pPr>
            <a:fld id="{79992FBA-136A-4615-B42B-1BCBDE2F7E83}"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85162FA9-D4A4-4ABC-B43E-C34743F25A8A}"/>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5EF2B1F1-6E62-489A-BA5B-ED0C773B69C0}"/>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6211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BF4818-7975-4F1C-A14B-86B9AAF0C9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469342-96F2-42C6-929B-2BFF781AEC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2F1B54-98E5-4B66-9DDA-C7B0EDBB590A}"/>
              </a:ext>
            </a:extLst>
          </p:cNvPr>
          <p:cNvSpPr>
            <a:spLocks noGrp="1"/>
          </p:cNvSpPr>
          <p:nvPr>
            <p:ph type="dt" sz="half" idx="10"/>
          </p:nvPr>
        </p:nvSpPr>
        <p:spPr/>
        <p:txBody>
          <a:bodyPr/>
          <a:lstStyle/>
          <a:p>
            <a:pPr>
              <a:defRPr/>
            </a:pPr>
            <a:fld id="{F4988144-94EE-4D30-9361-6000D8699E60}"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18F69401-3E42-40A1-BD9C-4A801E5E8F7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7DDB4CB-42B8-4D02-AE73-D764F6884582}"/>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619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23D5C14-1911-4358-98CE-5AC602F7CB4B}"/>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9781F7-45F3-46A8-B6BC-4C83FA49B61C}"/>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498A5B-444E-4A57-B623-8CB8A52CD475}"/>
              </a:ext>
            </a:extLst>
          </p:cNvPr>
          <p:cNvSpPr>
            <a:spLocks noGrp="1"/>
          </p:cNvSpPr>
          <p:nvPr>
            <p:ph type="dt" sz="half" idx="10"/>
          </p:nvPr>
        </p:nvSpPr>
        <p:spPr/>
        <p:txBody>
          <a:bodyPr/>
          <a:lstStyle/>
          <a:p>
            <a:pPr>
              <a:defRPr/>
            </a:pPr>
            <a:fld id="{B9AA9BE7-304D-4DF5-9736-3527E2E07CC4}"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CE1BFB57-3D2A-4326-BD75-D303C142148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F20F0974-8C3F-49BB-8332-55D1BB3FFA05}"/>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1130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E9D5E3-302B-4950-858C-D0BAD377D1A6}"/>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068D9A-F7EA-48E6-A3F8-01885A65FBC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58DFC-2333-40EF-8396-BCD9A9E1D4E8}"/>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7DDA7A9-B965-4B3C-8A5F-E82B2C2C95E5}"/>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7EFECB6D-2D00-4244-8EA9-0525E72D44C9}"/>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486272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gif"/><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https://qr.quel.jp/tmp/a522df6578971b176d6ea4d0392a1581a9d568cd.png" TargetMode="External"/><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3.png"/><Relationship Id="rId12"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https://qr.quel.jp/tmp/a522df6578971b176d6ea4d0392a1581a9d568cd.png" TargetMode="External"/><Relationship Id="rId15" Type="http://schemas.openxmlformats.org/officeDocument/2006/relationships/image" Target="../media/image19.png"/><Relationship Id="rId10" Type="http://schemas.openxmlformats.org/officeDocument/2006/relationships/image" Target="../media/image5.gif"/><Relationship Id="rId4" Type="http://schemas.openxmlformats.org/officeDocument/2006/relationships/image" Target="../media/image3.png"/><Relationship Id="rId9" Type="http://schemas.openxmlformats.org/officeDocument/2006/relationships/image" Target="../media/image4.png"/><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図 64">
            <a:extLst>
              <a:ext uri="{FF2B5EF4-FFF2-40B4-BE49-F238E27FC236}">
                <a16:creationId xmlns:a16="http://schemas.microsoft.com/office/drawing/2014/main" id="{19078056-F170-B965-819B-DC027DAF370C}"/>
              </a:ext>
            </a:extLst>
          </p:cNvPr>
          <p:cNvPicPr>
            <a:picLocks noChangeAspect="1"/>
          </p:cNvPicPr>
          <p:nvPr/>
        </p:nvPicPr>
        <p:blipFill>
          <a:blip r:embed="rId2"/>
          <a:stretch>
            <a:fillRect/>
          </a:stretch>
        </p:blipFill>
        <p:spPr>
          <a:xfrm>
            <a:off x="-10756" y="-17506"/>
            <a:ext cx="7570432" cy="2485194"/>
          </a:xfrm>
          <a:prstGeom prst="rect">
            <a:avLst/>
          </a:prstGeom>
        </p:spPr>
      </p:pic>
      <p:sp>
        <p:nvSpPr>
          <p:cNvPr id="64" name="正方形/長方形 63">
            <a:extLst>
              <a:ext uri="{FF2B5EF4-FFF2-40B4-BE49-F238E27FC236}">
                <a16:creationId xmlns:a16="http://schemas.microsoft.com/office/drawing/2014/main" id="{99F9ED1D-3502-4863-A018-B446E01C3F9B}"/>
              </a:ext>
            </a:extLst>
          </p:cNvPr>
          <p:cNvSpPr/>
          <p:nvPr/>
        </p:nvSpPr>
        <p:spPr>
          <a:xfrm>
            <a:off x="406355" y="2570096"/>
            <a:ext cx="6754327" cy="18894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8" y="7754330"/>
            <a:ext cx="3557992"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6A1CEC88-0746-4808-9A08-0D864F54E4FB}"/>
              </a:ext>
            </a:extLst>
          </p:cNvPr>
          <p:cNvSpPr txBox="1"/>
          <p:nvPr/>
        </p:nvSpPr>
        <p:spPr>
          <a:xfrm>
            <a:off x="2831982" y="7119237"/>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WST-RT9965WXAS3Q2TTNVM</a:t>
            </a:r>
          </a:p>
        </p:txBody>
      </p:sp>
      <p:sp>
        <p:nvSpPr>
          <p:cNvPr id="58" name="テキスト ボックス 57">
            <a:extLst>
              <a:ext uri="{FF2B5EF4-FFF2-40B4-BE49-F238E27FC236}">
                <a16:creationId xmlns:a16="http://schemas.microsoft.com/office/drawing/2014/main" id="{3E870A10-0092-40F6-B1D0-5119608ACFC0}"/>
              </a:ext>
            </a:extLst>
          </p:cNvPr>
          <p:cNvSpPr txBox="1"/>
          <p:nvPr/>
        </p:nvSpPr>
        <p:spPr>
          <a:xfrm>
            <a:off x="4463559" y="7289846"/>
            <a:ext cx="2756248" cy="369332"/>
          </a:xfrm>
          <a:prstGeom prst="rect">
            <a:avLst/>
          </a:prstGeom>
          <a:noFill/>
          <a:ln>
            <a:noFill/>
          </a:ln>
        </p:spPr>
        <p:txBody>
          <a:bodyPr wrap="square" rtlCol="0">
            <a:spAutoFit/>
          </a:bodyPr>
          <a:lstStyle/>
          <a:p>
            <a:pPr algn="r"/>
            <a:r>
              <a:rPr lang="ja-JP" altLang="en-US"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dirty="0">
              <a:solidFill>
                <a:srgbClr val="1C1C1C"/>
              </a:solidFill>
              <a:ea typeface="HGPｺﾞｼｯｸE" panose="020B0900000000000000" pitchFamily="50" charset="-128"/>
              <a:cs typeface="Segoe UI" panose="020B0502040204020203" pitchFamily="34" charset="0"/>
            </a:endParaRPr>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8595" y="7747938"/>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9" name="正方形/長方形 68">
            <a:extLst>
              <a:ext uri="{FF2B5EF4-FFF2-40B4-BE49-F238E27FC236}">
                <a16:creationId xmlns:a16="http://schemas.microsoft.com/office/drawing/2014/main" id="{1B59002B-C789-40A8-85D3-22B8F16D5DCF}"/>
              </a:ext>
            </a:extLst>
          </p:cNvPr>
          <p:cNvSpPr/>
          <p:nvPr/>
        </p:nvSpPr>
        <p:spPr>
          <a:xfrm>
            <a:off x="489255" y="2672424"/>
            <a:ext cx="3430278"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D53DCA97-F687-4DC2-B6EC-9D3550931871}"/>
              </a:ext>
            </a:extLst>
          </p:cNvPr>
          <p:cNvSpPr txBox="1"/>
          <p:nvPr/>
        </p:nvSpPr>
        <p:spPr>
          <a:xfrm>
            <a:off x="467873" y="2718655"/>
            <a:ext cx="3595987" cy="461665"/>
          </a:xfrm>
          <a:prstGeom prst="rect">
            <a:avLst/>
          </a:prstGeom>
          <a:noFill/>
          <a:ln>
            <a:noFill/>
          </a:ln>
        </p:spPr>
        <p:txBody>
          <a:bodyPr wrap="square" rtlCol="0">
            <a:spAutoFit/>
          </a:bodyPr>
          <a:lstStyle/>
          <a:p>
            <a:r>
              <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STREAM</a:t>
            </a:r>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は既に</a:t>
            </a:r>
            <a:r>
              <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30</a:t>
            </a:r>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年以上の実績を誇る汎用の</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熱流体シミュレーションソフトウェアです。</a:t>
            </a:r>
          </a:p>
        </p:txBody>
      </p:sp>
      <p:sp>
        <p:nvSpPr>
          <p:cNvPr id="71" name="テキスト ボックス 70">
            <a:extLst>
              <a:ext uri="{FF2B5EF4-FFF2-40B4-BE49-F238E27FC236}">
                <a16:creationId xmlns:a16="http://schemas.microsoft.com/office/drawing/2014/main" id="{EDCBB245-0528-4BBD-96BC-E07A8E7BE407}"/>
              </a:ext>
            </a:extLst>
          </p:cNvPr>
          <p:cNvSpPr txBox="1"/>
          <p:nvPr/>
        </p:nvSpPr>
        <p:spPr>
          <a:xfrm>
            <a:off x="507452" y="3238905"/>
            <a:ext cx="3395488" cy="1200329"/>
          </a:xfrm>
          <a:prstGeom prst="rect">
            <a:avLst/>
          </a:prstGeom>
          <a:noFill/>
          <a:ln>
            <a:noFill/>
          </a:ln>
        </p:spPr>
        <p:txBody>
          <a:bodyPr wrap="square" rtlCol="0">
            <a:spAutoFit/>
          </a:bodyPr>
          <a:lstStyle/>
          <a:p>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直交構造格子を採用することで、複雑なモデルであってもモデル修正の必要がほとんどなく、メッシュ分割の難易度がモデル形状や規模に左右されることがありません。また、並列処理による高速演算が可能で、並列数に応じて計算速度が向上します。</a:t>
            </a:r>
            <a:endParaRPr lang="en-US" altLang="ja-JP" sz="12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88482569-F212-418C-966D-86C43F87D8BC}"/>
              </a:ext>
            </a:extLst>
          </p:cNvPr>
          <p:cNvSpPr txBox="1"/>
          <p:nvPr/>
        </p:nvSpPr>
        <p:spPr>
          <a:xfrm>
            <a:off x="3381141" y="4535286"/>
            <a:ext cx="3988792" cy="276999"/>
          </a:xfrm>
          <a:prstGeom prst="rect">
            <a:avLst/>
          </a:prstGeom>
          <a:noFill/>
          <a:ln>
            <a:noFill/>
          </a:ln>
        </p:spPr>
        <p:txBody>
          <a:bodyPr wrap="square" rtlCol="0">
            <a:spAutoFit/>
          </a:bodyPr>
          <a:lstStyle/>
          <a:p>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高速演算に有利な</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搭載した</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8" name="テキスト ボックス 77">
            <a:extLst>
              <a:ext uri="{FF2B5EF4-FFF2-40B4-BE49-F238E27FC236}">
                <a16:creationId xmlns:a16="http://schemas.microsoft.com/office/drawing/2014/main" id="{54A78A08-9991-4E38-B3FC-0816B0D00307}"/>
              </a:ext>
            </a:extLst>
          </p:cNvPr>
          <p:cNvSpPr txBox="1"/>
          <p:nvPr/>
        </p:nvSpPr>
        <p:spPr>
          <a:xfrm>
            <a:off x="3442964" y="5753947"/>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AMD 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PRO 9965WX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(4.2-5.4GHz/24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+ 4TB HDD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PRO 6000 Blackwell</a:t>
            </a:r>
          </a:p>
          <a:p>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                                                    96GB-GDDR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7</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DisplayPort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cxnSp>
        <p:nvCxnSpPr>
          <p:cNvPr id="49" name="直線コネクタ 48">
            <a:extLst>
              <a:ext uri="{FF2B5EF4-FFF2-40B4-BE49-F238E27FC236}">
                <a16:creationId xmlns:a16="http://schemas.microsoft.com/office/drawing/2014/main" id="{6F7B40B9-4509-4B23-9F76-77AF0E98394C}"/>
              </a:ext>
            </a:extLst>
          </p:cNvPr>
          <p:cNvCxnSpPr/>
          <p:nvPr/>
        </p:nvCxnSpPr>
        <p:spPr>
          <a:xfrm>
            <a:off x="3541688" y="7224561"/>
            <a:ext cx="35210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3">
            <a:extLst>
              <a:ext uri="{FF2B5EF4-FFF2-40B4-BE49-F238E27FC236}">
                <a16:creationId xmlns:a16="http://schemas.microsoft.com/office/drawing/2014/main" id="{CE186448-D9E8-4EBD-91F8-5E84B2216978}"/>
              </a:ext>
            </a:extLst>
          </p:cNvPr>
          <p:cNvSpPr>
            <a:spLocks noChangeArrowheads="1"/>
          </p:cNvSpPr>
          <p:nvPr/>
        </p:nvSpPr>
        <p:spPr bwMode="auto">
          <a:xfrm>
            <a:off x="401638" y="8297836"/>
            <a:ext cx="6727825" cy="1114654"/>
          </a:xfrm>
          <a:prstGeom prst="rect">
            <a:avLst/>
          </a:prstGeom>
          <a:solidFill>
            <a:schemeClr val="tx2">
              <a:lumMod val="20000"/>
              <a:lumOff val="80000"/>
            </a:schemeClr>
          </a:solidFill>
          <a:ln w="9525" algn="ctr">
            <a:solidFill>
              <a:schemeClr val="bg1"/>
            </a:solid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56" name="テキスト ボックス 55">
            <a:extLst>
              <a:ext uri="{FF2B5EF4-FFF2-40B4-BE49-F238E27FC236}">
                <a16:creationId xmlns:a16="http://schemas.microsoft.com/office/drawing/2014/main" id="{CDAD57D2-1DD3-D20C-3165-E8BBD1EF07EF}"/>
              </a:ext>
            </a:extLst>
          </p:cNvPr>
          <p:cNvSpPr txBox="1"/>
          <p:nvPr/>
        </p:nvSpPr>
        <p:spPr>
          <a:xfrm>
            <a:off x="1455547" y="8393731"/>
            <a:ext cx="5468482" cy="307777"/>
          </a:xfrm>
          <a:prstGeom prst="rect">
            <a:avLst/>
          </a:prstGeom>
          <a:noFill/>
          <a:ln>
            <a:noFill/>
          </a:ln>
        </p:spPr>
        <p:txBody>
          <a:bodyPr wrap="square" rtlCol="0">
            <a:spAutoFit/>
          </a:bodyPr>
          <a:lstStyle/>
          <a:p>
            <a:pPr algn="ct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演算速度が圧倒的！</a:t>
            </a: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高性能</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搭載（</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コア</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60" name="テキスト ボックス 59">
            <a:extLst>
              <a:ext uri="{FF2B5EF4-FFF2-40B4-BE49-F238E27FC236}">
                <a16:creationId xmlns:a16="http://schemas.microsoft.com/office/drawing/2014/main" id="{56B15218-9953-A4CD-9D52-F703C785F601}"/>
              </a:ext>
            </a:extLst>
          </p:cNvPr>
          <p:cNvSpPr txBox="1"/>
          <p:nvPr/>
        </p:nvSpPr>
        <p:spPr>
          <a:xfrm>
            <a:off x="2024398" y="8759796"/>
            <a:ext cx="4841565" cy="577081"/>
          </a:xfrm>
          <a:prstGeom prst="rect">
            <a:avLst/>
          </a:prstGeom>
          <a:noFill/>
          <a:ln>
            <a:noFill/>
          </a:ln>
        </p:spPr>
        <p:txBody>
          <a:bodyPr wrap="square" rtlCol="0">
            <a:spAutoFit/>
          </a:bodyPr>
          <a:lstStyle/>
          <a:p>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Stream</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の並列処理には、</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の性能が高い方が</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有利</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と言えます。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並列数に応じて計算速度が向上する効率の高いソルバーになっていますので、</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選定する</a:t>
            </a:r>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にはこだわっています。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81" name="Group 30">
            <a:extLst>
              <a:ext uri="{FF2B5EF4-FFF2-40B4-BE49-F238E27FC236}">
                <a16:creationId xmlns:a16="http://schemas.microsoft.com/office/drawing/2014/main" id="{3BB83C53-2670-47BC-8275-3457C0DCC9FD}"/>
              </a:ext>
            </a:extLst>
          </p:cNvPr>
          <p:cNvGrpSpPr>
            <a:grpSpLocks/>
          </p:cNvGrpSpPr>
          <p:nvPr/>
        </p:nvGrpSpPr>
        <p:grpSpPr bwMode="auto">
          <a:xfrm>
            <a:off x="5586259" y="4956872"/>
            <a:ext cx="798954" cy="619285"/>
            <a:chOff x="1701" y="1985"/>
            <a:chExt cx="6820" cy="5296"/>
          </a:xfrm>
        </p:grpSpPr>
        <p:sp>
          <p:nvSpPr>
            <p:cNvPr id="82" name="グラフィックス 13">
              <a:extLst>
                <a:ext uri="{FF2B5EF4-FFF2-40B4-BE49-F238E27FC236}">
                  <a16:creationId xmlns:a16="http://schemas.microsoft.com/office/drawing/2014/main" id="{6EC17C80-15B2-4A7D-8CDE-CFCE120A4461}"/>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3" name="グラフィックス 13">
              <a:extLst>
                <a:ext uri="{FF2B5EF4-FFF2-40B4-BE49-F238E27FC236}">
                  <a16:creationId xmlns:a16="http://schemas.microsoft.com/office/drawing/2014/main" id="{FAB06C9B-84FB-4BCE-B53D-26CA4B04FE07}"/>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2" name="図 51">
            <a:extLst>
              <a:ext uri="{FF2B5EF4-FFF2-40B4-BE49-F238E27FC236}">
                <a16:creationId xmlns:a16="http://schemas.microsoft.com/office/drawing/2014/main" id="{F3953166-6BBF-852E-F5DB-C61052331D4B}"/>
              </a:ext>
            </a:extLst>
          </p:cNvPr>
          <p:cNvPicPr>
            <a:picLocks noChangeAspect="1"/>
          </p:cNvPicPr>
          <p:nvPr/>
        </p:nvPicPr>
        <p:blipFill>
          <a:blip r:embed="rId6"/>
          <a:stretch>
            <a:fillRect/>
          </a:stretch>
        </p:blipFill>
        <p:spPr>
          <a:xfrm>
            <a:off x="4329156" y="4965842"/>
            <a:ext cx="641355" cy="644553"/>
          </a:xfrm>
          <a:prstGeom prst="rect">
            <a:avLst/>
          </a:prstGeom>
        </p:spPr>
      </p:pic>
      <p:pic>
        <p:nvPicPr>
          <p:cNvPr id="54" name="図 53" descr="80PLUS PLATINUM">
            <a:extLst>
              <a:ext uri="{FF2B5EF4-FFF2-40B4-BE49-F238E27FC236}">
                <a16:creationId xmlns:a16="http://schemas.microsoft.com/office/drawing/2014/main" id="{C131EDA8-9464-4052-A3BE-5D8CA8D275A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026338" y="4958035"/>
            <a:ext cx="467183" cy="650018"/>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627C15B2-BDAF-EFFF-3339-B8E41B4174B9}"/>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2" name="テキスト ボックス 41">
            <a:extLst>
              <a:ext uri="{FF2B5EF4-FFF2-40B4-BE49-F238E27FC236}">
                <a16:creationId xmlns:a16="http://schemas.microsoft.com/office/drawing/2014/main" id="{FDEB530A-47B6-BDB0-1631-5AD3931BE0A5}"/>
              </a:ext>
            </a:extLst>
          </p:cNvPr>
          <p:cNvSpPr txBox="1"/>
          <p:nvPr/>
        </p:nvSpPr>
        <p:spPr>
          <a:xfrm>
            <a:off x="461363" y="1740916"/>
            <a:ext cx="3308767"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高性能</a:t>
            </a:r>
            <a:r>
              <a:rPr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である</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ため、高速</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演算</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45" name="テキスト ボックス 44">
            <a:extLst>
              <a:ext uri="{FF2B5EF4-FFF2-40B4-BE49-F238E27FC236}">
                <a16:creationId xmlns:a16="http://schemas.microsoft.com/office/drawing/2014/main" id="{1B49E6A8-408E-E890-12A2-A01CDDEA945D}"/>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汎用の熱流体シミュレーションソフトウェア</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40F6FDCD-0EB4-06E3-5EF9-F985A5E5FE51}"/>
              </a:ext>
            </a:extLst>
          </p:cNvPr>
          <p:cNvSpPr txBox="1"/>
          <p:nvPr/>
        </p:nvSpPr>
        <p:spPr>
          <a:xfrm>
            <a:off x="42670" y="624117"/>
            <a:ext cx="3915162" cy="307777"/>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構造格子系汎用三次元熱流体解析システム</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39" name="図 38">
            <a:extLst>
              <a:ext uri="{FF2B5EF4-FFF2-40B4-BE49-F238E27FC236}">
                <a16:creationId xmlns:a16="http://schemas.microsoft.com/office/drawing/2014/main" id="{289A2503-81B3-D0BF-1720-026ED5DC65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79434" y="442438"/>
            <a:ext cx="1405302" cy="1811430"/>
          </a:xfrm>
          <a:prstGeom prst="rect">
            <a:avLst/>
          </a:prstGeom>
        </p:spPr>
      </p:pic>
      <p:pic>
        <p:nvPicPr>
          <p:cNvPr id="46" name="図 45">
            <a:extLst>
              <a:ext uri="{FF2B5EF4-FFF2-40B4-BE49-F238E27FC236}">
                <a16:creationId xmlns:a16="http://schemas.microsoft.com/office/drawing/2014/main" id="{69CE51C9-6FA9-3DF8-06AE-5939CF25F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9341" y="4731249"/>
            <a:ext cx="1560607" cy="2011618"/>
          </a:xfrm>
          <a:prstGeom prst="rect">
            <a:avLst/>
          </a:prstGeom>
        </p:spPr>
      </p:pic>
      <p:pic>
        <p:nvPicPr>
          <p:cNvPr id="43" name="図 42">
            <a:extLst>
              <a:ext uri="{FF2B5EF4-FFF2-40B4-BE49-F238E27FC236}">
                <a16:creationId xmlns:a16="http://schemas.microsoft.com/office/drawing/2014/main" id="{75A94770-EE5D-A85B-411F-07EF3CAF07CE}"/>
              </a:ext>
            </a:extLst>
          </p:cNvPr>
          <p:cNvPicPr>
            <a:picLocks noChangeAspect="1"/>
          </p:cNvPicPr>
          <p:nvPr/>
        </p:nvPicPr>
        <p:blipFill>
          <a:blip r:embed="rId9"/>
          <a:stretch>
            <a:fillRect/>
          </a:stretch>
        </p:blipFill>
        <p:spPr>
          <a:xfrm>
            <a:off x="598017" y="6907671"/>
            <a:ext cx="2135126" cy="1265421"/>
          </a:xfrm>
          <a:prstGeom prst="rect">
            <a:avLst/>
          </a:prstGeom>
        </p:spPr>
      </p:pic>
      <p:pic>
        <p:nvPicPr>
          <p:cNvPr id="48" name="図 47">
            <a:extLst>
              <a:ext uri="{FF2B5EF4-FFF2-40B4-BE49-F238E27FC236}">
                <a16:creationId xmlns:a16="http://schemas.microsoft.com/office/drawing/2014/main" id="{068C6F3C-03DC-D78E-200D-E89B71ABFC5B}"/>
              </a:ext>
            </a:extLst>
          </p:cNvPr>
          <p:cNvPicPr>
            <a:picLocks noChangeAspect="1"/>
          </p:cNvPicPr>
          <p:nvPr/>
        </p:nvPicPr>
        <p:blipFill>
          <a:blip r:embed="rId10"/>
          <a:stretch>
            <a:fillRect/>
          </a:stretch>
        </p:blipFill>
        <p:spPr>
          <a:xfrm>
            <a:off x="2031800" y="5003829"/>
            <a:ext cx="1163894" cy="1635963"/>
          </a:xfrm>
          <a:prstGeom prst="rect">
            <a:avLst/>
          </a:prstGeom>
        </p:spPr>
      </p:pic>
      <p:sp>
        <p:nvSpPr>
          <p:cNvPr id="67" name="テキスト ボックス 66">
            <a:extLst>
              <a:ext uri="{FF2B5EF4-FFF2-40B4-BE49-F238E27FC236}">
                <a16:creationId xmlns:a16="http://schemas.microsoft.com/office/drawing/2014/main" id="{0C317178-6A7E-9371-801B-C2DCAA3A192A}"/>
              </a:ext>
            </a:extLst>
          </p:cNvPr>
          <p:cNvSpPr txBox="1"/>
          <p:nvPr/>
        </p:nvSpPr>
        <p:spPr>
          <a:xfrm>
            <a:off x="117934" y="931602"/>
            <a:ext cx="3915162" cy="461665"/>
          </a:xfrm>
          <a:prstGeom prst="rect">
            <a:avLst/>
          </a:prstGeom>
          <a:noFill/>
          <a:ln>
            <a:noFill/>
          </a:ln>
        </p:spPr>
        <p:txBody>
          <a:bodyPr wrap="square" rtlCol="0">
            <a:spAutoFit/>
          </a:bodyPr>
          <a:lstStyle/>
          <a:p>
            <a:pPr algn="ctr"/>
            <a:r>
              <a:rPr lang="en-US" altLang="ja-JP" sz="2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Cadence/STREAM</a:t>
            </a:r>
            <a:endParaRPr kumimoji="1" lang="en-US" altLang="ja-JP" sz="2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73" name="図 72">
            <a:extLst>
              <a:ext uri="{FF2B5EF4-FFF2-40B4-BE49-F238E27FC236}">
                <a16:creationId xmlns:a16="http://schemas.microsoft.com/office/drawing/2014/main" id="{A8C4EA5E-6B47-18E7-7BE4-3235A48AD781}"/>
              </a:ext>
            </a:extLst>
          </p:cNvPr>
          <p:cNvPicPr>
            <a:picLocks noChangeAspect="1"/>
          </p:cNvPicPr>
          <p:nvPr/>
        </p:nvPicPr>
        <p:blipFill>
          <a:blip r:embed="rId11"/>
          <a:stretch>
            <a:fillRect/>
          </a:stretch>
        </p:blipFill>
        <p:spPr>
          <a:xfrm>
            <a:off x="4164957" y="2685939"/>
            <a:ext cx="2774316" cy="1707540"/>
          </a:xfrm>
          <a:prstGeom prst="rect">
            <a:avLst/>
          </a:prstGeom>
        </p:spPr>
      </p:pic>
      <p:pic>
        <p:nvPicPr>
          <p:cNvPr id="38" name="図 37">
            <a:extLst>
              <a:ext uri="{FF2B5EF4-FFF2-40B4-BE49-F238E27FC236}">
                <a16:creationId xmlns:a16="http://schemas.microsoft.com/office/drawing/2014/main" id="{AEDEE350-19B4-73EA-CA9A-903B3C6FC3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66897" y="130412"/>
            <a:ext cx="1711447" cy="2064044"/>
          </a:xfrm>
          <a:prstGeom prst="rect">
            <a:avLst/>
          </a:prstGeom>
        </p:spPr>
      </p:pic>
      <p:pic>
        <p:nvPicPr>
          <p:cNvPr id="44" name="図 43">
            <a:extLst>
              <a:ext uri="{FF2B5EF4-FFF2-40B4-BE49-F238E27FC236}">
                <a16:creationId xmlns:a16="http://schemas.microsoft.com/office/drawing/2014/main" id="{491A832D-EB4B-A403-E4CC-366530DF0E27}"/>
              </a:ext>
            </a:extLst>
          </p:cNvPr>
          <p:cNvPicPr>
            <a:picLocks noChangeAspect="1"/>
          </p:cNvPicPr>
          <p:nvPr/>
        </p:nvPicPr>
        <p:blipFill>
          <a:blip r:embed="rId13"/>
          <a:stretch>
            <a:fillRect/>
          </a:stretch>
        </p:blipFill>
        <p:spPr>
          <a:xfrm>
            <a:off x="3478952" y="4954263"/>
            <a:ext cx="757466" cy="658544"/>
          </a:xfrm>
          <a:prstGeom prst="rect">
            <a:avLst/>
          </a:prstGeom>
        </p:spPr>
      </p:pic>
      <p:pic>
        <p:nvPicPr>
          <p:cNvPr id="47" name="図 46">
            <a:extLst>
              <a:ext uri="{FF2B5EF4-FFF2-40B4-BE49-F238E27FC236}">
                <a16:creationId xmlns:a16="http://schemas.microsoft.com/office/drawing/2014/main" id="{A04CBED3-0FEA-EE71-0057-BD7A0858A6D3}"/>
              </a:ext>
            </a:extLst>
          </p:cNvPr>
          <p:cNvPicPr>
            <a:picLocks noChangeAspect="1"/>
          </p:cNvPicPr>
          <p:nvPr/>
        </p:nvPicPr>
        <p:blipFill>
          <a:blip r:embed="rId13"/>
          <a:stretch>
            <a:fillRect/>
          </a:stretch>
        </p:blipFill>
        <p:spPr>
          <a:xfrm>
            <a:off x="811088" y="8455164"/>
            <a:ext cx="941492" cy="818537"/>
          </a:xfrm>
          <a:prstGeom prst="rect">
            <a:avLst/>
          </a:prstGeom>
        </p:spPr>
      </p:pic>
    </p:spTree>
    <p:extLst>
      <p:ext uri="{BB962C8B-B14F-4D97-AF65-F5344CB8AC3E}">
        <p14:creationId xmlns:p14="http://schemas.microsoft.com/office/powerpoint/2010/main" val="570196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34137886-FBFF-000D-D33C-1A11CBEBEF9D}"/>
              </a:ext>
            </a:extLst>
          </p:cNvPr>
          <p:cNvPicPr>
            <a:picLocks noChangeAspect="1"/>
          </p:cNvPicPr>
          <p:nvPr/>
        </p:nvPicPr>
        <p:blipFill>
          <a:blip r:embed="rId2"/>
          <a:stretch>
            <a:fillRect/>
          </a:stretch>
        </p:blipFill>
        <p:spPr>
          <a:xfrm>
            <a:off x="0" y="-8524"/>
            <a:ext cx="7559675" cy="2135080"/>
          </a:xfrm>
          <a:prstGeom prst="rect">
            <a:avLst/>
          </a:prstGeom>
        </p:spPr>
      </p:pic>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10041741"/>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257020"/>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220187"/>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290677"/>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998558"/>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10061427"/>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4" name="Rectangle 3">
            <a:extLst>
              <a:ext uri="{FF2B5EF4-FFF2-40B4-BE49-F238E27FC236}">
                <a16:creationId xmlns:a16="http://schemas.microsoft.com/office/drawing/2014/main" id="{736737C9-DE98-4436-858D-866790B75FC1}"/>
              </a:ext>
            </a:extLst>
          </p:cNvPr>
          <p:cNvSpPr>
            <a:spLocks noChangeArrowheads="1"/>
          </p:cNvSpPr>
          <p:nvPr/>
        </p:nvSpPr>
        <p:spPr bwMode="auto">
          <a:xfrm>
            <a:off x="401638" y="349673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85" name="Picture 4">
            <a:extLst>
              <a:ext uri="{FF2B5EF4-FFF2-40B4-BE49-F238E27FC236}">
                <a16:creationId xmlns:a16="http://schemas.microsoft.com/office/drawing/2014/main" id="{14344D56-0941-4659-9F41-F3424ECB8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349673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図 8">
            <a:extLst>
              <a:ext uri="{FF2B5EF4-FFF2-40B4-BE49-F238E27FC236}">
                <a16:creationId xmlns:a16="http://schemas.microsoft.com/office/drawing/2014/main" id="{9B92694E-D735-4EFA-8719-7452CCC05A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404759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87" name="図 8">
            <a:extLst>
              <a:ext uri="{FF2B5EF4-FFF2-40B4-BE49-F238E27FC236}">
                <a16:creationId xmlns:a16="http://schemas.microsoft.com/office/drawing/2014/main" id="{0824D9D5-DAD8-4679-9DA6-B29F06B8CA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5055699"/>
            <a:ext cx="1598612" cy="1458912"/>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直線コネクタ 95">
            <a:extLst>
              <a:ext uri="{FF2B5EF4-FFF2-40B4-BE49-F238E27FC236}">
                <a16:creationId xmlns:a16="http://schemas.microsoft.com/office/drawing/2014/main" id="{893A2E78-881B-41C2-BF23-6E1934F7F4E8}"/>
              </a:ext>
            </a:extLst>
          </p:cNvPr>
          <p:cNvCxnSpPr/>
          <p:nvPr/>
        </p:nvCxnSpPr>
        <p:spPr>
          <a:xfrm>
            <a:off x="3543453" y="5963656"/>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Rectangle 3">
            <a:extLst>
              <a:ext uri="{FF2B5EF4-FFF2-40B4-BE49-F238E27FC236}">
                <a16:creationId xmlns:a16="http://schemas.microsoft.com/office/drawing/2014/main" id="{3D32CD21-644B-44C0-A83B-B798E3F50AFA}"/>
              </a:ext>
            </a:extLst>
          </p:cNvPr>
          <p:cNvSpPr>
            <a:spLocks noChangeArrowheads="1"/>
          </p:cNvSpPr>
          <p:nvPr/>
        </p:nvSpPr>
        <p:spPr bwMode="auto">
          <a:xfrm>
            <a:off x="401638" y="670030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129" name="Picture 4">
            <a:extLst>
              <a:ext uri="{FF2B5EF4-FFF2-40B4-BE49-F238E27FC236}">
                <a16:creationId xmlns:a16="http://schemas.microsoft.com/office/drawing/2014/main" id="{BDBA58D4-FDBD-4911-A89B-9A897D565C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670030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図 8">
            <a:extLst>
              <a:ext uri="{FF2B5EF4-FFF2-40B4-BE49-F238E27FC236}">
                <a16:creationId xmlns:a16="http://schemas.microsoft.com/office/drawing/2014/main" id="{43782F1F-272D-4C4E-8ECE-5980B93B2D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725116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131" name="図 8">
            <a:extLst>
              <a:ext uri="{FF2B5EF4-FFF2-40B4-BE49-F238E27FC236}">
                <a16:creationId xmlns:a16="http://schemas.microsoft.com/office/drawing/2014/main" id="{1E3FAA07-0DDF-4A71-97AA-A520311D7B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8259269"/>
            <a:ext cx="1598612" cy="1458912"/>
          </a:xfrm>
          <a:prstGeom prst="rect">
            <a:avLst/>
          </a:prstGeom>
          <a:noFill/>
          <a:extLst>
            <a:ext uri="{909E8E84-426E-40DD-AFC4-6F175D3DCCD1}">
              <a14:hiddenFill xmlns:a14="http://schemas.microsoft.com/office/drawing/2010/main">
                <a:solidFill>
                  <a:srgbClr val="FFFFFF"/>
                </a:solidFill>
              </a14:hiddenFill>
            </a:ext>
          </a:extLst>
        </p:spPr>
      </p:pic>
      <p:sp>
        <p:nvSpPr>
          <p:cNvPr id="136" name="テキスト ボックス 135">
            <a:extLst>
              <a:ext uri="{FF2B5EF4-FFF2-40B4-BE49-F238E27FC236}">
                <a16:creationId xmlns:a16="http://schemas.microsoft.com/office/drawing/2014/main" id="{0BA96992-4E26-47A3-9733-4E81577F09D5}"/>
              </a:ext>
            </a:extLst>
          </p:cNvPr>
          <p:cNvSpPr txBox="1"/>
          <p:nvPr/>
        </p:nvSpPr>
        <p:spPr>
          <a:xfrm>
            <a:off x="776567" y="6860059"/>
            <a:ext cx="5936885"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お求めやすい高性能</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搭載で構成されたコストパフォーマンスの良いモデル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39" name="直線コネクタ 138">
            <a:extLst>
              <a:ext uri="{FF2B5EF4-FFF2-40B4-BE49-F238E27FC236}">
                <a16:creationId xmlns:a16="http://schemas.microsoft.com/office/drawing/2014/main" id="{12AEC5D1-4B31-4039-8046-FEC4D724BFD3}"/>
              </a:ext>
            </a:extLst>
          </p:cNvPr>
          <p:cNvCxnSpPr/>
          <p:nvPr/>
        </p:nvCxnSpPr>
        <p:spPr>
          <a:xfrm>
            <a:off x="3570293" y="9096129"/>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テキスト ボックス 176">
            <a:extLst>
              <a:ext uri="{FF2B5EF4-FFF2-40B4-BE49-F238E27FC236}">
                <a16:creationId xmlns:a16="http://schemas.microsoft.com/office/drawing/2014/main" id="{A701DA4A-E2E3-494B-B821-1D561E9C6D5B}"/>
              </a:ext>
            </a:extLst>
          </p:cNvPr>
          <p:cNvSpPr txBox="1"/>
          <p:nvPr/>
        </p:nvSpPr>
        <p:spPr>
          <a:xfrm>
            <a:off x="430211" y="3633665"/>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64GB</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メモリ搭載！各種人気パーツを選定したバランスの取れたモデル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9" name="Rectangle 3">
            <a:extLst>
              <a:ext uri="{FF2B5EF4-FFF2-40B4-BE49-F238E27FC236}">
                <a16:creationId xmlns:a16="http://schemas.microsoft.com/office/drawing/2014/main" id="{5B1ACCE4-0176-4F1C-901C-FE50A1E205F4}"/>
              </a:ext>
            </a:extLst>
          </p:cNvPr>
          <p:cNvSpPr>
            <a:spLocks noChangeArrowheads="1"/>
          </p:cNvSpPr>
          <p:nvPr/>
        </p:nvSpPr>
        <p:spPr bwMode="auto">
          <a:xfrm>
            <a:off x="401638" y="2199153"/>
            <a:ext cx="6727825" cy="1186811"/>
          </a:xfrm>
          <a:prstGeom prst="rect">
            <a:avLst/>
          </a:prstGeom>
          <a:solidFill>
            <a:srgbClr val="DDDEE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88" name="テキスト ボックス 87">
            <a:extLst>
              <a:ext uri="{FF2B5EF4-FFF2-40B4-BE49-F238E27FC236}">
                <a16:creationId xmlns:a16="http://schemas.microsoft.com/office/drawing/2014/main" id="{95E11B80-4101-4354-A277-153EC51E11FD}"/>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1" name="テキスト ボックス 90">
            <a:extLst>
              <a:ext uri="{FF2B5EF4-FFF2-40B4-BE49-F238E27FC236}">
                <a16:creationId xmlns:a16="http://schemas.microsoft.com/office/drawing/2014/main" id="{96ABEB8E-C036-4043-846C-A904CDD317F4}"/>
              </a:ext>
            </a:extLst>
          </p:cNvPr>
          <p:cNvSpPr txBox="1"/>
          <p:nvPr/>
        </p:nvSpPr>
        <p:spPr>
          <a:xfrm>
            <a:off x="461363" y="1740916"/>
            <a:ext cx="3496469"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高性能</a:t>
            </a:r>
            <a:r>
              <a:rPr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を</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搭載しているため、高速</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演算</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93" name="テキスト ボックス 92">
            <a:extLst>
              <a:ext uri="{FF2B5EF4-FFF2-40B4-BE49-F238E27FC236}">
                <a16:creationId xmlns:a16="http://schemas.microsoft.com/office/drawing/2014/main" id="{0AF9FE02-A118-4F43-8980-33F01FFCDCD9}"/>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汎用の熱流体シミュレーションソフトウェア</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0" name="正方形/長方形 99">
            <a:extLst>
              <a:ext uri="{FF2B5EF4-FFF2-40B4-BE49-F238E27FC236}">
                <a16:creationId xmlns:a16="http://schemas.microsoft.com/office/drawing/2014/main" id="{EAAB91F5-2B93-4F9D-8B43-BE8CC42527AF}"/>
              </a:ext>
            </a:extLst>
          </p:cNvPr>
          <p:cNvSpPr/>
          <p:nvPr/>
        </p:nvSpPr>
        <p:spPr>
          <a:xfrm>
            <a:off x="489255" y="2258146"/>
            <a:ext cx="5106630"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8DC6DF90-1DD2-4985-A359-342FF50D9E7B}"/>
              </a:ext>
            </a:extLst>
          </p:cNvPr>
          <p:cNvSpPr txBox="1"/>
          <p:nvPr/>
        </p:nvSpPr>
        <p:spPr>
          <a:xfrm>
            <a:off x="467873" y="2291565"/>
            <a:ext cx="5052860" cy="461665"/>
          </a:xfrm>
          <a:prstGeom prst="rect">
            <a:avLst/>
          </a:prstGeom>
          <a:noFill/>
          <a:ln>
            <a:noFill/>
          </a:ln>
        </p:spPr>
        <p:txBody>
          <a:bodyPr wrap="square" rtlCol="0">
            <a:spAutoFit/>
          </a:bodyPr>
          <a:lstStyle/>
          <a:p>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STREAM</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は様々な業界で使われ続け、既に</a:t>
            </a:r>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30</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年以上の実績を誇る汎用の熱流体シミュレーションソフトウェアです。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2" name="テキスト ボックス 101">
            <a:extLst>
              <a:ext uri="{FF2B5EF4-FFF2-40B4-BE49-F238E27FC236}">
                <a16:creationId xmlns:a16="http://schemas.microsoft.com/office/drawing/2014/main" id="{CF0B9354-DE27-4924-9E13-02EDD080A752}"/>
              </a:ext>
            </a:extLst>
          </p:cNvPr>
          <p:cNvSpPr txBox="1"/>
          <p:nvPr/>
        </p:nvSpPr>
        <p:spPr>
          <a:xfrm>
            <a:off x="515808" y="2856323"/>
            <a:ext cx="5106629" cy="584775"/>
          </a:xfrm>
          <a:prstGeom prst="rect">
            <a:avLst/>
          </a:prstGeom>
          <a:noFill/>
          <a:ln>
            <a:noFill/>
          </a:ln>
        </p:spPr>
        <p:txBody>
          <a:bodyPr wrap="square" rtlCol="0">
            <a:spAutoFit/>
          </a:bodyPr>
          <a:lstStyle/>
          <a:p>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計算に利用するモデル形状は、メッシュに沿い、斜めの面や曲面をさいの目状に表現するボクセル法、</a:t>
            </a:r>
            <a:r>
              <a:rPr lang="en-US" altLang="ja-JP" sz="800" dirty="0">
                <a:latin typeface="游ゴシック" panose="020B0400000000000000" pitchFamily="50" charset="-128"/>
                <a:ea typeface="游ゴシック" panose="020B0400000000000000" pitchFamily="50" charset="-128"/>
                <a:cs typeface="Segoe UI" panose="020B0502040204020203" pitchFamily="34" charset="0"/>
              </a:rPr>
              <a:t>CAD</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形状の再現性を向上させるカットセル法に加え、非構造格子で定義される任意形状の物体を有限要素モデルにより重ね合わせて</a:t>
            </a:r>
            <a:r>
              <a:rPr lang="en-US" altLang="ja-JP" sz="800" dirty="0">
                <a:latin typeface="游ゴシック" panose="020B0400000000000000" pitchFamily="50" charset="-128"/>
                <a:ea typeface="游ゴシック" panose="020B0400000000000000" pitchFamily="50" charset="-128"/>
                <a:cs typeface="Segoe UI" panose="020B0502040204020203" pitchFamily="34" charset="0"/>
              </a:rPr>
              <a:t>CAD</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のオリジナルの形状をそのまま利用することもできます。</a:t>
            </a:r>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a:p>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4" name="テキスト ボックス 73">
            <a:extLst>
              <a:ext uri="{FF2B5EF4-FFF2-40B4-BE49-F238E27FC236}">
                <a16:creationId xmlns:a16="http://schemas.microsoft.com/office/drawing/2014/main" id="{696C537B-72AC-0D0E-C0BA-6477203A72EE}"/>
              </a:ext>
            </a:extLst>
          </p:cNvPr>
          <p:cNvSpPr txBox="1"/>
          <p:nvPr/>
        </p:nvSpPr>
        <p:spPr>
          <a:xfrm>
            <a:off x="3152066" y="5835600"/>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WST-RT9960XAS3Q2TTNVM</a:t>
            </a:r>
          </a:p>
        </p:txBody>
      </p:sp>
      <p:sp>
        <p:nvSpPr>
          <p:cNvPr id="75" name="テキスト ボックス 74">
            <a:extLst>
              <a:ext uri="{FF2B5EF4-FFF2-40B4-BE49-F238E27FC236}">
                <a16:creationId xmlns:a16="http://schemas.microsoft.com/office/drawing/2014/main" id="{31A53A25-32DC-780F-0DE6-F8EAF6AC8CEB}"/>
              </a:ext>
            </a:extLst>
          </p:cNvPr>
          <p:cNvSpPr txBox="1"/>
          <p:nvPr/>
        </p:nvSpPr>
        <p:spPr>
          <a:xfrm>
            <a:off x="3185197" y="9007769"/>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BT-U9285KAS1Q1TTNVM</a:t>
            </a:r>
          </a:p>
        </p:txBody>
      </p:sp>
      <p:grpSp>
        <p:nvGrpSpPr>
          <p:cNvPr id="58" name="Group 30">
            <a:extLst>
              <a:ext uri="{FF2B5EF4-FFF2-40B4-BE49-F238E27FC236}">
                <a16:creationId xmlns:a16="http://schemas.microsoft.com/office/drawing/2014/main" id="{5897533F-D981-0FC5-0BFF-DCF79B5C6086}"/>
              </a:ext>
            </a:extLst>
          </p:cNvPr>
          <p:cNvGrpSpPr>
            <a:grpSpLocks/>
          </p:cNvGrpSpPr>
          <p:nvPr/>
        </p:nvGrpSpPr>
        <p:grpSpPr bwMode="auto">
          <a:xfrm>
            <a:off x="5256376" y="4099057"/>
            <a:ext cx="682909" cy="541304"/>
            <a:chOff x="1701" y="1985"/>
            <a:chExt cx="6820" cy="5296"/>
          </a:xfrm>
        </p:grpSpPr>
        <p:sp>
          <p:nvSpPr>
            <p:cNvPr id="79" name="グラフィックス 13">
              <a:extLst>
                <a:ext uri="{FF2B5EF4-FFF2-40B4-BE49-F238E27FC236}">
                  <a16:creationId xmlns:a16="http://schemas.microsoft.com/office/drawing/2014/main" id="{283D427A-58C4-5559-1A25-A31A6B7E16FC}"/>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0" name="グラフィックス 13">
              <a:extLst>
                <a:ext uri="{FF2B5EF4-FFF2-40B4-BE49-F238E27FC236}">
                  <a16:creationId xmlns:a16="http://schemas.microsoft.com/office/drawing/2014/main" id="{9B783827-5EFE-B0E0-760F-D5C1D064630E}"/>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9" name="図 58">
            <a:extLst>
              <a:ext uri="{FF2B5EF4-FFF2-40B4-BE49-F238E27FC236}">
                <a16:creationId xmlns:a16="http://schemas.microsoft.com/office/drawing/2014/main" id="{52B2D0CC-2D77-D18E-F076-72DA2D1ED256}"/>
              </a:ext>
            </a:extLst>
          </p:cNvPr>
          <p:cNvPicPr>
            <a:picLocks noChangeAspect="1"/>
          </p:cNvPicPr>
          <p:nvPr/>
        </p:nvPicPr>
        <p:blipFill>
          <a:blip r:embed="rId9"/>
          <a:stretch>
            <a:fillRect/>
          </a:stretch>
        </p:blipFill>
        <p:spPr>
          <a:xfrm>
            <a:off x="4181863" y="4106897"/>
            <a:ext cx="548200" cy="563391"/>
          </a:xfrm>
          <a:prstGeom prst="rect">
            <a:avLst/>
          </a:prstGeom>
        </p:spPr>
      </p:pic>
      <p:grpSp>
        <p:nvGrpSpPr>
          <p:cNvPr id="82" name="Group 30">
            <a:extLst>
              <a:ext uri="{FF2B5EF4-FFF2-40B4-BE49-F238E27FC236}">
                <a16:creationId xmlns:a16="http://schemas.microsoft.com/office/drawing/2014/main" id="{0C77C7BA-F19C-CF48-0733-4177673F1D82}"/>
              </a:ext>
            </a:extLst>
          </p:cNvPr>
          <p:cNvGrpSpPr>
            <a:grpSpLocks/>
          </p:cNvGrpSpPr>
          <p:nvPr/>
        </p:nvGrpSpPr>
        <p:grpSpPr bwMode="auto">
          <a:xfrm>
            <a:off x="5133589" y="7298942"/>
            <a:ext cx="615530" cy="461540"/>
            <a:chOff x="1701" y="1985"/>
            <a:chExt cx="6820" cy="5296"/>
          </a:xfrm>
        </p:grpSpPr>
        <p:sp>
          <p:nvSpPr>
            <p:cNvPr id="98" name="グラフィックス 13">
              <a:extLst>
                <a:ext uri="{FF2B5EF4-FFF2-40B4-BE49-F238E27FC236}">
                  <a16:creationId xmlns:a16="http://schemas.microsoft.com/office/drawing/2014/main" id="{3D3ADB8F-CC22-F907-38A5-4F5A78A093CD}"/>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103" name="グラフィックス 13">
              <a:extLst>
                <a:ext uri="{FF2B5EF4-FFF2-40B4-BE49-F238E27FC236}">
                  <a16:creationId xmlns:a16="http://schemas.microsoft.com/office/drawing/2014/main" id="{E0A9475A-427A-2309-0315-912E79FE3EC6}"/>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83" name="図 82">
            <a:extLst>
              <a:ext uri="{FF2B5EF4-FFF2-40B4-BE49-F238E27FC236}">
                <a16:creationId xmlns:a16="http://schemas.microsoft.com/office/drawing/2014/main" id="{2EB8A1B6-CC15-FA37-4E43-3FBC8033C6CF}"/>
              </a:ext>
            </a:extLst>
          </p:cNvPr>
          <p:cNvPicPr>
            <a:picLocks noChangeAspect="1"/>
          </p:cNvPicPr>
          <p:nvPr/>
        </p:nvPicPr>
        <p:blipFill>
          <a:blip r:embed="rId9"/>
          <a:stretch>
            <a:fillRect/>
          </a:stretch>
        </p:blipFill>
        <p:spPr>
          <a:xfrm>
            <a:off x="4165092" y="7305628"/>
            <a:ext cx="494113" cy="480371"/>
          </a:xfrm>
          <a:prstGeom prst="rect">
            <a:avLst/>
          </a:prstGeom>
        </p:spPr>
      </p:pic>
      <p:sp>
        <p:nvSpPr>
          <p:cNvPr id="44" name="テキスト ボックス 43">
            <a:extLst>
              <a:ext uri="{FF2B5EF4-FFF2-40B4-BE49-F238E27FC236}">
                <a16:creationId xmlns:a16="http://schemas.microsoft.com/office/drawing/2014/main" id="{7A0A2027-3117-F7B6-5315-21D23100F73A}"/>
              </a:ext>
            </a:extLst>
          </p:cNvPr>
          <p:cNvSpPr txBox="1"/>
          <p:nvPr/>
        </p:nvSpPr>
        <p:spPr>
          <a:xfrm>
            <a:off x="3358305" y="4682769"/>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9960X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(4.2-5.4GHz/24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+ 4TB HDD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PRO 6000 Blackwell</a:t>
            </a:r>
          </a:p>
          <a:p>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                                                    96GB-GDDR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7</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DisplayPort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45" name="テキスト ボックス 44">
            <a:extLst>
              <a:ext uri="{FF2B5EF4-FFF2-40B4-BE49-F238E27FC236}">
                <a16:creationId xmlns:a16="http://schemas.microsoft.com/office/drawing/2014/main" id="{5406B19C-804B-6013-D4CB-E39337B7C23D}"/>
              </a:ext>
            </a:extLst>
          </p:cNvPr>
          <p:cNvSpPr txBox="1"/>
          <p:nvPr/>
        </p:nvSpPr>
        <p:spPr>
          <a:xfrm>
            <a:off x="3322689" y="7810011"/>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9 285K</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P8+E16</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/P3.7GHz/tb5.6GHz</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PRO 5000 Blackwell</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48GB-GDDR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7</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DisplayPort</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1,300W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46" name="図 45" descr="80PLUS PLATINUM">
            <a:extLst>
              <a:ext uri="{FF2B5EF4-FFF2-40B4-BE49-F238E27FC236}">
                <a16:creationId xmlns:a16="http://schemas.microsoft.com/office/drawing/2014/main" id="{5B3A4A44-3A82-2890-3171-6D459AB7028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801183" y="4135956"/>
            <a:ext cx="381567" cy="530895"/>
          </a:xfrm>
          <a:prstGeom prst="rect">
            <a:avLst/>
          </a:prstGeom>
          <a:noFill/>
          <a:extLst>
            <a:ext uri="{909E8E84-426E-40DD-AFC4-6F175D3DCCD1}">
              <a14:hiddenFill xmlns:a14="http://schemas.microsoft.com/office/drawing/2010/main">
                <a:solidFill>
                  <a:srgbClr val="FFFFFF"/>
                </a:solidFill>
              </a14:hiddenFill>
            </a:ext>
          </a:extLst>
        </p:spPr>
      </p:pic>
      <p:pic>
        <p:nvPicPr>
          <p:cNvPr id="47" name="図 46" descr="80PLUS PLATINUM">
            <a:extLst>
              <a:ext uri="{FF2B5EF4-FFF2-40B4-BE49-F238E27FC236}">
                <a16:creationId xmlns:a16="http://schemas.microsoft.com/office/drawing/2014/main" id="{A07632CB-ADB4-EBC3-BC93-67BB10E43AB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710762" y="7289330"/>
            <a:ext cx="380103" cy="528858"/>
          </a:xfrm>
          <a:prstGeom prst="rect">
            <a:avLst/>
          </a:prstGeom>
          <a:noFill/>
          <a:extLst>
            <a:ext uri="{909E8E84-426E-40DD-AFC4-6F175D3DCCD1}">
              <a14:hiddenFill xmlns:a14="http://schemas.microsoft.com/office/drawing/2010/main">
                <a:solidFill>
                  <a:srgbClr val="FFFFFF"/>
                </a:solidFill>
              </a14:hiddenFill>
            </a:ext>
          </a:extLst>
        </p:spPr>
      </p:pic>
      <p:pic>
        <p:nvPicPr>
          <p:cNvPr id="60" name="図 59">
            <a:extLst>
              <a:ext uri="{FF2B5EF4-FFF2-40B4-BE49-F238E27FC236}">
                <a16:creationId xmlns:a16="http://schemas.microsoft.com/office/drawing/2014/main" id="{B54B3202-B593-9551-3E5D-D6608CB2CB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95031" y="374412"/>
            <a:ext cx="1252940" cy="1615038"/>
          </a:xfrm>
          <a:prstGeom prst="rect">
            <a:avLst/>
          </a:prstGeom>
        </p:spPr>
      </p:pic>
      <p:sp>
        <p:nvSpPr>
          <p:cNvPr id="64" name="テキスト ボックス 63">
            <a:extLst>
              <a:ext uri="{FF2B5EF4-FFF2-40B4-BE49-F238E27FC236}">
                <a16:creationId xmlns:a16="http://schemas.microsoft.com/office/drawing/2014/main" id="{ED41891D-246C-8610-F1C1-BAEBE816B182}"/>
              </a:ext>
            </a:extLst>
          </p:cNvPr>
          <p:cNvSpPr txBox="1"/>
          <p:nvPr/>
        </p:nvSpPr>
        <p:spPr>
          <a:xfrm>
            <a:off x="42670" y="624117"/>
            <a:ext cx="3915162" cy="523220"/>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構造格子系汎用三次元熱流体解析システム</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43" name="図 42">
            <a:extLst>
              <a:ext uri="{FF2B5EF4-FFF2-40B4-BE49-F238E27FC236}">
                <a16:creationId xmlns:a16="http://schemas.microsoft.com/office/drawing/2014/main" id="{826F1CDD-990E-0C77-CD72-EA9CBE7CE953}"/>
              </a:ext>
            </a:extLst>
          </p:cNvPr>
          <p:cNvPicPr>
            <a:picLocks noChangeAspect="1"/>
          </p:cNvPicPr>
          <p:nvPr/>
        </p:nvPicPr>
        <p:blipFill>
          <a:blip r:embed="rId12"/>
          <a:stretch>
            <a:fillRect/>
          </a:stretch>
        </p:blipFill>
        <p:spPr>
          <a:xfrm>
            <a:off x="3640969" y="7320232"/>
            <a:ext cx="459205" cy="454733"/>
          </a:xfrm>
          <a:prstGeom prst="rect">
            <a:avLst/>
          </a:prstGeom>
        </p:spPr>
      </p:pic>
      <p:sp>
        <p:nvSpPr>
          <p:cNvPr id="41" name="テキスト ボックス 40">
            <a:extLst>
              <a:ext uri="{FF2B5EF4-FFF2-40B4-BE49-F238E27FC236}">
                <a16:creationId xmlns:a16="http://schemas.microsoft.com/office/drawing/2014/main" id="{AE20E66D-4211-49B2-5B4C-CF8747F7D4F6}"/>
              </a:ext>
            </a:extLst>
          </p:cNvPr>
          <p:cNvSpPr txBox="1"/>
          <p:nvPr/>
        </p:nvSpPr>
        <p:spPr>
          <a:xfrm>
            <a:off x="117934" y="931602"/>
            <a:ext cx="3915162" cy="461665"/>
          </a:xfrm>
          <a:prstGeom prst="rect">
            <a:avLst/>
          </a:prstGeom>
          <a:noFill/>
          <a:ln>
            <a:noFill/>
          </a:ln>
        </p:spPr>
        <p:txBody>
          <a:bodyPr wrap="square" rtlCol="0">
            <a:spAutoFit/>
          </a:bodyPr>
          <a:lstStyle/>
          <a:p>
            <a:pPr algn="ctr"/>
            <a:r>
              <a:rPr lang="en-US" altLang="ja-JP" sz="2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Cadence/STREAM</a:t>
            </a:r>
            <a:endParaRPr kumimoji="1" lang="en-US" altLang="ja-JP" sz="2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50" name="図 49">
            <a:extLst>
              <a:ext uri="{FF2B5EF4-FFF2-40B4-BE49-F238E27FC236}">
                <a16:creationId xmlns:a16="http://schemas.microsoft.com/office/drawing/2014/main" id="{1980B0E8-FA6B-46CF-34DB-6E290DF7607F}"/>
              </a:ext>
            </a:extLst>
          </p:cNvPr>
          <p:cNvPicPr>
            <a:picLocks noChangeAspect="1"/>
          </p:cNvPicPr>
          <p:nvPr/>
        </p:nvPicPr>
        <p:blipFill>
          <a:blip r:embed="rId13"/>
          <a:stretch>
            <a:fillRect/>
          </a:stretch>
        </p:blipFill>
        <p:spPr>
          <a:xfrm>
            <a:off x="5728762" y="2305727"/>
            <a:ext cx="1245715" cy="988367"/>
          </a:xfrm>
          <a:prstGeom prst="rect">
            <a:avLst/>
          </a:prstGeom>
        </p:spPr>
      </p:pic>
      <p:pic>
        <p:nvPicPr>
          <p:cNvPr id="42" name="図 41">
            <a:extLst>
              <a:ext uri="{FF2B5EF4-FFF2-40B4-BE49-F238E27FC236}">
                <a16:creationId xmlns:a16="http://schemas.microsoft.com/office/drawing/2014/main" id="{0E53EFAF-0699-D6BD-A772-22452EC66E5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285590" y="184616"/>
            <a:ext cx="1941572" cy="1800686"/>
          </a:xfrm>
          <a:prstGeom prst="rect">
            <a:avLst/>
          </a:prstGeom>
        </p:spPr>
      </p:pic>
      <p:pic>
        <p:nvPicPr>
          <p:cNvPr id="37" name="図 36">
            <a:extLst>
              <a:ext uri="{FF2B5EF4-FFF2-40B4-BE49-F238E27FC236}">
                <a16:creationId xmlns:a16="http://schemas.microsoft.com/office/drawing/2014/main" id="{568CB396-4B36-4E6B-660C-0F28DF8976CC}"/>
              </a:ext>
            </a:extLst>
          </p:cNvPr>
          <p:cNvPicPr>
            <a:picLocks noChangeAspect="1"/>
          </p:cNvPicPr>
          <p:nvPr/>
        </p:nvPicPr>
        <p:blipFill>
          <a:blip r:embed="rId15"/>
          <a:stretch>
            <a:fillRect/>
          </a:stretch>
        </p:blipFill>
        <p:spPr>
          <a:xfrm>
            <a:off x="3543453" y="4103771"/>
            <a:ext cx="557039" cy="566321"/>
          </a:xfrm>
          <a:prstGeom prst="rect">
            <a:avLst/>
          </a:prstGeom>
        </p:spPr>
      </p:pic>
      <p:pic>
        <p:nvPicPr>
          <p:cNvPr id="1026" name="Picture 2">
            <a:extLst>
              <a:ext uri="{FF2B5EF4-FFF2-40B4-BE49-F238E27FC236}">
                <a16:creationId xmlns:a16="http://schemas.microsoft.com/office/drawing/2014/main" id="{08E282C3-087A-00AA-0EE1-0460FC6B674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9152" y="4184528"/>
            <a:ext cx="2065255" cy="2065255"/>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グループ化 39">
            <a:extLst>
              <a:ext uri="{FF2B5EF4-FFF2-40B4-BE49-F238E27FC236}">
                <a16:creationId xmlns:a16="http://schemas.microsoft.com/office/drawing/2014/main" id="{CCD5D070-2ED4-4AD4-A041-226968374B68}"/>
              </a:ext>
            </a:extLst>
          </p:cNvPr>
          <p:cNvGrpSpPr/>
          <p:nvPr/>
        </p:nvGrpSpPr>
        <p:grpSpPr>
          <a:xfrm>
            <a:off x="507714" y="5914179"/>
            <a:ext cx="1129763" cy="334675"/>
            <a:chOff x="3663256" y="1927456"/>
            <a:chExt cx="4929337" cy="1460240"/>
          </a:xfrm>
          <a:solidFill>
            <a:schemeClr val="bg1">
              <a:alpha val="86000"/>
            </a:schemeClr>
          </a:solidFill>
          <a:effectLst>
            <a:glow rad="63500">
              <a:schemeClr val="tx1">
                <a:alpha val="40000"/>
              </a:schemeClr>
            </a:glow>
          </a:effectLst>
        </p:grpSpPr>
        <p:sp>
          <p:nvSpPr>
            <p:cNvPr id="51" name="テキスト ボックス 50">
              <a:extLst>
                <a:ext uri="{FF2B5EF4-FFF2-40B4-BE49-F238E27FC236}">
                  <a16:creationId xmlns:a16="http://schemas.microsoft.com/office/drawing/2014/main" id="{B3E18EC9-7AA4-40CA-9CA6-7C72BF0D249B}"/>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52" name="テキスト ボックス 51">
              <a:extLst>
                <a:ext uri="{FF2B5EF4-FFF2-40B4-BE49-F238E27FC236}">
                  <a16:creationId xmlns:a16="http://schemas.microsoft.com/office/drawing/2014/main" id="{191D9E20-D726-47DF-8690-1093A0A294E6}"/>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sp>
        <p:nvSpPr>
          <p:cNvPr id="57" name="テキスト ボックス 56">
            <a:extLst>
              <a:ext uri="{FF2B5EF4-FFF2-40B4-BE49-F238E27FC236}">
                <a16:creationId xmlns:a16="http://schemas.microsoft.com/office/drawing/2014/main" id="{1E05BFD6-1028-8401-2185-9E95A3F10901}"/>
              </a:ext>
            </a:extLst>
          </p:cNvPr>
          <p:cNvSpPr txBox="1"/>
          <p:nvPr/>
        </p:nvSpPr>
        <p:spPr>
          <a:xfrm>
            <a:off x="4373215" y="6033835"/>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pic>
        <p:nvPicPr>
          <p:cNvPr id="61" name="Picture 2">
            <a:extLst>
              <a:ext uri="{FF2B5EF4-FFF2-40B4-BE49-F238E27FC236}">
                <a16:creationId xmlns:a16="http://schemas.microsoft.com/office/drawing/2014/main" id="{E441AF6A-3F44-6A7F-79D9-BC401E5ECC9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6093" y="7504281"/>
            <a:ext cx="2065255" cy="2065255"/>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グループ化 62">
            <a:extLst>
              <a:ext uri="{FF2B5EF4-FFF2-40B4-BE49-F238E27FC236}">
                <a16:creationId xmlns:a16="http://schemas.microsoft.com/office/drawing/2014/main" id="{4786238F-260C-48CB-B5C1-C312B98962F0}"/>
              </a:ext>
            </a:extLst>
          </p:cNvPr>
          <p:cNvGrpSpPr/>
          <p:nvPr/>
        </p:nvGrpSpPr>
        <p:grpSpPr>
          <a:xfrm>
            <a:off x="507714" y="9166953"/>
            <a:ext cx="1129763" cy="334675"/>
            <a:chOff x="3663256" y="1927456"/>
            <a:chExt cx="4929337" cy="1460240"/>
          </a:xfrm>
          <a:solidFill>
            <a:schemeClr val="bg1">
              <a:alpha val="86000"/>
            </a:schemeClr>
          </a:solidFill>
          <a:effectLst>
            <a:glow rad="63500">
              <a:schemeClr val="tx1">
                <a:alpha val="40000"/>
              </a:schemeClr>
            </a:glow>
          </a:effectLst>
        </p:grpSpPr>
        <p:sp>
          <p:nvSpPr>
            <p:cNvPr id="66" name="テキスト ボックス 65">
              <a:extLst>
                <a:ext uri="{FF2B5EF4-FFF2-40B4-BE49-F238E27FC236}">
                  <a16:creationId xmlns:a16="http://schemas.microsoft.com/office/drawing/2014/main" id="{89FF9F55-F5BF-4361-9CB1-E08B8B000BD7}"/>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B4772D97-1D95-446D-AF8B-31BF65FC97AA}"/>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sp>
        <p:nvSpPr>
          <p:cNvPr id="68" name="テキスト ボックス 67">
            <a:extLst>
              <a:ext uri="{FF2B5EF4-FFF2-40B4-BE49-F238E27FC236}">
                <a16:creationId xmlns:a16="http://schemas.microsoft.com/office/drawing/2014/main" id="{41067521-733F-5090-BC45-0B04A23B7259}"/>
              </a:ext>
            </a:extLst>
          </p:cNvPr>
          <p:cNvSpPr txBox="1"/>
          <p:nvPr/>
        </p:nvSpPr>
        <p:spPr>
          <a:xfrm>
            <a:off x="4306444" y="9201993"/>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4817</TotalTime>
  <Pages>0</Pages>
  <Words>645</Words>
  <Characters>0</Characters>
  <Application>Microsoft Office PowerPoint</Application>
  <DocSecurity>0</DocSecurity>
  <PresentationFormat>ユーザー設定</PresentationFormat>
  <Lines>0</Lines>
  <Paragraphs>92</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HGPｺﾞｼｯｸE</vt:lpstr>
      <vt:lpstr>ヒラギノ角ゴ5</vt:lpstr>
      <vt:lpstr>ヒラギノ角ゴ7</vt:lpstr>
      <vt:lpstr>ヒラギノ角ゴ8</vt:lpstr>
      <vt:lpstr>メイリオ</vt:lpstr>
      <vt:lpstr>游ゴシック</vt:lpstr>
      <vt:lpstr>游ゴシック Light</vt:lpstr>
      <vt:lpstr>Arial</vt:lpstr>
      <vt:lpstr>Arial Black</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1482</cp:revision>
  <dcterms:created xsi:type="dcterms:W3CDTF">2015-08-26T04:11:00Z</dcterms:created>
  <dcterms:modified xsi:type="dcterms:W3CDTF">2026-08-05T07:26:02Z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