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8D00"/>
    <a:srgbClr val="FFF0DD"/>
    <a:srgbClr val="FFE5C5"/>
    <a:srgbClr val="5473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4660"/>
  </p:normalViewPr>
  <p:slideViewPr>
    <p:cSldViewPr snapToGrid="0">
      <p:cViewPr>
        <p:scale>
          <a:sx n="100" d="100"/>
          <a:sy n="100" d="100"/>
        </p:scale>
        <p:origin x="172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2026/8/18</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bin"/><Relationship Id="rId5" Type="http://schemas.openxmlformats.org/officeDocument/2006/relationships/image" Target="../media/image4.bin"/><Relationship Id="rId4" Type="http://schemas.openxmlformats.org/officeDocument/2006/relationships/image" Target="../media/image3.bin"/><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13.png"/><Relationship Id="rId12"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9007B0F1-7D6F-7D99-B3F1-613A96C8E6FC}"/>
              </a:ext>
            </a:extLst>
          </p:cNvPr>
          <p:cNvGrpSpPr/>
          <p:nvPr/>
        </p:nvGrpSpPr>
        <p:grpSpPr>
          <a:xfrm>
            <a:off x="628655" y="4127524"/>
            <a:ext cx="6257920" cy="1749654"/>
            <a:chOff x="628655" y="3787546"/>
            <a:chExt cx="6565916" cy="1446933"/>
          </a:xfrm>
          <a:solidFill>
            <a:schemeClr val="accent4">
              <a:lumMod val="20000"/>
              <a:lumOff val="80000"/>
            </a:schemeClr>
          </a:solidFill>
        </p:grpSpPr>
        <p:sp>
          <p:nvSpPr>
            <p:cNvPr id="18" name="正方形/長方形 17">
              <a:extLst>
                <a:ext uri="{FF2B5EF4-FFF2-40B4-BE49-F238E27FC236}">
                  <a16:creationId xmlns:a16="http://schemas.microsoft.com/office/drawing/2014/main" id="{1E5ED112-8EB6-2BF4-C661-167BF9E02B6A}"/>
                </a:ext>
              </a:extLst>
            </p:cNvPr>
            <p:cNvSpPr/>
            <p:nvPr/>
          </p:nvSpPr>
          <p:spPr>
            <a:xfrm>
              <a:off x="628655" y="3787546"/>
              <a:ext cx="2115120" cy="144693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054DDF4-AE5A-E903-6EE1-23669E706DC6}"/>
                </a:ext>
              </a:extLst>
            </p:cNvPr>
            <p:cNvSpPr/>
            <p:nvPr/>
          </p:nvSpPr>
          <p:spPr>
            <a:xfrm>
              <a:off x="2854053" y="3787546"/>
              <a:ext cx="2115120" cy="144693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3D47AD8C-2261-3176-31BE-AEA08C368B23}"/>
                </a:ext>
              </a:extLst>
            </p:cNvPr>
            <p:cNvSpPr/>
            <p:nvPr/>
          </p:nvSpPr>
          <p:spPr>
            <a:xfrm>
              <a:off x="5079451" y="3787546"/>
              <a:ext cx="2115120" cy="144693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5" name="図 4">
            <a:extLst>
              <a:ext uri="{FF2B5EF4-FFF2-40B4-BE49-F238E27FC236}">
                <a16:creationId xmlns:a16="http://schemas.microsoft.com/office/drawing/2014/main" id="{D923B299-FE0E-EA5E-C94B-40BD1CC77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73" y="1385491"/>
            <a:ext cx="2729667" cy="723021"/>
          </a:xfrm>
          <a:prstGeom prst="rect">
            <a:avLst/>
          </a:prstGeom>
        </p:spPr>
      </p:pic>
      <p:sp>
        <p:nvSpPr>
          <p:cNvPr id="6" name="テキスト ボックス 5">
            <a:extLst>
              <a:ext uri="{FF2B5EF4-FFF2-40B4-BE49-F238E27FC236}">
                <a16:creationId xmlns:a16="http://schemas.microsoft.com/office/drawing/2014/main" id="{4520BE72-653B-4F0B-5D34-24DA2F1941CE}"/>
              </a:ext>
            </a:extLst>
          </p:cNvPr>
          <p:cNvSpPr txBox="1"/>
          <p:nvPr/>
        </p:nvSpPr>
        <p:spPr>
          <a:xfrm>
            <a:off x="547173" y="3017021"/>
            <a:ext cx="6534558" cy="646331"/>
          </a:xfrm>
          <a:prstGeom prst="rect">
            <a:avLst/>
          </a:prstGeom>
          <a:noFill/>
          <a:ln>
            <a:noFill/>
          </a:ln>
        </p:spPr>
        <p:txBody>
          <a:bodyPr wrap="square" rtlCol="0">
            <a:spAutoFit/>
          </a:bodyPr>
          <a:lstStyle/>
          <a:p>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品質管理ソフト </a:t>
            </a:r>
            <a:r>
              <a:rPr kumimoji="1" lang="en-US" altLang="ja-JP"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PolyWorks</a:t>
            </a: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 </a:t>
            </a:r>
            <a:r>
              <a:rPr kumimoji="1" lang="en-US" altLang="ja-JP"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Inspector </a:t>
            </a: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は、製品エンジニアリングから製造までの全工程をカバーする </a:t>
            </a:r>
            <a:r>
              <a:rPr kumimoji="1" lang="en-US" altLang="ja-JP"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計測ソリューション です。点群データや</a:t>
            </a:r>
            <a:r>
              <a:rPr kumimoji="1" lang="en-US" altLang="ja-JP"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CAD</a:t>
            </a: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モデルをもとにした高精度な解析により、設計から生産、最終検査に至るまでの 品質管理 を一元化。リバースエンジニアリングや仮想治具を活用した非接触検査にも対応し、製造業の現場で求められる効率化とコスト削減を同時に実現します。</a:t>
            </a:r>
            <a:endParaRPr lang="ja-JP" sz="9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9" name="正方形/長方形 8">
            <a:extLst>
              <a:ext uri="{FF2B5EF4-FFF2-40B4-BE49-F238E27FC236}">
                <a16:creationId xmlns:a16="http://schemas.microsoft.com/office/drawing/2014/main" id="{F2EBA64F-F31B-4C37-4629-1683B4CE9395}"/>
              </a:ext>
            </a:extLst>
          </p:cNvPr>
          <p:cNvSpPr/>
          <p:nvPr/>
        </p:nvSpPr>
        <p:spPr>
          <a:xfrm>
            <a:off x="0" y="-8827"/>
            <a:ext cx="7559675" cy="723021"/>
          </a:xfrm>
          <a:prstGeom prst="rect">
            <a:avLst/>
          </a:prstGeom>
          <a:solidFill>
            <a:srgbClr val="FE8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8" name="図 7">
            <a:extLst>
              <a:ext uri="{FF2B5EF4-FFF2-40B4-BE49-F238E27FC236}">
                <a16:creationId xmlns:a16="http://schemas.microsoft.com/office/drawing/2014/main" id="{EF3E7014-5A70-CDDD-0B50-8D404D0DB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2881" y="632928"/>
            <a:ext cx="3323694" cy="2331995"/>
          </a:xfrm>
          <a:prstGeom prst="rect">
            <a:avLst/>
          </a:prstGeom>
        </p:spPr>
      </p:pic>
      <p:sp>
        <p:nvSpPr>
          <p:cNvPr id="10" name="テキスト ボックス 9">
            <a:extLst>
              <a:ext uri="{FF2B5EF4-FFF2-40B4-BE49-F238E27FC236}">
                <a16:creationId xmlns:a16="http://schemas.microsoft.com/office/drawing/2014/main" id="{CD133C2A-0D50-55B8-307F-86942FBF4E95}"/>
              </a:ext>
            </a:extLst>
          </p:cNvPr>
          <p:cNvSpPr txBox="1"/>
          <p:nvPr/>
        </p:nvSpPr>
        <p:spPr>
          <a:xfrm>
            <a:off x="1164746" y="972158"/>
            <a:ext cx="2112094" cy="338554"/>
          </a:xfrm>
          <a:prstGeom prst="rect">
            <a:avLst/>
          </a:prstGeom>
          <a:noFill/>
          <a:ln>
            <a:noFill/>
          </a:ln>
        </p:spPr>
        <p:txBody>
          <a:bodyPr wrap="square" rtlCol="0">
            <a:spAutoFit/>
          </a:bodyPr>
          <a:lstStyle/>
          <a:p>
            <a:r>
              <a:rPr kumimoji="1" lang="ja-JP" altLang="en-US" sz="16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品質管理ソフト</a:t>
            </a:r>
            <a:endParaRPr lang="ja-JP" sz="1600" kern="100" dirty="0">
              <a:solidFill>
                <a:srgbClr val="54737F"/>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11" name="テキスト ボックス 10">
            <a:extLst>
              <a:ext uri="{FF2B5EF4-FFF2-40B4-BE49-F238E27FC236}">
                <a16:creationId xmlns:a16="http://schemas.microsoft.com/office/drawing/2014/main" id="{158085F1-EA5E-7933-C10F-D708D0F28208}"/>
              </a:ext>
            </a:extLst>
          </p:cNvPr>
          <p:cNvSpPr txBox="1"/>
          <p:nvPr/>
        </p:nvSpPr>
        <p:spPr>
          <a:xfrm>
            <a:off x="547173" y="2225648"/>
            <a:ext cx="3148527" cy="430887"/>
          </a:xfrm>
          <a:prstGeom prst="rect">
            <a:avLst/>
          </a:prstGeom>
          <a:noFill/>
          <a:ln>
            <a:noFill/>
          </a:ln>
        </p:spPr>
        <p:txBody>
          <a:bodyPr wrap="square" rtlCol="0">
            <a:spAutoFit/>
          </a:bodyPr>
          <a:lstStyle/>
          <a:p>
            <a:r>
              <a:rPr kumimoji="1" lang="ja-JP" altLang="en-US" sz="11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製品エンジニアリングから製造まで全工程の</a:t>
            </a:r>
            <a:endParaRPr kumimoji="1" lang="en-US" altLang="ja-JP" sz="11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endParaRPr>
          </a:p>
          <a:p>
            <a:r>
              <a:rPr kumimoji="1" lang="ja-JP" altLang="en-US" sz="11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解析と品質を管理する</a:t>
            </a:r>
            <a:r>
              <a:rPr kumimoji="1" lang="en-US" altLang="ja-JP" sz="11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1100" kern="1200" dirty="0">
                <a:solidFill>
                  <a:srgbClr val="54737F"/>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計測ソリューション</a:t>
            </a:r>
            <a:endParaRPr lang="ja-JP" sz="1100" kern="100" dirty="0">
              <a:solidFill>
                <a:srgbClr val="54737F"/>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pic>
        <p:nvPicPr>
          <p:cNvPr id="13" name="図 12">
            <a:extLst>
              <a:ext uri="{FF2B5EF4-FFF2-40B4-BE49-F238E27FC236}">
                <a16:creationId xmlns:a16="http://schemas.microsoft.com/office/drawing/2014/main" id="{25BCC272-32B4-14C3-FEEF-89FA40D49E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5093" y="4179622"/>
            <a:ext cx="1823025" cy="1027232"/>
          </a:xfrm>
          <a:prstGeom prst="rect">
            <a:avLst/>
          </a:prstGeom>
        </p:spPr>
      </p:pic>
      <p:pic>
        <p:nvPicPr>
          <p:cNvPr id="15" name="図 14">
            <a:extLst>
              <a:ext uri="{FF2B5EF4-FFF2-40B4-BE49-F238E27FC236}">
                <a16:creationId xmlns:a16="http://schemas.microsoft.com/office/drawing/2014/main" id="{5244C289-5254-094E-34BB-1D76902774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8324" y="4179622"/>
            <a:ext cx="1823025" cy="1027232"/>
          </a:xfrm>
          <a:prstGeom prst="rect">
            <a:avLst/>
          </a:prstGeom>
        </p:spPr>
      </p:pic>
      <p:pic>
        <p:nvPicPr>
          <p:cNvPr id="17" name="図 16">
            <a:extLst>
              <a:ext uri="{FF2B5EF4-FFF2-40B4-BE49-F238E27FC236}">
                <a16:creationId xmlns:a16="http://schemas.microsoft.com/office/drawing/2014/main" id="{972DCA8D-79A2-0794-96D3-20CD21F147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67110" y="4179622"/>
            <a:ext cx="1823025" cy="1027232"/>
          </a:xfrm>
          <a:prstGeom prst="rect">
            <a:avLst/>
          </a:prstGeom>
        </p:spPr>
      </p:pic>
      <p:sp>
        <p:nvSpPr>
          <p:cNvPr id="22" name="テキスト ボックス 21">
            <a:extLst>
              <a:ext uri="{FF2B5EF4-FFF2-40B4-BE49-F238E27FC236}">
                <a16:creationId xmlns:a16="http://schemas.microsoft.com/office/drawing/2014/main" id="{6CFC8972-2A26-67FF-13E6-EC7A9FF5BD87}"/>
              </a:ext>
            </a:extLst>
          </p:cNvPr>
          <p:cNvSpPr txBox="1"/>
          <p:nvPr/>
        </p:nvSpPr>
        <p:spPr>
          <a:xfrm>
            <a:off x="628654" y="5280784"/>
            <a:ext cx="2015903" cy="369332"/>
          </a:xfrm>
          <a:prstGeom prst="rect">
            <a:avLst/>
          </a:prstGeom>
          <a:noFill/>
          <a:ln>
            <a:noFill/>
          </a:ln>
        </p:spPr>
        <p:txBody>
          <a:bodyPr wrap="square" rtlCol="0">
            <a:spAutoFit/>
          </a:bodyPr>
          <a:lstStyle/>
          <a:p>
            <a:pPr algn="ct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あらゆる</a:t>
            </a:r>
            <a:r>
              <a:rPr kumimoji="1" lang="en-US" altLang="ja-JP"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a:t>
            </a: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次元測定機と接続可能な</a:t>
            </a:r>
          </a:p>
          <a:p>
            <a:pPr algn="ctr"/>
            <a:r>
              <a:rPr kumimoji="1" lang="ja-JP" altLang="en-US" sz="9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ユニバーサルデジタルハブ</a:t>
            </a:r>
            <a:endParaRPr lang="ja-JP" sz="9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23" name="テキスト ボックス 22">
            <a:extLst>
              <a:ext uri="{FF2B5EF4-FFF2-40B4-BE49-F238E27FC236}">
                <a16:creationId xmlns:a16="http://schemas.microsoft.com/office/drawing/2014/main" id="{B63CD63F-9E5A-DA7E-D2DD-BEC430EAFBA3}"/>
              </a:ext>
            </a:extLst>
          </p:cNvPr>
          <p:cNvSpPr txBox="1"/>
          <p:nvPr/>
        </p:nvSpPr>
        <p:spPr>
          <a:xfrm>
            <a:off x="2749663" y="5280784"/>
            <a:ext cx="2015903" cy="507831"/>
          </a:xfrm>
          <a:prstGeom prst="rect">
            <a:avLst/>
          </a:prstGeom>
          <a:noFill/>
          <a:ln>
            <a:noFill/>
          </a:ln>
        </p:spPr>
        <p:txBody>
          <a:bodyPr wrap="square" rtlCol="0">
            <a:spAutoFit/>
          </a:bodyPr>
          <a:lstStyle/>
          <a:p>
            <a:pPr algn="ct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測定機に依存しないユニバーサル</a:t>
            </a:r>
          </a:p>
          <a:p>
            <a:pPr algn="ctr"/>
            <a:r>
              <a:rPr kumimoji="1" lang="en-US" altLang="ja-JP"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計測ワークフローにより</a:t>
            </a:r>
          </a:p>
          <a:p>
            <a:pPr algn="ct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すべての検査を実行</a:t>
            </a:r>
            <a:endParaRPr lang="ja-JP" sz="9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24" name="テキスト ボックス 23">
            <a:extLst>
              <a:ext uri="{FF2B5EF4-FFF2-40B4-BE49-F238E27FC236}">
                <a16:creationId xmlns:a16="http://schemas.microsoft.com/office/drawing/2014/main" id="{2A18FB90-5654-5599-BB58-8F83D0986C1C}"/>
              </a:ext>
            </a:extLst>
          </p:cNvPr>
          <p:cNvSpPr txBox="1"/>
          <p:nvPr/>
        </p:nvSpPr>
        <p:spPr>
          <a:xfrm>
            <a:off x="4870670" y="5280784"/>
            <a:ext cx="2015903" cy="369332"/>
          </a:xfrm>
          <a:prstGeom prst="rect">
            <a:avLst/>
          </a:prstGeom>
          <a:noFill/>
          <a:ln>
            <a:noFill/>
          </a:ln>
        </p:spPr>
        <p:txBody>
          <a:bodyPr wrap="square" rtlCol="0">
            <a:spAutoFit/>
          </a:bodyPr>
          <a:lstStyle/>
          <a:p>
            <a:pPr algn="ct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あらゆる</a:t>
            </a:r>
            <a:r>
              <a:rPr kumimoji="1" lang="en-US" altLang="ja-JP"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a:t>
            </a: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次元測定機で利用可能な</a:t>
            </a:r>
          </a:p>
          <a:p>
            <a:pPr algn="ctr"/>
            <a:r>
              <a:rPr kumimoji="1" lang="ja-JP" altLang="en-US" sz="9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ユニバーサル検査プロジェクト</a:t>
            </a:r>
            <a:endParaRPr lang="ja-JP" sz="9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25" name="正方形/長方形 24">
            <a:extLst>
              <a:ext uri="{FF2B5EF4-FFF2-40B4-BE49-F238E27FC236}">
                <a16:creationId xmlns:a16="http://schemas.microsoft.com/office/drawing/2014/main" id="{7CA88230-80D5-9C0D-11CB-DCC9E7BDC7C5}"/>
              </a:ext>
            </a:extLst>
          </p:cNvPr>
          <p:cNvSpPr/>
          <p:nvPr/>
        </p:nvSpPr>
        <p:spPr>
          <a:xfrm>
            <a:off x="628654" y="3764933"/>
            <a:ext cx="6257919" cy="288661"/>
          </a:xfrm>
          <a:prstGeom prst="rect">
            <a:avLst/>
          </a:prstGeom>
          <a:solidFill>
            <a:srgbClr val="FE8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50" dirty="0">
                <a:latin typeface="A-OTF 新ゴ Pro DB" panose="020B0600000000000000" pitchFamily="50" charset="-128"/>
                <a:ea typeface="A-OTF 新ゴ Pro DB" panose="020B0600000000000000" pitchFamily="50" charset="-128"/>
              </a:rPr>
              <a:t>１つのソフトウェアを習得するだけで測定者の能力や生産性を高め運用コストを劇的に削減します。</a:t>
            </a:r>
          </a:p>
        </p:txBody>
      </p:sp>
      <p:pic>
        <p:nvPicPr>
          <p:cNvPr id="31" name="図 30">
            <a:extLst>
              <a:ext uri="{FF2B5EF4-FFF2-40B4-BE49-F238E27FC236}">
                <a16:creationId xmlns:a16="http://schemas.microsoft.com/office/drawing/2014/main" id="{F7896C01-9D3C-8838-AAA2-167ECDA718D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8654" y="9235433"/>
            <a:ext cx="2010368" cy="1130965"/>
          </a:xfrm>
          <a:prstGeom prst="rect">
            <a:avLst/>
          </a:prstGeom>
        </p:spPr>
      </p:pic>
      <p:cxnSp>
        <p:nvCxnSpPr>
          <p:cNvPr id="33" name="直線コネクタ 32">
            <a:extLst>
              <a:ext uri="{FF2B5EF4-FFF2-40B4-BE49-F238E27FC236}">
                <a16:creationId xmlns:a16="http://schemas.microsoft.com/office/drawing/2014/main" id="{2039821C-BE98-C16E-D732-92A68C1A13D9}"/>
              </a:ext>
            </a:extLst>
          </p:cNvPr>
          <p:cNvCxnSpPr/>
          <p:nvPr/>
        </p:nvCxnSpPr>
        <p:spPr>
          <a:xfrm>
            <a:off x="628654" y="7411849"/>
            <a:ext cx="6257919"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8B2534C1-96A5-2954-530A-35E58B9A283F}"/>
              </a:ext>
            </a:extLst>
          </p:cNvPr>
          <p:cNvCxnSpPr/>
          <p:nvPr/>
        </p:nvCxnSpPr>
        <p:spPr>
          <a:xfrm>
            <a:off x="628654" y="9002524"/>
            <a:ext cx="6257919" cy="0"/>
          </a:xfrm>
          <a:prstGeom prst="line">
            <a:avLst/>
          </a:prstGeom>
          <a:ln>
            <a:solidFill>
              <a:schemeClr val="accent4">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a:extLst>
              <a:ext uri="{FF2B5EF4-FFF2-40B4-BE49-F238E27FC236}">
                <a16:creationId xmlns:a16="http://schemas.microsoft.com/office/drawing/2014/main" id="{DE60BD19-8F33-870C-5EB8-1BED1EC3FA92}"/>
              </a:ext>
            </a:extLst>
          </p:cNvPr>
          <p:cNvSpPr txBox="1"/>
          <p:nvPr/>
        </p:nvSpPr>
        <p:spPr>
          <a:xfrm>
            <a:off x="2752821" y="6156793"/>
            <a:ext cx="4133752" cy="307777"/>
          </a:xfrm>
          <a:prstGeom prst="rect">
            <a:avLst/>
          </a:prstGeom>
          <a:noFill/>
          <a:ln>
            <a:noFill/>
          </a:ln>
        </p:spPr>
        <p:txBody>
          <a:bodyPr wrap="square" rtlCol="0">
            <a:spAutoFit/>
          </a:bodyPr>
          <a:lstStyle/>
          <a:p>
            <a:r>
              <a:rPr kumimoji="1" lang="ja-JP" altLang="en-US" sz="1400" kern="120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包括的な寸法解析および品質管理ツールボックス</a:t>
            </a:r>
            <a:endParaRPr lang="ja-JP" sz="14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6" name="テキスト ボックス 35">
            <a:extLst>
              <a:ext uri="{FF2B5EF4-FFF2-40B4-BE49-F238E27FC236}">
                <a16:creationId xmlns:a16="http://schemas.microsoft.com/office/drawing/2014/main" id="{E118A710-A74A-8879-9ECD-990765982A8F}"/>
              </a:ext>
            </a:extLst>
          </p:cNvPr>
          <p:cNvSpPr txBox="1"/>
          <p:nvPr/>
        </p:nvSpPr>
        <p:spPr>
          <a:xfrm>
            <a:off x="2749663" y="6497873"/>
            <a:ext cx="4133752" cy="707886"/>
          </a:xfrm>
          <a:prstGeom prst="rect">
            <a:avLst/>
          </a:prstGeom>
          <a:noFill/>
          <a:ln>
            <a:noFill/>
          </a:ln>
        </p:spPr>
        <p:txBody>
          <a:bodyPr wrap="square" rtlCol="0">
            <a:spAutoFit/>
          </a:bodyPr>
          <a:lstStyle/>
          <a:p>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PolyWorks Inspector</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の核となるのは、パラメトリックなデータ処理、</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PTB</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認証済みの数学アルゴリズム、そして豊富な視覚・音声フィードバック機能を備えた強力な検査エンジンです。これにより、測定された</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データから有用な情報を抽出し、複数の部品を測定する際に検査プロセスを自動化することが可能になります。また、測定結果の提示方法を体系化することで、企業全体でのデジタル協働を促進できます。</a:t>
            </a:r>
            <a:endParaRPr lang="ja-JP" sz="8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7" name="テキスト ボックス 36">
            <a:extLst>
              <a:ext uri="{FF2B5EF4-FFF2-40B4-BE49-F238E27FC236}">
                <a16:creationId xmlns:a16="http://schemas.microsoft.com/office/drawing/2014/main" id="{BC2381C2-BE1E-42BA-FC63-A2C5695B1E20}"/>
              </a:ext>
            </a:extLst>
          </p:cNvPr>
          <p:cNvSpPr txBox="1"/>
          <p:nvPr/>
        </p:nvSpPr>
        <p:spPr>
          <a:xfrm>
            <a:off x="547172" y="7627147"/>
            <a:ext cx="4419937" cy="307777"/>
          </a:xfrm>
          <a:prstGeom prst="rect">
            <a:avLst/>
          </a:prstGeom>
          <a:noFill/>
          <a:ln>
            <a:noFill/>
          </a:ln>
        </p:spPr>
        <p:txBody>
          <a:bodyPr wrap="square" rtlCol="0">
            <a:spAutoFit/>
          </a:bodyPr>
          <a:lstStyle/>
          <a:p>
            <a:r>
              <a:rPr kumimoji="1" lang="ja-JP" altLang="en-US" sz="14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業界トップのポータブル計測プラットフォーム</a:t>
            </a:r>
            <a:endParaRPr lang="ja-JP" sz="14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38" name="テキスト ボックス 37">
            <a:extLst>
              <a:ext uri="{FF2B5EF4-FFF2-40B4-BE49-F238E27FC236}">
                <a16:creationId xmlns:a16="http://schemas.microsoft.com/office/drawing/2014/main" id="{82E1CFC9-4E06-F7D5-8795-D9D972CEEF2E}"/>
              </a:ext>
            </a:extLst>
          </p:cNvPr>
          <p:cNvSpPr txBox="1"/>
          <p:nvPr/>
        </p:nvSpPr>
        <p:spPr>
          <a:xfrm>
            <a:off x="544015" y="7968227"/>
            <a:ext cx="4133752" cy="830997"/>
          </a:xfrm>
          <a:prstGeom prst="rect">
            <a:avLst/>
          </a:prstGeom>
          <a:noFill/>
          <a:ln>
            <a:noFill/>
          </a:ln>
        </p:spPr>
        <p:txBody>
          <a:bodyPr wrap="square" rtlCol="0">
            <a:spAutoFit/>
          </a:bodyPr>
          <a:lstStyle/>
          <a:p>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直接的なハードウェアインターフェースの強力さと安定性で定評があり、</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PolyWorks Inspector</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は世界最大級の製造</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OEM</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企業が信頼する、多様なガイダンステクノロジーを備えています。これにより、ポータブル計測器向けに効率的で正確かつ再現性の高い測定プロセスを実現しています。</a:t>
            </a:r>
          </a:p>
          <a:p>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 あらゆるポータブル計測ニーズに対応するプラグアンドプレイインターフェース</a:t>
            </a:r>
          </a:p>
          <a:p>
            <a:r>
              <a:rPr kumimoji="1" lang="ja-JP" altLang="en-US" sz="800" dirty="0">
                <a:solidFill>
                  <a:schemeClr val="tx1">
                    <a:lumMod val="85000"/>
                    <a:lumOff val="15000"/>
                  </a:schemeClr>
                </a:solidFill>
                <a:latin typeface="A-OTF 新ゴ Pro M" panose="020B0500000000000000" pitchFamily="50" charset="-128"/>
                <a:ea typeface="A-OTF 新ゴ Pro M" panose="020B0500000000000000" pitchFamily="50" charset="-128"/>
                <a:cs typeface="LINE Seed Sans ExtraBold" panose="020B0803020203020204" pitchFamily="34" charset="0"/>
              </a:rPr>
              <a:t>■ 再現性</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の高い</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計測プロセスを実現するガイダンス技術</a:t>
            </a:r>
          </a:p>
        </p:txBody>
      </p:sp>
      <p:sp>
        <p:nvSpPr>
          <p:cNvPr id="39" name="テキスト ボックス 38">
            <a:extLst>
              <a:ext uri="{FF2B5EF4-FFF2-40B4-BE49-F238E27FC236}">
                <a16:creationId xmlns:a16="http://schemas.microsoft.com/office/drawing/2014/main" id="{1884DC80-2C5D-02B9-7395-9EA2B5B9C182}"/>
              </a:ext>
            </a:extLst>
          </p:cNvPr>
          <p:cNvSpPr txBox="1"/>
          <p:nvPr/>
        </p:nvSpPr>
        <p:spPr>
          <a:xfrm>
            <a:off x="2639022" y="9166920"/>
            <a:ext cx="4133752" cy="307777"/>
          </a:xfrm>
          <a:prstGeom prst="rect">
            <a:avLst/>
          </a:prstGeom>
          <a:noFill/>
          <a:ln>
            <a:noFill/>
          </a:ln>
        </p:spPr>
        <p:txBody>
          <a:bodyPr wrap="square" rtlCol="0">
            <a:spAutoFit/>
          </a:bodyPr>
          <a:lstStyle/>
          <a:p>
            <a:r>
              <a:rPr kumimoji="1" lang="ja-JP" altLang="en-US" sz="14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汎用ソフトウェアプラットフォーム</a:t>
            </a:r>
            <a:endParaRPr lang="ja-JP" sz="14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sp>
        <p:nvSpPr>
          <p:cNvPr id="40" name="テキスト ボックス 39">
            <a:extLst>
              <a:ext uri="{FF2B5EF4-FFF2-40B4-BE49-F238E27FC236}">
                <a16:creationId xmlns:a16="http://schemas.microsoft.com/office/drawing/2014/main" id="{2C39DAE4-634C-ECD9-DCB7-C529010FF53C}"/>
              </a:ext>
            </a:extLst>
          </p:cNvPr>
          <p:cNvSpPr txBox="1"/>
          <p:nvPr/>
        </p:nvSpPr>
        <p:spPr>
          <a:xfrm>
            <a:off x="2635864" y="9508000"/>
            <a:ext cx="4332068" cy="954107"/>
          </a:xfrm>
          <a:prstGeom prst="rect">
            <a:avLst/>
          </a:prstGeom>
          <a:noFill/>
          <a:ln>
            <a:noFill/>
          </a:ln>
        </p:spPr>
        <p:txBody>
          <a:bodyPr wrap="square" rtlCol="0">
            <a:spAutoFit/>
          </a:bodyPr>
          <a:lstStyle/>
          <a:p>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たった</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1</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つのソフトウェアを使いこなすだけで、測定スペシャリストの能力向上、計測部門のサイロ化の解消、従業員のモビリティ向上、そしてチームワーク全体の効率化を実現し、運用コストを大幅に削減できます。</a:t>
            </a:r>
          </a:p>
          <a:p>
            <a:r>
              <a:rPr kumimoji="1" lang="ja-JP" altLang="en-US" sz="800" dirty="0">
                <a:solidFill>
                  <a:schemeClr val="tx1">
                    <a:lumMod val="85000"/>
                    <a:lumOff val="15000"/>
                  </a:schemeClr>
                </a:solidFill>
                <a:latin typeface="A-OTF 新ゴ Pro M" panose="020B0500000000000000" pitchFamily="50" charset="-128"/>
                <a:ea typeface="A-OTF 新ゴ Pro M" panose="020B0500000000000000" pitchFamily="50" charset="-128"/>
                <a:cs typeface="LINE Seed Sans ExtraBold" panose="020B0803020203020204" pitchFamily="34" charset="0"/>
              </a:rPr>
              <a:t>■ 汎用</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デジタイジングハブにより、すべての</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測定機器とインターフェース可能</a:t>
            </a:r>
          </a:p>
          <a:p>
            <a:r>
              <a:rPr kumimoji="1" lang="ja-JP" altLang="en-US" sz="800" dirty="0">
                <a:solidFill>
                  <a:schemeClr val="tx1">
                    <a:lumMod val="85000"/>
                    <a:lumOff val="15000"/>
                  </a:schemeClr>
                </a:solidFill>
                <a:latin typeface="A-OTF 新ゴ Pro M" panose="020B0500000000000000" pitchFamily="50" charset="-128"/>
                <a:ea typeface="A-OTF 新ゴ Pro M" panose="020B0500000000000000" pitchFamily="50" charset="-128"/>
                <a:cs typeface="LINE Seed Sans ExtraBold" panose="020B0803020203020204" pitchFamily="34" charset="0"/>
              </a:rPr>
              <a:t>■ 汎用</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データハブで、関連するすべてのデータを一元管理</a:t>
            </a:r>
          </a:p>
          <a:p>
            <a:r>
              <a:rPr kumimoji="1" lang="ja-JP" altLang="en-US" sz="800" dirty="0">
                <a:solidFill>
                  <a:schemeClr val="tx1">
                    <a:lumMod val="85000"/>
                    <a:lumOff val="15000"/>
                  </a:schemeClr>
                </a:solidFill>
                <a:latin typeface="A-OTF 新ゴ Pro M" panose="020B0500000000000000" pitchFamily="50" charset="-128"/>
                <a:ea typeface="A-OTF 新ゴ Pro M" panose="020B0500000000000000" pitchFamily="50" charset="-128"/>
                <a:cs typeface="LINE Seed Sans ExtraBold" panose="020B0803020203020204" pitchFamily="34" charset="0"/>
              </a:rPr>
              <a:t>■ </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CAD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データの有無にかかわらず、汎用の</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計測ワークフローで全ての検査作業を実行</a:t>
            </a:r>
          </a:p>
          <a:p>
            <a:r>
              <a:rPr kumimoji="1" lang="ja-JP" altLang="en-US" sz="800" dirty="0">
                <a:solidFill>
                  <a:schemeClr val="tx1">
                    <a:lumMod val="85000"/>
                    <a:lumOff val="15000"/>
                  </a:schemeClr>
                </a:solidFill>
                <a:latin typeface="A-OTF 新ゴ Pro M" panose="020B0500000000000000" pitchFamily="50" charset="-128"/>
                <a:ea typeface="A-OTF 新ゴ Pro M" panose="020B0500000000000000" pitchFamily="50" charset="-128"/>
                <a:cs typeface="LINE Seed Sans ExtraBold" panose="020B0803020203020204" pitchFamily="34" charset="0"/>
              </a:rPr>
              <a:t>■あらゆる</a:t>
            </a:r>
            <a:r>
              <a:rPr kumimoji="1" lang="en-US" altLang="ja-JP"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3D</a:t>
            </a:r>
            <a:r>
              <a:rPr kumimoji="1" lang="ja-JP" altLang="en-US" sz="800" kern="12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LINE Seed Sans ExtraBold" panose="020B0803020203020204" pitchFamily="34" charset="0"/>
              </a:rPr>
              <a:t>計測機器で実行可能な汎用検査プロジェクトを展開</a:t>
            </a:r>
            <a:endParaRPr lang="ja-JP" sz="800" kern="100" dirty="0">
              <a:solidFill>
                <a:schemeClr val="tx1">
                  <a:lumMod val="85000"/>
                  <a:lumOff val="15000"/>
                </a:schemeClr>
              </a:solidFill>
              <a:effectLst/>
              <a:latin typeface="A-OTF 新ゴ Pro M" panose="020B0500000000000000" pitchFamily="50" charset="-128"/>
              <a:ea typeface="A-OTF 新ゴ Pro M" panose="020B0500000000000000" pitchFamily="50" charset="-128"/>
              <a:cs typeface="Times New Roman" panose="02020603050405020304" pitchFamily="18" charset="0"/>
            </a:endParaRPr>
          </a:p>
        </p:txBody>
      </p:sp>
      <p:pic>
        <p:nvPicPr>
          <p:cNvPr id="46" name="図 45">
            <a:extLst>
              <a:ext uri="{FF2B5EF4-FFF2-40B4-BE49-F238E27FC236}">
                <a16:creationId xmlns:a16="http://schemas.microsoft.com/office/drawing/2014/main" id="{4DACBBAA-EAAE-F969-D7F3-11DA4418E1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4380" y="6204161"/>
            <a:ext cx="1976511" cy="1074728"/>
          </a:xfrm>
          <a:prstGeom prst="rect">
            <a:avLst/>
          </a:prstGeom>
        </p:spPr>
      </p:pic>
      <p:pic>
        <p:nvPicPr>
          <p:cNvPr id="48" name="図 47">
            <a:extLst>
              <a:ext uri="{FF2B5EF4-FFF2-40B4-BE49-F238E27FC236}">
                <a16:creationId xmlns:a16="http://schemas.microsoft.com/office/drawing/2014/main" id="{E2A4C873-4F5C-3096-FCE9-64DEAB1EF66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05898" y="7448894"/>
            <a:ext cx="2125677" cy="1461049"/>
          </a:xfrm>
          <a:prstGeom prst="rect">
            <a:avLst/>
          </a:prstGeom>
        </p:spPr>
      </p:pic>
    </p:spTree>
    <p:extLst>
      <p:ext uri="{BB962C8B-B14F-4D97-AF65-F5344CB8AC3E}">
        <p14:creationId xmlns:p14="http://schemas.microsoft.com/office/powerpoint/2010/main" val="198421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C6C5A054-1D4A-D56B-7665-6C78B3AF594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b="53045"/>
          <a:stretch>
            <a:fillRect/>
          </a:stretch>
        </p:blipFill>
        <p:spPr>
          <a:xfrm>
            <a:off x="0" y="0"/>
            <a:ext cx="7559675" cy="2366994"/>
          </a:xfrm>
          <a:prstGeom prst="rect">
            <a:avLst/>
          </a:prstGeom>
        </p:spPr>
      </p:pic>
      <p:pic>
        <p:nvPicPr>
          <p:cNvPr id="54" name="図 53">
            <a:extLst>
              <a:ext uri="{FF2B5EF4-FFF2-40B4-BE49-F238E27FC236}">
                <a16:creationId xmlns:a16="http://schemas.microsoft.com/office/drawing/2014/main" id="{422353E0-D56F-5201-4781-5FE7E7BCD6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86219" y="413466"/>
            <a:ext cx="2342767" cy="1515809"/>
          </a:xfrm>
          <a:prstGeom prst="rect">
            <a:avLst/>
          </a:prstGeom>
        </p:spPr>
      </p:pic>
      <p:sp>
        <p:nvSpPr>
          <p:cNvPr id="2" name="正方形/長方形 1">
            <a:extLst>
              <a:ext uri="{FF2B5EF4-FFF2-40B4-BE49-F238E27FC236}">
                <a16:creationId xmlns:a16="http://schemas.microsoft.com/office/drawing/2014/main" id="{DE892332-3716-D9FD-8D05-E4936A6A9432}"/>
              </a:ext>
            </a:extLst>
          </p:cNvPr>
          <p:cNvSpPr/>
          <p:nvPr/>
        </p:nvSpPr>
        <p:spPr>
          <a:xfrm>
            <a:off x="255587" y="2972452"/>
            <a:ext cx="7048500" cy="3183117"/>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3A40281D-0B90-B4EF-358C-337ECDE99F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0115" y="3750407"/>
            <a:ext cx="1528043" cy="2287471"/>
          </a:xfrm>
          <a:prstGeom prst="rect">
            <a:avLst/>
          </a:prstGeom>
        </p:spPr>
      </p:pic>
      <p:sp>
        <p:nvSpPr>
          <p:cNvPr id="4" name="テキスト ボックス 3">
            <a:extLst>
              <a:ext uri="{FF2B5EF4-FFF2-40B4-BE49-F238E27FC236}">
                <a16:creationId xmlns:a16="http://schemas.microsoft.com/office/drawing/2014/main" id="{D9BE6F1C-A5D8-0029-D10A-27D30717797B}"/>
              </a:ext>
            </a:extLst>
          </p:cNvPr>
          <p:cNvSpPr txBox="1"/>
          <p:nvPr/>
        </p:nvSpPr>
        <p:spPr>
          <a:xfrm>
            <a:off x="3186219" y="3826703"/>
            <a:ext cx="4148785" cy="1615827"/>
          </a:xfrm>
          <a:prstGeom prst="rect">
            <a:avLst/>
          </a:prstGeom>
          <a:noFill/>
          <a:ln>
            <a:noFill/>
          </a:ln>
        </p:spPr>
        <p:txBody>
          <a:bodyPr wrap="square" rtlCol="0">
            <a:spAutoFit/>
          </a:bodyPr>
          <a:lstStyle/>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a:t>
            </a:r>
            <a:r>
              <a:rPr kumimoji="1" lang="en-US" altLang="ja-JP" sz="11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CoreUltra</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9 285K</a:t>
            </a:r>
            <a:r>
              <a:rPr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Pcore:3.7~5.5GHz/Ecore:3.2~4.6GHz/TBMT3.0:5.6GHz/TVB:5.7GHz/24C(P8+E16)</a:t>
            </a:r>
            <a:r>
              <a:rPr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24T</a:t>
            </a:r>
            <a:r>
              <a:rPr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L2:40MB/L3:36MB </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64GB(32GB x2)</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r>
              <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-6400</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2TB (M.2 NVMe)</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endPar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Microsoft® Windows® 11 Pro 64bit </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latin typeface="游ゴシック" panose="020B0400000000000000" pitchFamily="50" charset="-128"/>
                <a:ea typeface="游ゴシック" panose="020B0400000000000000" pitchFamily="50" charset="-128"/>
                <a:cs typeface="Segoe UI" panose="020B0502040204020203" pitchFamily="34" charset="0"/>
              </a:rPr>
              <a:t>NVIDIA® RTX PRO 4000 Blackwell 24GB-GDDR7</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1,200W 80 Plus Platinum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5" name="図 4">
            <a:extLst>
              <a:ext uri="{FF2B5EF4-FFF2-40B4-BE49-F238E27FC236}">
                <a16:creationId xmlns:a16="http://schemas.microsoft.com/office/drawing/2014/main" id="{C25F9466-AEB3-E7AF-A62A-95B4709438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6802" y="4059738"/>
            <a:ext cx="630259" cy="636122"/>
          </a:xfrm>
          <a:prstGeom prst="rect">
            <a:avLst/>
          </a:prstGeom>
        </p:spPr>
      </p:pic>
      <p:pic>
        <p:nvPicPr>
          <p:cNvPr id="6" name="図 1110">
            <a:extLst>
              <a:ext uri="{FF2B5EF4-FFF2-40B4-BE49-F238E27FC236}">
                <a16:creationId xmlns:a16="http://schemas.microsoft.com/office/drawing/2014/main" id="{3546346D-C4C4-5C0C-8775-7C75F8548AF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671" y="5482520"/>
            <a:ext cx="634389" cy="42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正方形/長方形 11">
            <a:extLst>
              <a:ext uri="{FF2B5EF4-FFF2-40B4-BE49-F238E27FC236}">
                <a16:creationId xmlns:a16="http://schemas.microsoft.com/office/drawing/2014/main" id="{48C15644-B662-C8A7-64C2-177599EC5FAD}"/>
              </a:ext>
            </a:extLst>
          </p:cNvPr>
          <p:cNvSpPr/>
          <p:nvPr/>
        </p:nvSpPr>
        <p:spPr>
          <a:xfrm>
            <a:off x="255587" y="2956254"/>
            <a:ext cx="7048500" cy="5822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F4A660E-03BE-0B4B-F186-E7D986D5D786}"/>
              </a:ext>
            </a:extLst>
          </p:cNvPr>
          <p:cNvSpPr txBox="1"/>
          <p:nvPr/>
        </p:nvSpPr>
        <p:spPr>
          <a:xfrm>
            <a:off x="342890" y="3115384"/>
            <a:ext cx="6908816" cy="307777"/>
          </a:xfrm>
          <a:prstGeom prst="rect">
            <a:avLst/>
          </a:prstGeom>
          <a:noFill/>
          <a:ln>
            <a:noFill/>
          </a:ln>
        </p:spPr>
        <p:txBody>
          <a:bodyPr wrap="square" rtlCol="0">
            <a:spAutoFit/>
          </a:bodyPr>
          <a:lstStyle/>
          <a:p>
            <a:pPr algn="ct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3D</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検査・点群処理に最適化、コストと性能を両立した実務仕様ワークステーション</a:t>
            </a:r>
            <a:endParaRPr lang="en-US" altLang="ja-JP" sz="1400" b="1" dirty="0">
              <a:latin typeface="A-OTF 新ゴ Pro H" panose="020B0800000000000000" pitchFamily="50" charset="-128"/>
              <a:ea typeface="A-OTF 新ゴ Pro H" panose="020B0800000000000000" pitchFamily="50" charset="-128"/>
              <a:cs typeface="Segoe UI" panose="020B0502040204020203" pitchFamily="34" charset="0"/>
            </a:endParaRPr>
          </a:p>
        </p:txBody>
      </p:sp>
      <p:sp>
        <p:nvSpPr>
          <p:cNvPr id="15" name="テキスト ボックス 14">
            <a:extLst>
              <a:ext uri="{FF2B5EF4-FFF2-40B4-BE49-F238E27FC236}">
                <a16:creationId xmlns:a16="http://schemas.microsoft.com/office/drawing/2014/main" id="{C002797F-1266-89B6-1A05-903E8D77F09F}"/>
              </a:ext>
            </a:extLst>
          </p:cNvPr>
          <p:cNvSpPr txBox="1"/>
          <p:nvPr/>
        </p:nvSpPr>
        <p:spPr>
          <a:xfrm>
            <a:off x="3045509" y="5563568"/>
            <a:ext cx="1966835" cy="461665"/>
          </a:xfrm>
          <a:prstGeom prst="rect">
            <a:avLst/>
          </a:prstGeom>
          <a:noFill/>
          <a:ln>
            <a:noFill/>
          </a:ln>
        </p:spPr>
        <p:txBody>
          <a:bodyPr wrap="square" rtlCol="0">
            <a:spAutoFit/>
          </a:bodyPr>
          <a:lstStyle/>
          <a:p>
            <a:r>
              <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Be-</a:t>
            </a:r>
            <a:r>
              <a:rPr kumimoji="1" lang="en-US" altLang="zh-TW" sz="800" b="1" kern="1200" dirty="0" err="1">
                <a:effectLst/>
                <a:latin typeface="Yu Gothic UI" panose="020B0500000000000000" pitchFamily="50" charset="-128"/>
                <a:ea typeface="Yu Gothic UI" panose="020B0500000000000000" pitchFamily="50" charset="-128"/>
                <a:cs typeface="LINE Seed Sans ExtraBold" panose="020B0803020203020204" pitchFamily="34" charset="0"/>
              </a:rPr>
              <a:t>Clia</a:t>
            </a:r>
            <a:r>
              <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 CAD Type-ZU2V2-9-</a:t>
            </a:r>
            <a:r>
              <a:rPr kumimoji="1" lang="en-US" altLang="zh-TW" sz="800" b="1" dirty="0">
                <a:latin typeface="Yu Gothic UI" panose="020B0500000000000000" pitchFamily="50" charset="-128"/>
                <a:ea typeface="Yu Gothic UI" panose="020B0500000000000000" pitchFamily="50" charset="-128"/>
                <a:cs typeface="LINE Seed Sans ExtraBold" panose="020B0803020203020204" pitchFamily="34" charset="0"/>
              </a:rPr>
              <a:t>PRO4000</a:t>
            </a:r>
            <a:endPar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a:p>
            <a:r>
              <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NVIDIA RTX PRO 4000 Blackwell </a:t>
            </a:r>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搭載</a:t>
            </a:r>
            <a:endPar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a:p>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オリジナル</a:t>
            </a:r>
            <a:r>
              <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BTO PC</a:t>
            </a:r>
            <a:endPar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p:txBody>
      </p:sp>
      <p:cxnSp>
        <p:nvCxnSpPr>
          <p:cNvPr id="16" name="直線コネクタ 15">
            <a:extLst>
              <a:ext uri="{FF2B5EF4-FFF2-40B4-BE49-F238E27FC236}">
                <a16:creationId xmlns:a16="http://schemas.microsoft.com/office/drawing/2014/main" id="{1B1E7677-80F7-ED15-8DF2-F152C2B07B90}"/>
              </a:ext>
            </a:extLst>
          </p:cNvPr>
          <p:cNvCxnSpPr/>
          <p:nvPr/>
        </p:nvCxnSpPr>
        <p:spPr>
          <a:xfrm>
            <a:off x="3248759" y="5482520"/>
            <a:ext cx="374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48EC8F07-ADDF-8B9E-551B-C197C3811ACD}"/>
              </a:ext>
            </a:extLst>
          </p:cNvPr>
          <p:cNvSpPr txBox="1"/>
          <p:nvPr/>
        </p:nvSpPr>
        <p:spPr>
          <a:xfrm>
            <a:off x="255588" y="2550581"/>
            <a:ext cx="7052454" cy="307777"/>
          </a:xfrm>
          <a:prstGeom prst="rect">
            <a:avLst/>
          </a:prstGeom>
          <a:noFill/>
          <a:ln>
            <a:noFill/>
          </a:ln>
        </p:spPr>
        <p:txBody>
          <a:bodyPr wrap="square" rtlCol="0">
            <a:spAutoFit/>
          </a:bodyPr>
          <a:lstStyle/>
          <a:p>
            <a:pPr algn="ctr"/>
            <a:r>
              <a:rPr lang="ja-JP" altLang="en-US" sz="1400" dirty="0">
                <a:solidFill>
                  <a:sysClr val="windowText" lastClr="000000"/>
                </a:solidFill>
                <a:latin typeface="A-OTF 新ゴ Pro DB" panose="020B0600000000000000" pitchFamily="50" charset="-128"/>
                <a:ea typeface="A-OTF 新ゴ Pro DB" panose="020B0600000000000000" pitchFamily="50" charset="-128"/>
                <a:cs typeface="Segoe UI" panose="020B0502040204020203" pitchFamily="34" charset="0"/>
              </a:rPr>
              <a:t>ソフトのご利用にお勧めの最新ワークステーション</a:t>
            </a:r>
            <a:endParaRPr lang="en-US" altLang="ja-JP" sz="1400" dirty="0">
              <a:solidFill>
                <a:sysClr val="windowText" lastClr="000000"/>
              </a:solidFill>
              <a:latin typeface="A-OTF 新ゴ Pro DB" panose="020B0600000000000000" pitchFamily="50" charset="-128"/>
              <a:ea typeface="A-OTF 新ゴ Pro DB" panose="020B0600000000000000" pitchFamily="50" charset="-128"/>
              <a:cs typeface="Segoe UI" panose="020B0502040204020203" pitchFamily="34" charset="0"/>
            </a:endParaRPr>
          </a:p>
        </p:txBody>
      </p:sp>
      <p:cxnSp>
        <p:nvCxnSpPr>
          <p:cNvPr id="20" name="直線コネクタ 19">
            <a:extLst>
              <a:ext uri="{FF2B5EF4-FFF2-40B4-BE49-F238E27FC236}">
                <a16:creationId xmlns:a16="http://schemas.microsoft.com/office/drawing/2014/main" id="{5CE63D7F-3B4E-E79F-EC2D-945E6440BB77}"/>
              </a:ext>
            </a:extLst>
          </p:cNvPr>
          <p:cNvCxnSpPr>
            <a:cxnSpLocks/>
          </p:cNvCxnSpPr>
          <p:nvPr/>
        </p:nvCxnSpPr>
        <p:spPr>
          <a:xfrm flipH="1">
            <a:off x="281486" y="2701925"/>
            <a:ext cx="1337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図 1451">
            <a:extLst>
              <a:ext uri="{FF2B5EF4-FFF2-40B4-BE49-F238E27FC236}">
                <a16:creationId xmlns:a16="http://schemas.microsoft.com/office/drawing/2014/main" id="{88EF28CC-10CA-45DC-45E3-B8458F8F9F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8046" y="981809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テキスト ボックス 22">
            <a:extLst>
              <a:ext uri="{FF2B5EF4-FFF2-40B4-BE49-F238E27FC236}">
                <a16:creationId xmlns:a16="http://schemas.microsoft.com/office/drawing/2014/main" id="{E3B0940D-3900-5711-B997-7F745C90C2A1}"/>
              </a:ext>
            </a:extLst>
          </p:cNvPr>
          <p:cNvSpPr txBox="1"/>
          <p:nvPr/>
        </p:nvSpPr>
        <p:spPr>
          <a:xfrm>
            <a:off x="342890" y="1007513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■関東営業所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名古屋市西区上名古屋三丁目</a:t>
            </a:r>
            <a:r>
              <a:rPr lang="en-US" altLang="zh-TW" sz="700" b="1" kern="10" spc="0" dirty="0">
                <a:ln>
                  <a:noFill/>
                </a:ln>
                <a:effectLst/>
                <a:latin typeface="游ゴシック" panose="020B0400000000000000" pitchFamily="50" charset="-128"/>
                <a:ea typeface="游ゴシック" panose="020B0400000000000000" pitchFamily="50" charset="-128"/>
              </a:rPr>
              <a:t>25-28-5F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24" name="テキスト ボックス 23">
            <a:extLst>
              <a:ext uri="{FF2B5EF4-FFF2-40B4-BE49-F238E27FC236}">
                <a16:creationId xmlns:a16="http://schemas.microsoft.com/office/drawing/2014/main" id="{25FF475B-B536-6F40-1B36-684CBE1112CC}"/>
              </a:ext>
            </a:extLst>
          </p:cNvPr>
          <p:cNvSpPr txBox="1"/>
          <p:nvPr/>
        </p:nvSpPr>
        <p:spPr>
          <a:xfrm>
            <a:off x="3756352" y="10075133"/>
            <a:ext cx="3388587" cy="415498"/>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14-6-5</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a:p>
            <a:pPr algn="l" rtl="0">
              <a:buNone/>
            </a:pPr>
            <a:endParaRPr lang="en-US" altLang="zh-TW" sz="700" b="1" kern="10" spc="0" dirty="0">
              <a:ln>
                <a:noFill/>
              </a:ln>
              <a:effectLst/>
              <a:latin typeface="游ゴシック" panose="020B0400000000000000" pitchFamily="50" charset="-128"/>
              <a:ea typeface="游ゴシック" panose="020B0400000000000000" pitchFamily="50" charset="-128"/>
            </a:endParaRPr>
          </a:p>
        </p:txBody>
      </p:sp>
      <p:sp>
        <p:nvSpPr>
          <p:cNvPr id="25" name="テキスト ボックス 24">
            <a:extLst>
              <a:ext uri="{FF2B5EF4-FFF2-40B4-BE49-F238E27FC236}">
                <a16:creationId xmlns:a16="http://schemas.microsoft.com/office/drawing/2014/main" id="{3F4BFB9A-0CE7-0659-6AEB-642F96294AD8}"/>
              </a:ext>
            </a:extLst>
          </p:cNvPr>
          <p:cNvSpPr txBox="1"/>
          <p:nvPr/>
        </p:nvSpPr>
        <p:spPr>
          <a:xfrm>
            <a:off x="1279416" y="983701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sp>
        <p:nvSpPr>
          <p:cNvPr id="26" name="正方形/長方形 25">
            <a:extLst>
              <a:ext uri="{FF2B5EF4-FFF2-40B4-BE49-F238E27FC236}">
                <a16:creationId xmlns:a16="http://schemas.microsoft.com/office/drawing/2014/main" id="{CF506742-9722-DF27-90FE-A297170951DC}"/>
              </a:ext>
            </a:extLst>
          </p:cNvPr>
          <p:cNvSpPr/>
          <p:nvPr/>
        </p:nvSpPr>
        <p:spPr>
          <a:xfrm>
            <a:off x="255587" y="6372761"/>
            <a:ext cx="7048500" cy="3183117"/>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553C61EE-F85B-584E-8C0E-E98D33E58DCE}"/>
              </a:ext>
            </a:extLst>
          </p:cNvPr>
          <p:cNvSpPr txBox="1"/>
          <p:nvPr/>
        </p:nvSpPr>
        <p:spPr>
          <a:xfrm>
            <a:off x="3138368" y="7033126"/>
            <a:ext cx="4113338" cy="1954381"/>
          </a:xfrm>
          <a:prstGeom prst="rect">
            <a:avLst/>
          </a:prstGeom>
          <a:noFill/>
          <a:ln>
            <a:noFill/>
          </a:ln>
        </p:spPr>
        <p:txBody>
          <a:bodyPr wrap="square" rtlCol="0">
            <a:spAutoFit/>
          </a:bodyPr>
          <a:lstStyle/>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cs typeface="Segoe UI" panose="020B0502040204020203" pitchFamily="34" charset="0"/>
              </a:rPr>
              <a:t>インテル</a:t>
            </a:r>
            <a:r>
              <a:rPr kumimoji="1" lang="en-US" altLang="ja-JP" sz="1100" b="1" dirty="0">
                <a:solidFill>
                  <a:srgbClr val="1C1C1C"/>
                </a:solidFill>
                <a:latin typeface="游ゴシック" panose="020B0400000000000000" pitchFamily="50" charset="-128"/>
                <a:cs typeface="Segoe UI" panose="020B0502040204020203" pitchFamily="34" charset="0"/>
              </a:rPr>
              <a:t>® Xeon® w5-2545 </a:t>
            </a:r>
            <a:r>
              <a:rPr kumimoji="1" lang="ja-JP" altLang="en-US" sz="1100" b="1" dirty="0">
                <a:solidFill>
                  <a:srgbClr val="1C1C1C"/>
                </a:solidFill>
                <a:latin typeface="游ゴシック" panose="020B0400000000000000" pitchFamily="50" charset="-128"/>
                <a:cs typeface="Segoe UI" panose="020B0502040204020203" pitchFamily="34" charset="0"/>
              </a:rPr>
              <a:t>プロセッサー（</a:t>
            </a:r>
            <a:r>
              <a:rPr kumimoji="1" lang="en-US" altLang="ja-JP" sz="1100" b="1" dirty="0">
                <a:solidFill>
                  <a:srgbClr val="1C1C1C"/>
                </a:solidFill>
                <a:latin typeface="游ゴシック" panose="020B0400000000000000" pitchFamily="50" charset="-128"/>
                <a:cs typeface="Segoe UI" panose="020B0502040204020203" pitchFamily="34" charset="0"/>
              </a:rPr>
              <a:t>P3.5GHz-4.5GHz/TB3.0 4.7GHz/12</a:t>
            </a:r>
            <a:r>
              <a:rPr kumimoji="1" lang="ja-JP" altLang="en-US" sz="1100" b="1" dirty="0">
                <a:solidFill>
                  <a:srgbClr val="1C1C1C"/>
                </a:solidFill>
                <a:latin typeface="游ゴシック" panose="020B0400000000000000" pitchFamily="50" charset="-128"/>
                <a:cs typeface="Segoe UI" panose="020B0502040204020203" pitchFamily="34" charset="0"/>
              </a:rPr>
              <a:t>コア</a:t>
            </a:r>
            <a:r>
              <a:rPr kumimoji="1" lang="en-US" altLang="ja-JP" sz="1100" b="1" dirty="0">
                <a:solidFill>
                  <a:srgbClr val="1C1C1C"/>
                </a:solidFill>
                <a:latin typeface="游ゴシック" panose="020B0400000000000000" pitchFamily="50" charset="-128"/>
                <a:cs typeface="Segoe UI" panose="020B0502040204020203" pitchFamily="34" charset="0"/>
              </a:rPr>
              <a:t>(P12+E0)/24</a:t>
            </a:r>
            <a:r>
              <a:rPr kumimoji="1" lang="ja-JP" altLang="en-US" sz="1100" b="1" dirty="0">
                <a:solidFill>
                  <a:srgbClr val="1C1C1C"/>
                </a:solidFill>
                <a:latin typeface="游ゴシック" panose="020B0400000000000000" pitchFamily="50" charset="-128"/>
                <a:cs typeface="Segoe UI" panose="020B0502040204020203" pitchFamily="34" charset="0"/>
              </a:rPr>
              <a:t>スレッド</a:t>
            </a:r>
            <a:r>
              <a:rPr kumimoji="1" lang="en-US" altLang="ja-JP" sz="1100" b="1" dirty="0">
                <a:solidFill>
                  <a:srgbClr val="1C1C1C"/>
                </a:solidFill>
                <a:latin typeface="游ゴシック" panose="020B0400000000000000" pitchFamily="50" charset="-128"/>
                <a:cs typeface="Segoe UI" panose="020B0502040204020203" pitchFamily="34" charset="0"/>
              </a:rPr>
              <a:t>/30MB</a:t>
            </a:r>
            <a:r>
              <a:rPr kumimoji="1" lang="ja-JP" altLang="en-US" sz="1100" b="1" dirty="0">
                <a:solidFill>
                  <a:srgbClr val="1C1C1C"/>
                </a:solidFill>
                <a:latin typeface="游ゴシック" panose="020B0400000000000000" pitchFamily="50" charset="-128"/>
                <a:cs typeface="Segoe UI" panose="020B0502040204020203" pitchFamily="34" charset="0"/>
              </a:rPr>
              <a:t>キャッシュ</a:t>
            </a:r>
            <a:r>
              <a:rPr kumimoji="1" lang="en-US" altLang="ja-JP" sz="1100" b="1" dirty="0">
                <a:solidFill>
                  <a:srgbClr val="1C1C1C"/>
                </a:solidFill>
                <a:latin typeface="游ゴシック" panose="020B0400000000000000" pitchFamily="50" charset="-128"/>
                <a:cs typeface="Segoe UI" panose="020B0502040204020203" pitchFamily="34" charset="0"/>
              </a:rPr>
              <a:t>/4ch/210W-252W/Tray</a:t>
            </a:r>
            <a:r>
              <a:rPr kumimoji="1" lang="ja-JP" altLang="en-US" sz="1100" b="1" dirty="0">
                <a:solidFill>
                  <a:srgbClr val="1C1C1C"/>
                </a:solidFill>
                <a:latin typeface="游ゴシック" panose="020B0400000000000000" pitchFamily="50" charset="-128"/>
                <a:cs typeface="Segoe UI" panose="020B0502040204020203" pitchFamily="34" charset="0"/>
              </a:rPr>
              <a:t>）</a:t>
            </a:r>
            <a:endParaRPr kumimoji="1" lang="en-US" altLang="ja-JP" sz="1100" b="1" dirty="0">
              <a:solidFill>
                <a:srgbClr val="1C1C1C"/>
              </a:solidFill>
              <a:latin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100" b="1" dirty="0">
                <a:solidFill>
                  <a:srgbClr val="1C1C1C"/>
                </a:solidFill>
                <a:latin typeface="游ゴシック" panose="020B0400000000000000" pitchFamily="50" charset="-128"/>
                <a:cs typeface="Segoe UI" panose="020B0502040204020203" pitchFamily="34" charset="0"/>
              </a:rPr>
              <a:t>128GB</a:t>
            </a:r>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32GB x4</a:t>
            </a:r>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DDR5-5600 Registered ECC DIMM</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2TB M.2 </a:t>
            </a:r>
            <a:r>
              <a:rPr kumimoji="1" lang="en-US" altLang="ja-JP" sz="1100" b="1" dirty="0" err="1">
                <a:solidFill>
                  <a:srgbClr val="1C1C1C"/>
                </a:solidFill>
                <a:latin typeface="游ゴシック" panose="020B0400000000000000" pitchFamily="50" charset="-128"/>
                <a:cs typeface="Segoe UI" panose="020B0502040204020203" pitchFamily="34" charset="0"/>
              </a:rPr>
              <a:t>NVMe</a:t>
            </a:r>
            <a:r>
              <a:rPr kumimoji="1" lang="en-US" altLang="ja-JP" sz="1100" b="1" dirty="0">
                <a:solidFill>
                  <a:srgbClr val="1C1C1C"/>
                </a:solidFill>
                <a:latin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R:7000MB/s|W:2000MB/s|</a:t>
            </a:r>
            <a:r>
              <a:rPr kumimoji="1" lang="ja-JP" altLang="en-US" sz="1100" b="1" dirty="0">
                <a:solidFill>
                  <a:srgbClr val="1C1C1C"/>
                </a:solidFill>
                <a:latin typeface="游ゴシック" panose="020B0400000000000000" pitchFamily="50" charset="-128"/>
                <a:cs typeface="Segoe UI" panose="020B0502040204020203" pitchFamily="34" charset="0"/>
              </a:rPr>
              <a:t>高耐久）</a:t>
            </a:r>
            <a:endPar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Microsoft® Windows® 11 Pro 64bit </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latin typeface="游ゴシック" panose="020B0400000000000000" pitchFamily="50" charset="-128"/>
                <a:cs typeface="Segoe UI" panose="020B0502040204020203" pitchFamily="34" charset="0"/>
              </a:rPr>
              <a:t>NVIDIA® RTX PRO 4500 Blackwell 32GB-GDDR7 </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100" b="1" dirty="0">
                <a:solidFill>
                  <a:srgbClr val="1C1C1C"/>
                </a:solidFill>
                <a:latin typeface="游ゴシック" panose="020B0400000000000000" pitchFamily="50" charset="-128"/>
                <a:cs typeface="Segoe UI" panose="020B0502040204020203" pitchFamily="34" charset="0"/>
              </a:rPr>
              <a:t>1,200W 80 Plus Platinum </a:t>
            </a:r>
            <a:r>
              <a:rPr kumimoji="1" lang="ja-JP" altLang="en-US" sz="1100" b="1" dirty="0">
                <a:solidFill>
                  <a:srgbClr val="1C1C1C"/>
                </a:solidFill>
                <a:latin typeface="游ゴシック" panose="020B0400000000000000" pitchFamily="50" charset="-128"/>
                <a:cs typeface="Segoe UI" panose="020B0502040204020203" pitchFamily="34" charset="0"/>
              </a:rPr>
              <a:t>認証</a:t>
            </a:r>
            <a:endParaRPr kumimoji="1" lang="en-US" altLang="ja-JP" sz="1100" b="1" dirty="0">
              <a:solidFill>
                <a:srgbClr val="1C1C1C"/>
              </a:solidFill>
              <a:latin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29" name="図 1110">
            <a:extLst>
              <a:ext uri="{FF2B5EF4-FFF2-40B4-BE49-F238E27FC236}">
                <a16:creationId xmlns:a16="http://schemas.microsoft.com/office/drawing/2014/main" id="{9EF853E2-1A7D-38EB-A469-4B8B2A0000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2671" y="8882829"/>
            <a:ext cx="634389" cy="42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正方形/長方形 29">
            <a:extLst>
              <a:ext uri="{FF2B5EF4-FFF2-40B4-BE49-F238E27FC236}">
                <a16:creationId xmlns:a16="http://schemas.microsoft.com/office/drawing/2014/main" id="{52960B06-768D-A880-0686-784424A883A9}"/>
              </a:ext>
            </a:extLst>
          </p:cNvPr>
          <p:cNvSpPr/>
          <p:nvPr/>
        </p:nvSpPr>
        <p:spPr>
          <a:xfrm>
            <a:off x="255587" y="6356563"/>
            <a:ext cx="7048500" cy="5822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806A7B7D-B675-BD71-2607-0EC7B777CD3E}"/>
              </a:ext>
            </a:extLst>
          </p:cNvPr>
          <p:cNvSpPr txBox="1"/>
          <p:nvPr/>
        </p:nvSpPr>
        <p:spPr>
          <a:xfrm>
            <a:off x="342890" y="6515693"/>
            <a:ext cx="6859995" cy="307777"/>
          </a:xfrm>
          <a:prstGeom prst="rect">
            <a:avLst/>
          </a:prstGeom>
          <a:noFill/>
          <a:ln>
            <a:noFill/>
          </a:ln>
        </p:spPr>
        <p:txBody>
          <a:bodyPr wrap="square" rtlCol="0">
            <a:spAutoFit/>
          </a:bodyPr>
          <a:lstStyle/>
          <a:p>
            <a:pPr algn="ct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RTX PRO 4500 Blackwell</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搭載、超大規模点群・</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CAD</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解析を力強く支える</a:t>
            </a:r>
            <a:endParaRPr lang="en-US" altLang="ja-JP" sz="1400" b="1" dirty="0">
              <a:latin typeface="A-OTF 新ゴ Pro H" panose="020B0800000000000000" pitchFamily="50" charset="-128"/>
              <a:ea typeface="A-OTF 新ゴ Pro H" panose="020B0800000000000000" pitchFamily="50" charset="-128"/>
              <a:cs typeface="Segoe UI" panose="020B0502040204020203" pitchFamily="34" charset="0"/>
            </a:endParaRPr>
          </a:p>
        </p:txBody>
      </p:sp>
      <p:sp>
        <p:nvSpPr>
          <p:cNvPr id="33" name="テキスト ボックス 32">
            <a:extLst>
              <a:ext uri="{FF2B5EF4-FFF2-40B4-BE49-F238E27FC236}">
                <a16:creationId xmlns:a16="http://schemas.microsoft.com/office/drawing/2014/main" id="{6CFD3E13-EA65-F8D2-3180-54FF771AE718}"/>
              </a:ext>
            </a:extLst>
          </p:cNvPr>
          <p:cNvSpPr txBox="1"/>
          <p:nvPr/>
        </p:nvSpPr>
        <p:spPr>
          <a:xfrm>
            <a:off x="3045509" y="9014700"/>
            <a:ext cx="1966835" cy="461665"/>
          </a:xfrm>
          <a:prstGeom prst="rect">
            <a:avLst/>
          </a:prstGeom>
          <a:noFill/>
          <a:ln>
            <a:noFill/>
          </a:ln>
        </p:spPr>
        <p:txBody>
          <a:bodyPr wrap="square" rtlCol="0">
            <a:spAutoFit/>
          </a:bodyPr>
          <a:lstStyle/>
          <a:p>
            <a:r>
              <a:rPr kumimoji="1" lang="en-US" altLang="zh-TW" sz="800" b="1" dirty="0">
                <a:latin typeface="Yu Gothic UI" panose="020B0500000000000000" pitchFamily="50" charset="-128"/>
                <a:ea typeface="Yu Gothic UI" panose="020B0500000000000000" pitchFamily="50" charset="-128"/>
                <a:cs typeface="LINE Seed Sans ExtraBold" panose="020B0803020203020204" pitchFamily="34" charset="0"/>
              </a:rPr>
              <a:t>CERVO Grasta Type-ALIS25WC-W5</a:t>
            </a:r>
          </a:p>
          <a:p>
            <a:r>
              <a:rPr kumimoji="1" lang="en-US" altLang="ja-JP" sz="800" b="1" dirty="0">
                <a:latin typeface="Yu Gothic UI" panose="020B0500000000000000" pitchFamily="50" charset="-128"/>
                <a:ea typeface="Yu Gothic UI" panose="020B0500000000000000" pitchFamily="50" charset="-128"/>
                <a:cs typeface="LINE Seed Sans ExtraBold" panose="020B0803020203020204" pitchFamily="34" charset="0"/>
              </a:rPr>
              <a:t>NVIDIA RTX PRO 4500 Blackwell</a:t>
            </a:r>
            <a:r>
              <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 </a:t>
            </a:r>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搭載</a:t>
            </a:r>
            <a:endPar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a:p>
            <a:r>
              <a:rPr kumimoji="1" lang="ja-JP" altLang="en-US" sz="800" b="1" dirty="0">
                <a:latin typeface="Yu Gothic UI" panose="020B0500000000000000" pitchFamily="50" charset="-128"/>
                <a:ea typeface="Yu Gothic UI" panose="020B0500000000000000" pitchFamily="50" charset="-128"/>
                <a:cs typeface="LINE Seed Sans ExtraBold" panose="020B0803020203020204" pitchFamily="34" charset="0"/>
              </a:rPr>
              <a:t>ワークステーション</a:t>
            </a:r>
            <a:endPar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p:txBody>
      </p:sp>
      <p:cxnSp>
        <p:nvCxnSpPr>
          <p:cNvPr id="34" name="直線コネクタ 33">
            <a:extLst>
              <a:ext uri="{FF2B5EF4-FFF2-40B4-BE49-F238E27FC236}">
                <a16:creationId xmlns:a16="http://schemas.microsoft.com/office/drawing/2014/main" id="{878AB0E2-DF5D-239B-CF12-77A68547B744}"/>
              </a:ext>
            </a:extLst>
          </p:cNvPr>
          <p:cNvCxnSpPr/>
          <p:nvPr/>
        </p:nvCxnSpPr>
        <p:spPr>
          <a:xfrm>
            <a:off x="3248759" y="8943789"/>
            <a:ext cx="374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27">
            <a:extLst>
              <a:ext uri="{FF2B5EF4-FFF2-40B4-BE49-F238E27FC236}">
                <a16:creationId xmlns:a16="http://schemas.microsoft.com/office/drawing/2014/main" id="{540E29C3-32A8-40F3-329A-7D9740ADE4A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954" y="8175459"/>
            <a:ext cx="620106" cy="62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テキスト ボックス 46">
            <a:extLst>
              <a:ext uri="{FF2B5EF4-FFF2-40B4-BE49-F238E27FC236}">
                <a16:creationId xmlns:a16="http://schemas.microsoft.com/office/drawing/2014/main" id="{26B47F40-995F-FED9-5343-525CC39B10DA}"/>
              </a:ext>
            </a:extLst>
          </p:cNvPr>
          <p:cNvSpPr txBox="1"/>
          <p:nvPr/>
        </p:nvSpPr>
        <p:spPr>
          <a:xfrm>
            <a:off x="605101" y="338505"/>
            <a:ext cx="3116262" cy="261610"/>
          </a:xfrm>
          <a:prstGeom prst="rect">
            <a:avLst/>
          </a:prstGeom>
          <a:noFill/>
          <a:ln>
            <a:noFill/>
          </a:ln>
        </p:spPr>
        <p:txBody>
          <a:bodyPr wrap="square" rtlCol="0">
            <a:spAutoFit/>
          </a:bodyPr>
          <a:lstStyle/>
          <a:p>
            <a:r>
              <a:rPr lang="en-US" altLang="ja-JP" sz="1100" dirty="0">
                <a:solidFill>
                  <a:schemeClr val="bg1"/>
                </a:solidFill>
                <a:latin typeface="A-OTF 新ゴ Pro DB" panose="020B0600000000000000" pitchFamily="50" charset="-128"/>
                <a:ea typeface="A-OTF 新ゴ Pro DB" panose="020B0600000000000000" pitchFamily="50" charset="-128"/>
                <a:cs typeface="Segoe UI" panose="020B0502040204020203" pitchFamily="34" charset="0"/>
              </a:rPr>
              <a:t>3D</a:t>
            </a:r>
            <a:r>
              <a:rPr lang="ja-JP" altLang="en-US" sz="1100" dirty="0">
                <a:solidFill>
                  <a:schemeClr val="bg1"/>
                </a:solidFill>
                <a:latin typeface="A-OTF 新ゴ Pro DB" panose="020B0600000000000000" pitchFamily="50" charset="-128"/>
                <a:ea typeface="A-OTF 新ゴ Pro DB" panose="020B0600000000000000" pitchFamily="50" charset="-128"/>
                <a:cs typeface="Segoe UI" panose="020B0502040204020203" pitchFamily="34" charset="0"/>
              </a:rPr>
              <a:t>寸法解析と品質管理ソフトウェア</a:t>
            </a:r>
          </a:p>
        </p:txBody>
      </p:sp>
      <p:sp>
        <p:nvSpPr>
          <p:cNvPr id="48" name="テキスト ボックス 47">
            <a:extLst>
              <a:ext uri="{FF2B5EF4-FFF2-40B4-BE49-F238E27FC236}">
                <a16:creationId xmlns:a16="http://schemas.microsoft.com/office/drawing/2014/main" id="{99C650D8-D5C8-ABCC-D2D2-5E8B20B1EE3C}"/>
              </a:ext>
            </a:extLst>
          </p:cNvPr>
          <p:cNvSpPr txBox="1"/>
          <p:nvPr/>
        </p:nvSpPr>
        <p:spPr>
          <a:xfrm>
            <a:off x="491889" y="1781550"/>
            <a:ext cx="4155360" cy="461665"/>
          </a:xfrm>
          <a:prstGeom prst="rect">
            <a:avLst/>
          </a:prstGeom>
          <a:noFill/>
          <a:ln>
            <a:noFill/>
          </a:ln>
        </p:spPr>
        <p:txBody>
          <a:bodyPr wrap="square" rtlCol="0">
            <a:spAutoFit/>
          </a:bodyPr>
          <a:lstStyle/>
          <a:p>
            <a:r>
              <a:rPr kumimoji="1" lang="ja-JP" altLang="en-US" sz="1200" kern="1200" dirty="0">
                <a:solidFill>
                  <a:schemeClr val="bg1"/>
                </a:solidFill>
                <a:effectLst/>
                <a:latin typeface="A-OTF 新ゴ Pro DB" panose="020B0600000000000000" pitchFamily="50" charset="-128"/>
                <a:ea typeface="A-OTF 新ゴ Pro DB" panose="020B0600000000000000" pitchFamily="50" charset="-128"/>
                <a:cs typeface="LINE Seed Sans ExtraBold" panose="020B0803020203020204" pitchFamily="34" charset="0"/>
              </a:rPr>
              <a:t>ビジネス向けのソフトウェアを快適に利用するために</a:t>
            </a:r>
            <a:endParaRPr kumimoji="1" lang="en-US" altLang="ja-JP" sz="1200" kern="1200" dirty="0">
              <a:solidFill>
                <a:schemeClr val="bg1"/>
              </a:solidFill>
              <a:effectLst/>
              <a:latin typeface="A-OTF 新ゴ Pro DB" panose="020B0600000000000000" pitchFamily="50" charset="-128"/>
              <a:ea typeface="A-OTF 新ゴ Pro DB" panose="020B0600000000000000" pitchFamily="50" charset="-128"/>
              <a:cs typeface="LINE Seed Sans ExtraBold" panose="020B0803020203020204" pitchFamily="34" charset="0"/>
            </a:endParaRPr>
          </a:p>
          <a:p>
            <a:r>
              <a:rPr kumimoji="1" lang="ja-JP" altLang="en-US" sz="12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お勧めのオリジナルワークステーション </a:t>
            </a:r>
            <a:r>
              <a:rPr kumimoji="1" lang="en-US" altLang="ja-JP" sz="12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 HPC</a:t>
            </a:r>
            <a:r>
              <a:rPr kumimoji="1" lang="ja-JP" altLang="en-US" sz="12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のご提案</a:t>
            </a:r>
            <a:endParaRPr lang="ja-JP" sz="1200"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pic>
        <p:nvPicPr>
          <p:cNvPr id="49" name="Picture 27">
            <a:extLst>
              <a:ext uri="{FF2B5EF4-FFF2-40B4-BE49-F238E27FC236}">
                <a16:creationId xmlns:a16="http://schemas.microsoft.com/office/drawing/2014/main" id="{E2C938D0-EEB2-7899-0167-523A33D846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5101" y="4773291"/>
            <a:ext cx="621959" cy="62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図 9">
            <a:extLst>
              <a:ext uri="{FF2B5EF4-FFF2-40B4-BE49-F238E27FC236}">
                <a16:creationId xmlns:a16="http://schemas.microsoft.com/office/drawing/2014/main" id="{8BDD74B5-629D-0770-3CC5-B10ED965278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95037" y="260896"/>
            <a:ext cx="2139967" cy="1982319"/>
          </a:xfrm>
          <a:prstGeom prst="rect">
            <a:avLst/>
          </a:prstGeom>
        </p:spPr>
      </p:pic>
      <p:sp>
        <p:nvSpPr>
          <p:cNvPr id="44" name="テキスト ボックス 12">
            <a:extLst>
              <a:ext uri="{FF2B5EF4-FFF2-40B4-BE49-F238E27FC236}">
                <a16:creationId xmlns:a16="http://schemas.microsoft.com/office/drawing/2014/main" id="{EDDB33DA-47BB-7AC7-5C20-1525A200B4F2}"/>
              </a:ext>
            </a:extLst>
          </p:cNvPr>
          <p:cNvSpPr txBox="1"/>
          <p:nvPr/>
        </p:nvSpPr>
        <p:spPr>
          <a:xfrm>
            <a:off x="592671" y="615234"/>
            <a:ext cx="3055627" cy="461665"/>
          </a:xfrm>
          <a:prstGeom prst="rect">
            <a:avLst/>
          </a:prstGeom>
          <a:noFill/>
          <a:ln>
            <a:noFill/>
          </a:ln>
        </p:spPr>
        <p:txBody>
          <a:bodyPr wrap="square" rtlCol="0">
            <a:spAutoFit/>
          </a:bodyPr>
          <a:lstStyle/>
          <a:p>
            <a:r>
              <a:rPr kumimoji="1" lang="en-US" altLang="ja-JP" sz="2400" kern="1200" dirty="0">
                <a:solidFill>
                  <a:schemeClr val="bg1"/>
                </a:solidFill>
                <a:effectLst>
                  <a:glow rad="101600">
                    <a:srgbClr val="FE8D00">
                      <a:alpha val="60000"/>
                    </a:srgbClr>
                  </a:glow>
                </a:effectLst>
                <a:latin typeface="Yu Gothic UI Semibold" panose="020B0700000000000000" pitchFamily="50" charset="-128"/>
                <a:ea typeface="Yu Gothic UI Semibold" panose="020B0700000000000000" pitchFamily="50" charset="-128"/>
                <a:cs typeface="LINE Seed Sans ExtraBold" panose="020B0803020203020204" pitchFamily="34" charset="0"/>
              </a:rPr>
              <a:t>PolyWorks</a:t>
            </a:r>
            <a:endParaRPr lang="ja-JP" sz="600" kern="100" dirty="0">
              <a:solidFill>
                <a:schemeClr val="bg1"/>
              </a:solidFill>
              <a:effectLst>
                <a:glow rad="101600">
                  <a:srgbClr val="FE8D00">
                    <a:alpha val="60000"/>
                  </a:srgbClr>
                </a:glow>
              </a:effectLst>
              <a:latin typeface="Yu Gothic UI Semibold" panose="020B0700000000000000" pitchFamily="50" charset="-128"/>
              <a:ea typeface="Yu Gothic UI Semibold" panose="020B0700000000000000" pitchFamily="50" charset="-128"/>
              <a:cs typeface="Times New Roman" panose="02020603050405020304" pitchFamily="18" charset="0"/>
            </a:endParaRPr>
          </a:p>
        </p:txBody>
      </p:sp>
      <p:sp>
        <p:nvSpPr>
          <p:cNvPr id="50" name="テキスト ボックス 12">
            <a:extLst>
              <a:ext uri="{FF2B5EF4-FFF2-40B4-BE49-F238E27FC236}">
                <a16:creationId xmlns:a16="http://schemas.microsoft.com/office/drawing/2014/main" id="{BE35B3EF-2713-C66E-1AE2-59EB49CE30E6}"/>
              </a:ext>
            </a:extLst>
          </p:cNvPr>
          <p:cNvSpPr txBox="1"/>
          <p:nvPr/>
        </p:nvSpPr>
        <p:spPr>
          <a:xfrm>
            <a:off x="569496" y="868489"/>
            <a:ext cx="3860546" cy="923330"/>
          </a:xfrm>
          <a:prstGeom prst="rect">
            <a:avLst/>
          </a:prstGeom>
          <a:noFill/>
          <a:ln>
            <a:noFill/>
          </a:ln>
        </p:spPr>
        <p:txBody>
          <a:bodyPr wrap="square" rtlCol="0">
            <a:spAutoFit/>
          </a:bodyPr>
          <a:lstStyle/>
          <a:p>
            <a:r>
              <a:rPr kumimoji="1" lang="en-US" altLang="ja-JP" sz="5400" kern="1200" dirty="0">
                <a:solidFill>
                  <a:schemeClr val="bg1"/>
                </a:solidFill>
                <a:effectLst>
                  <a:glow rad="101600">
                    <a:srgbClr val="FE8D00">
                      <a:alpha val="60000"/>
                    </a:srgbClr>
                  </a:glow>
                </a:effectLst>
                <a:latin typeface="Yu Gothic UI Semibold" panose="020B0700000000000000" pitchFamily="50" charset="-128"/>
                <a:ea typeface="Yu Gothic UI Semibold" panose="020B0700000000000000" pitchFamily="50" charset="-128"/>
                <a:cs typeface="LINE Seed Sans ExtraBold" panose="020B0803020203020204" pitchFamily="34" charset="0"/>
              </a:rPr>
              <a:t>Inspector </a:t>
            </a:r>
            <a:endParaRPr lang="ja-JP" sz="1200" kern="100" dirty="0">
              <a:solidFill>
                <a:schemeClr val="bg1"/>
              </a:solidFill>
              <a:effectLst>
                <a:glow rad="101600">
                  <a:srgbClr val="FE8D00">
                    <a:alpha val="60000"/>
                  </a:srgbClr>
                </a:glow>
              </a:effectLst>
              <a:latin typeface="Yu Gothic UI Semibold" panose="020B0700000000000000" pitchFamily="50" charset="-128"/>
              <a:ea typeface="Yu Gothic UI Semibold" panose="020B0700000000000000" pitchFamily="50" charset="-128"/>
              <a:cs typeface="Times New Roman" panose="02020603050405020304" pitchFamily="18" charset="0"/>
            </a:endParaRPr>
          </a:p>
        </p:txBody>
      </p:sp>
      <p:cxnSp>
        <p:nvCxnSpPr>
          <p:cNvPr id="56" name="直線コネクタ 55">
            <a:extLst>
              <a:ext uri="{FF2B5EF4-FFF2-40B4-BE49-F238E27FC236}">
                <a16:creationId xmlns:a16="http://schemas.microsoft.com/office/drawing/2014/main" id="{0A367AD1-D62A-8178-DDF3-6960194F4F7A}"/>
              </a:ext>
            </a:extLst>
          </p:cNvPr>
          <p:cNvCxnSpPr>
            <a:cxnSpLocks/>
          </p:cNvCxnSpPr>
          <p:nvPr/>
        </p:nvCxnSpPr>
        <p:spPr>
          <a:xfrm flipH="1">
            <a:off x="5961793" y="2701925"/>
            <a:ext cx="1337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図 20">
            <a:extLst>
              <a:ext uri="{FF2B5EF4-FFF2-40B4-BE49-F238E27FC236}">
                <a16:creationId xmlns:a16="http://schemas.microsoft.com/office/drawing/2014/main" id="{074FCCAC-41C1-8049-2869-8375D51308A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15484" y="7104611"/>
            <a:ext cx="1792403" cy="2245428"/>
          </a:xfrm>
          <a:prstGeom prst="rect">
            <a:avLst/>
          </a:prstGeom>
        </p:spPr>
      </p:pic>
      <p:pic>
        <p:nvPicPr>
          <p:cNvPr id="1026" name="図 1060">
            <a:extLst>
              <a:ext uri="{FF2B5EF4-FFF2-40B4-BE49-F238E27FC236}">
                <a16:creationId xmlns:a16="http://schemas.microsoft.com/office/drawing/2014/main" id="{98FD2A34-00D7-9633-B7B2-EAD70CED4C7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92671" y="7415183"/>
            <a:ext cx="634389" cy="634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8">
            <a:extLst>
              <a:ext uri="{FF2B5EF4-FFF2-40B4-BE49-F238E27FC236}">
                <a16:creationId xmlns:a16="http://schemas.microsoft.com/office/drawing/2014/main" id="{0E93045E-0859-4A9F-F728-B7379D0069AA}"/>
              </a:ext>
            </a:extLst>
          </p:cNvPr>
          <p:cNvSpPr txBox="1"/>
          <p:nvPr/>
        </p:nvSpPr>
        <p:spPr>
          <a:xfrm>
            <a:off x="4984402" y="5692087"/>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
        <p:nvSpPr>
          <p:cNvPr id="28" name="テキスト ボックス 27">
            <a:extLst>
              <a:ext uri="{FF2B5EF4-FFF2-40B4-BE49-F238E27FC236}">
                <a16:creationId xmlns:a16="http://schemas.microsoft.com/office/drawing/2014/main" id="{66E82D6A-0DC6-BA38-7FB5-C8B16ED40368}"/>
              </a:ext>
            </a:extLst>
          </p:cNvPr>
          <p:cNvSpPr txBox="1"/>
          <p:nvPr/>
        </p:nvSpPr>
        <p:spPr>
          <a:xfrm>
            <a:off x="4952569" y="9135248"/>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Tree>
    <p:extLst>
      <p:ext uri="{BB962C8B-B14F-4D97-AF65-F5344CB8AC3E}">
        <p14:creationId xmlns:p14="http://schemas.microsoft.com/office/powerpoint/2010/main" val="3750194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2067</TotalTime>
  <Words>777</Words>
  <Application>Microsoft Office PowerPoint</Application>
  <PresentationFormat>ユーザー設定</PresentationFormat>
  <Paragraphs>58</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A-OTF 新ゴ Pro DB</vt:lpstr>
      <vt:lpstr>A-OTF 新ゴ Pro H</vt:lpstr>
      <vt:lpstr>A-OTF 新ゴ Pro M</vt:lpstr>
      <vt:lpstr>Yu Gothic UI</vt:lpstr>
      <vt:lpstr>Yu Gothic UI Semibold</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10</cp:revision>
  <dcterms:created xsi:type="dcterms:W3CDTF">2025-02-18T01:46:40Z</dcterms:created>
  <dcterms:modified xsi:type="dcterms:W3CDTF">2026-08-18T09:34:33Z</dcterms:modified>
</cp:coreProperties>
</file>