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4"/>
  </p:notesMasterIdLst>
  <p:sldIdLst>
    <p:sldId id="300" r:id="rId2"/>
    <p:sldId id="299"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DEE0"/>
    <a:srgbClr val="E7EBEC"/>
    <a:srgbClr val="081930"/>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6370" autoAdjust="0"/>
  </p:normalViewPr>
  <p:slideViewPr>
    <p:cSldViewPr>
      <p:cViewPr>
        <p:scale>
          <a:sx n="125" d="100"/>
          <a:sy n="125" d="100"/>
        </p:scale>
        <p:origin x="2274" y="90"/>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2026/8/24</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FB9526-306E-4CD2-AFEC-8F1EF488C643}"/>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7F3CB65-6B41-4F0F-A0F2-BF940676BBB1}"/>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CF739D2-D8FD-467B-8F66-C5486A6305D0}"/>
              </a:ext>
            </a:extLst>
          </p:cNvPr>
          <p:cNvSpPr>
            <a:spLocks noGrp="1"/>
          </p:cNvSpPr>
          <p:nvPr>
            <p:ph type="dt" sz="half" idx="10"/>
          </p:nvPr>
        </p:nvSpPr>
        <p:spPr/>
        <p:txBody>
          <a:bodyPr/>
          <a:lstStyle/>
          <a:p>
            <a:pPr>
              <a:defRPr/>
            </a:pPr>
            <a:fld id="{C07978E3-3F75-4A0D-94BD-8754002B412E}" type="datetime1">
              <a:rPr lang="ja-JP" altLang="en-US" smtClean="0"/>
              <a:pPr>
                <a:defRPr/>
              </a:pPr>
              <a:t>2026/8/24</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933C760-A7FB-49B2-A7ED-1BF4E22E02AA}"/>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B115B684-9DDD-4185-BB16-3FF4889DE88F}"/>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015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9C64F-36BA-4011-BD20-087A2C65F62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A0F2F94-F11E-431F-8217-92402D131C5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F86004-A97C-43ED-B22D-B7C83E8FA701}"/>
              </a:ext>
            </a:extLst>
          </p:cNvPr>
          <p:cNvSpPr>
            <a:spLocks noGrp="1"/>
          </p:cNvSpPr>
          <p:nvPr>
            <p:ph type="dt" sz="half" idx="10"/>
          </p:nvPr>
        </p:nvSpPr>
        <p:spPr/>
        <p:txBody>
          <a:bodyPr/>
          <a:lstStyle/>
          <a:p>
            <a:pPr>
              <a:defRPr/>
            </a:pPr>
            <a:fld id="{A18075BB-3CD5-4CA7-A691-D3E6921D0F2F}" type="datetime1">
              <a:rPr lang="ja-JP" altLang="en-US" smtClean="0"/>
              <a:pPr>
                <a:defRPr/>
              </a:pPr>
              <a:t>2026/8/24</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E8D726F8-9C59-47B7-AA10-B4F1DBE97D6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0F50FABA-6ED4-40A7-A530-A6F8C22578E1}"/>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262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BE1BA-F237-4B30-84E3-659F5422E079}"/>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AAB8C0-A74C-493C-9BF5-7032F0AD43CD}"/>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764CD50-2372-4C58-9453-39AA1DAF2F64}"/>
              </a:ext>
            </a:extLst>
          </p:cNvPr>
          <p:cNvSpPr>
            <a:spLocks noGrp="1"/>
          </p:cNvSpPr>
          <p:nvPr>
            <p:ph type="dt" sz="half" idx="10"/>
          </p:nvPr>
        </p:nvSpPr>
        <p:spPr/>
        <p:txBody>
          <a:bodyPr/>
          <a:lstStyle/>
          <a:p>
            <a:pPr>
              <a:defRPr/>
            </a:pPr>
            <a:fld id="{087999A7-B118-4595-8F5D-3EA4785052C5}" type="datetime1">
              <a:rPr lang="ja-JP" altLang="en-US" smtClean="0"/>
              <a:pPr>
                <a:defRPr/>
              </a:pPr>
              <a:t>2026/8/24</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069EA8E-AC8B-46B8-B599-96A7D1027AF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19C6D3C8-9737-43F8-A180-DBE9DBA96E7F}"/>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28463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9B602F-9AF5-4FF2-8A41-EFF0B6E2C2B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00180C-5179-407F-9A7E-4FFFFCBE8BE4}"/>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30515C6-0D0B-4BB7-8853-276A52745DA2}"/>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C8B6D2D-E080-4767-AC21-4CC86AEB9682}"/>
              </a:ext>
            </a:extLst>
          </p:cNvPr>
          <p:cNvSpPr>
            <a:spLocks noGrp="1"/>
          </p:cNvSpPr>
          <p:nvPr>
            <p:ph type="dt" sz="half" idx="10"/>
          </p:nvPr>
        </p:nvSpPr>
        <p:spPr/>
        <p:txBody>
          <a:bodyPr/>
          <a:lstStyle/>
          <a:p>
            <a:pPr>
              <a:defRPr/>
            </a:pPr>
            <a:fld id="{2A8EE726-064D-4A7A-87F8-C255F47775DA}" type="datetime1">
              <a:rPr lang="ja-JP" altLang="en-US" smtClean="0"/>
              <a:pPr>
                <a:defRPr/>
              </a:pPr>
              <a:t>2026/8/24</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9105C7C7-66BF-4E5A-9698-48F4386BA0AC}"/>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43C569A-4323-466F-AA29-91FE89563C6B}"/>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87422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968BCA-8874-4C60-9381-DD81588DC092}"/>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32D81E-635F-40C0-8FC3-62D84D2E8021}"/>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8356152-9972-4A02-82AF-3B1221F8A69A}"/>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DBCFA90-69D0-43CA-B9C8-EC1CCBA1E865}"/>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4B8B8A2-7595-4FC0-90A6-F4101CF7D521}"/>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F26DEC3-3475-480B-AEEC-7B126D3038B7}"/>
              </a:ext>
            </a:extLst>
          </p:cNvPr>
          <p:cNvSpPr>
            <a:spLocks noGrp="1"/>
          </p:cNvSpPr>
          <p:nvPr>
            <p:ph type="dt" sz="half" idx="10"/>
          </p:nvPr>
        </p:nvSpPr>
        <p:spPr/>
        <p:txBody>
          <a:bodyPr/>
          <a:lstStyle/>
          <a:p>
            <a:pPr>
              <a:defRPr/>
            </a:pPr>
            <a:fld id="{A5861FEA-1BE4-4962-8DDE-A5D55E7527A9}" type="datetime1">
              <a:rPr lang="ja-JP" altLang="en-US" smtClean="0"/>
              <a:pPr>
                <a:defRPr/>
              </a:pPr>
              <a:t>2026/8/24</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1479D804-F8FE-49F9-B0E5-286E9F0D11E2}"/>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2697BE42-E8F8-47CB-9598-2131BD997702}"/>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7581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515882-24AA-4A8D-8BE3-29F9343756E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0E03419-A934-4310-B6E1-7CEC9B682720}"/>
              </a:ext>
            </a:extLst>
          </p:cNvPr>
          <p:cNvSpPr>
            <a:spLocks noGrp="1"/>
          </p:cNvSpPr>
          <p:nvPr>
            <p:ph type="dt" sz="half" idx="10"/>
          </p:nvPr>
        </p:nvSpPr>
        <p:spPr/>
        <p:txBody>
          <a:bodyPr/>
          <a:lstStyle/>
          <a:p>
            <a:pPr>
              <a:defRPr/>
            </a:pPr>
            <a:fld id="{3BC3B54A-4984-489F-9AD9-FFA51C931E4D}" type="datetime1">
              <a:rPr lang="ja-JP" altLang="en-US" smtClean="0"/>
              <a:pPr>
                <a:defRPr/>
              </a:pPr>
              <a:t>2026/8/24</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DB3659B4-F9E6-4D38-8389-21BBE5FB6B3E}"/>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F1AE6EE0-DA21-448A-ADC5-355F8A2FC3C2}"/>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464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B65430E-3C7B-42F6-9A3C-9705CFFCE9DD}"/>
              </a:ext>
            </a:extLst>
          </p:cNvPr>
          <p:cNvSpPr>
            <a:spLocks noGrp="1"/>
          </p:cNvSpPr>
          <p:nvPr>
            <p:ph type="dt" sz="half" idx="10"/>
          </p:nvPr>
        </p:nvSpPr>
        <p:spPr/>
        <p:txBody>
          <a:bodyPr/>
          <a:lstStyle/>
          <a:p>
            <a:pPr>
              <a:defRPr/>
            </a:pPr>
            <a:fld id="{6AF2FB7D-6622-44BB-8443-AAE9ABD04C2A}" type="datetime1">
              <a:rPr lang="ja-JP" altLang="en-US" smtClean="0"/>
              <a:pPr>
                <a:defRPr/>
              </a:pPr>
              <a:t>2026/8/24</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B7927902-1C62-4DCA-81AD-0C4CE607468F}"/>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8ED8D529-0C4F-45B7-BE37-BD032245EBE8}"/>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81068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E5765C-D65B-4115-BC5E-4E6E96793FC9}"/>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4EE91A-4F8D-4665-8A0B-FD097A7E6E02}"/>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3FA8DF-1049-4632-80FE-CC600DC6F47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B11BB9A-0820-44B4-BFA8-3FDE2399686C}"/>
              </a:ext>
            </a:extLst>
          </p:cNvPr>
          <p:cNvSpPr>
            <a:spLocks noGrp="1"/>
          </p:cNvSpPr>
          <p:nvPr>
            <p:ph type="dt" sz="half" idx="10"/>
          </p:nvPr>
        </p:nvSpPr>
        <p:spPr/>
        <p:txBody>
          <a:bodyPr/>
          <a:lstStyle/>
          <a:p>
            <a:pPr>
              <a:defRPr/>
            </a:pPr>
            <a:fld id="{20FF1BBD-CBC7-4959-8351-5A736CE0938B}" type="datetime1">
              <a:rPr lang="ja-JP" altLang="en-US" smtClean="0"/>
              <a:pPr>
                <a:defRPr/>
              </a:pPr>
              <a:t>2026/8/24</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025FBB28-F40C-4F04-945E-2F2229181B55}"/>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1DBC153E-4078-4944-8621-77EAE1AD5697}"/>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713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C295AE-62A7-4B93-9DB0-72B48E7E7F0E}"/>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1BE1D47-AC6B-4606-8806-B68E6871ED88}"/>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EA7F224A-27F7-4938-94E2-04890D82C992}"/>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F8EB07B-C5A9-4ADF-BDCF-20DE6528FBEE}"/>
              </a:ext>
            </a:extLst>
          </p:cNvPr>
          <p:cNvSpPr>
            <a:spLocks noGrp="1"/>
          </p:cNvSpPr>
          <p:nvPr>
            <p:ph type="dt" sz="half" idx="10"/>
          </p:nvPr>
        </p:nvSpPr>
        <p:spPr/>
        <p:txBody>
          <a:bodyPr/>
          <a:lstStyle/>
          <a:p>
            <a:pPr>
              <a:defRPr/>
            </a:pPr>
            <a:fld id="{79992FBA-136A-4615-B42B-1BCBDE2F7E83}" type="datetime1">
              <a:rPr lang="ja-JP" altLang="en-US" smtClean="0"/>
              <a:pPr>
                <a:defRPr/>
              </a:pPr>
              <a:t>2026/8/24</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85162FA9-D4A4-4ABC-B43E-C34743F25A8A}"/>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5EF2B1F1-6E62-489A-BA5B-ED0C773B69C0}"/>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6211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BF4818-7975-4F1C-A14B-86B9AAF0C94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469342-96F2-42C6-929B-2BFF781AEC5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2F1B54-98E5-4B66-9DDA-C7B0EDBB590A}"/>
              </a:ext>
            </a:extLst>
          </p:cNvPr>
          <p:cNvSpPr>
            <a:spLocks noGrp="1"/>
          </p:cNvSpPr>
          <p:nvPr>
            <p:ph type="dt" sz="half" idx="10"/>
          </p:nvPr>
        </p:nvSpPr>
        <p:spPr/>
        <p:txBody>
          <a:bodyPr/>
          <a:lstStyle/>
          <a:p>
            <a:pPr>
              <a:defRPr/>
            </a:pPr>
            <a:fld id="{F4988144-94EE-4D30-9361-6000D8699E60}" type="datetime1">
              <a:rPr lang="ja-JP" altLang="en-US" smtClean="0"/>
              <a:pPr>
                <a:defRPr/>
              </a:pPr>
              <a:t>2026/8/24</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18F69401-3E42-40A1-BD9C-4A801E5E8F7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7DDB4CB-42B8-4D02-AE73-D764F6884582}"/>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586199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23D5C14-1911-4358-98CE-5AC602F7CB4B}"/>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E9781F7-45F3-46A8-B6BC-4C83FA49B61C}"/>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498A5B-444E-4A57-B623-8CB8A52CD475}"/>
              </a:ext>
            </a:extLst>
          </p:cNvPr>
          <p:cNvSpPr>
            <a:spLocks noGrp="1"/>
          </p:cNvSpPr>
          <p:nvPr>
            <p:ph type="dt" sz="half" idx="10"/>
          </p:nvPr>
        </p:nvSpPr>
        <p:spPr/>
        <p:txBody>
          <a:bodyPr/>
          <a:lstStyle/>
          <a:p>
            <a:pPr>
              <a:defRPr/>
            </a:pPr>
            <a:fld id="{B9AA9BE7-304D-4DF5-9736-3527E2E07CC4}" type="datetime1">
              <a:rPr lang="ja-JP" altLang="en-US" smtClean="0"/>
              <a:pPr>
                <a:defRPr/>
              </a:pPr>
              <a:t>2026/8/24</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CE1BFB57-3D2A-4326-BD75-D303C142148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F20F0974-8C3F-49BB-8332-55D1BB3FFA05}"/>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1130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CE9D5E3-302B-4950-858C-D0BAD377D1A6}"/>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7068D9A-F7EA-48E6-A3F8-01885A65FBC9}"/>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A58DFC-2333-40EF-8396-BCD9A9E1D4E8}"/>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2026/8/24</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7DDA7A9-B965-4B3C-8A5F-E82B2C2C95E5}"/>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7EFECB6D-2D00-4244-8EA9-0525E72D44C9}"/>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4862721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image" Target="../media/image10.jpeg"/><Relationship Id="rId3" Type="http://schemas.microsoft.com/office/2007/relationships/hdphoto" Target="../media/hdphoto1.wdp"/><Relationship Id="rId7" Type="http://schemas.openxmlformats.org/officeDocument/2006/relationships/image" Target="../media/image4.png"/><Relationship Id="rId12"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https://qr.quel.jp/tmp/a522df6578971b176d6ea4d0392a1581a9d568cd.png" TargetMode="External"/><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jpeg"/><Relationship Id="rId4" Type="http://schemas.openxmlformats.org/officeDocument/2006/relationships/image" Target="../media/image2.png"/><Relationship Id="rId9" Type="http://schemas.openxmlformats.org/officeDocument/2006/relationships/image" Target="../media/image6.jp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4.png"/><Relationship Id="rId3" Type="http://schemas.microsoft.com/office/2007/relationships/hdphoto" Target="../media/hdphoto1.wdp"/><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https://qr.quel.jp/tmp/a522df6578971b176d6ea4d0392a1581a9d568cd.png" TargetMode="External"/><Relationship Id="rId11" Type="http://schemas.openxmlformats.org/officeDocument/2006/relationships/image" Target="../media/image14.jpeg"/><Relationship Id="rId5" Type="http://schemas.openxmlformats.org/officeDocument/2006/relationships/image" Target="../media/image3.png"/><Relationship Id="rId15" Type="http://schemas.openxmlformats.org/officeDocument/2006/relationships/image" Target="../media/image17.png"/><Relationship Id="rId10" Type="http://schemas.openxmlformats.org/officeDocument/2006/relationships/image" Target="../media/image5.jpg"/><Relationship Id="rId4" Type="http://schemas.openxmlformats.org/officeDocument/2006/relationships/image" Target="../media/image2.png"/><Relationship Id="rId9" Type="http://schemas.openxmlformats.org/officeDocument/2006/relationships/image" Target="../media/image13.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図 38">
            <a:extLst>
              <a:ext uri="{FF2B5EF4-FFF2-40B4-BE49-F238E27FC236}">
                <a16:creationId xmlns:a16="http://schemas.microsoft.com/office/drawing/2014/main" id="{DB130AA2-C528-4A79-8CC1-FADB749F64F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7559675" cy="2419582"/>
          </a:xfrm>
          <a:prstGeom prst="rect">
            <a:avLst/>
          </a:prstGeom>
        </p:spPr>
      </p:pic>
      <p:sp>
        <p:nvSpPr>
          <p:cNvPr id="64" name="正方形/長方形 63">
            <a:extLst>
              <a:ext uri="{FF2B5EF4-FFF2-40B4-BE49-F238E27FC236}">
                <a16:creationId xmlns:a16="http://schemas.microsoft.com/office/drawing/2014/main" id="{99F9ED1D-3502-4863-A018-B446E01C3F9B}"/>
              </a:ext>
            </a:extLst>
          </p:cNvPr>
          <p:cNvSpPr/>
          <p:nvPr/>
        </p:nvSpPr>
        <p:spPr>
          <a:xfrm>
            <a:off x="406355" y="2570096"/>
            <a:ext cx="6754327" cy="188942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9916754"/>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132033"/>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838" y="10095200"/>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165690"/>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841683" y="9873571"/>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9936440"/>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5" name="Rectangle 43">
            <a:extLst>
              <a:ext uri="{FF2B5EF4-FFF2-40B4-BE49-F238E27FC236}">
                <a16:creationId xmlns:a16="http://schemas.microsoft.com/office/drawing/2014/main" id="{08F171FE-845C-4E48-8E6C-41B49F734332}"/>
              </a:ext>
            </a:extLst>
          </p:cNvPr>
          <p:cNvSpPr>
            <a:spLocks noChangeArrowheads="1"/>
          </p:cNvSpPr>
          <p:nvPr/>
        </p:nvSpPr>
        <p:spPr bwMode="auto">
          <a:xfrm>
            <a:off x="3541688" y="7754330"/>
            <a:ext cx="3557992"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7" name="テキスト ボックス 56">
            <a:extLst>
              <a:ext uri="{FF2B5EF4-FFF2-40B4-BE49-F238E27FC236}">
                <a16:creationId xmlns:a16="http://schemas.microsoft.com/office/drawing/2014/main" id="{6A1CEC88-0746-4808-9A08-0D864F54E4FB}"/>
              </a:ext>
            </a:extLst>
          </p:cNvPr>
          <p:cNvSpPr txBox="1"/>
          <p:nvPr/>
        </p:nvSpPr>
        <p:spPr>
          <a:xfrm>
            <a:off x="3018865" y="7202786"/>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BT-U9285KAS1N1TTNVM</a:t>
            </a:r>
          </a:p>
        </p:txBody>
      </p:sp>
      <p:sp>
        <p:nvSpPr>
          <p:cNvPr id="61" name="テキスト ボックス 60">
            <a:extLst>
              <a:ext uri="{FF2B5EF4-FFF2-40B4-BE49-F238E27FC236}">
                <a16:creationId xmlns:a16="http://schemas.microsoft.com/office/drawing/2014/main" id="{ACBBC75C-1DF9-4D66-83B4-AE66F1B31E9D}"/>
              </a:ext>
            </a:extLst>
          </p:cNvPr>
          <p:cNvSpPr txBox="1"/>
          <p:nvPr/>
        </p:nvSpPr>
        <p:spPr>
          <a:xfrm>
            <a:off x="4278595" y="7747938"/>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91" name="テキスト ボックス 90">
            <a:extLst>
              <a:ext uri="{FF2B5EF4-FFF2-40B4-BE49-F238E27FC236}">
                <a16:creationId xmlns:a16="http://schemas.microsoft.com/office/drawing/2014/main" id="{011997F2-1DE1-4460-ACAE-CEDAEEC5F22E}"/>
              </a:ext>
            </a:extLst>
          </p:cNvPr>
          <p:cNvSpPr txBox="1"/>
          <p:nvPr/>
        </p:nvSpPr>
        <p:spPr>
          <a:xfrm>
            <a:off x="74219" y="896058"/>
            <a:ext cx="3915162" cy="830997"/>
          </a:xfrm>
          <a:prstGeom prst="rect">
            <a:avLst/>
          </a:prstGeom>
          <a:noFill/>
          <a:ln>
            <a:noFill/>
          </a:ln>
        </p:spPr>
        <p:txBody>
          <a:bodyPr wrap="square" rtlCol="0">
            <a:spAutoFit/>
          </a:bodyPr>
          <a:lstStyle/>
          <a:p>
            <a:pPr algn="ctr"/>
            <a:r>
              <a:rPr kumimoji="1" lang="en-US" altLang="ja-JP" sz="28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PIX4Dmapper</a:t>
            </a:r>
            <a:r>
              <a:rPr kumimoji="1" lang="ja-JP" altLang="en-US" sz="28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28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r>
              <a:rPr lang="en-US" altLang="ja-JP"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93" name="テキスト ボックス 92">
            <a:extLst>
              <a:ext uri="{FF2B5EF4-FFF2-40B4-BE49-F238E27FC236}">
                <a16:creationId xmlns:a16="http://schemas.microsoft.com/office/drawing/2014/main" id="{35CF2116-A9AE-4271-A88C-2B77AFDEB245}"/>
              </a:ext>
            </a:extLst>
          </p:cNvPr>
          <p:cNvSpPr txBox="1"/>
          <p:nvPr/>
        </p:nvSpPr>
        <p:spPr>
          <a:xfrm>
            <a:off x="406355" y="1747345"/>
            <a:ext cx="3308767" cy="253916"/>
          </a:xfrm>
          <a:prstGeom prst="rect">
            <a:avLst/>
          </a:prstGeom>
          <a:noFill/>
          <a:ln>
            <a:noFill/>
          </a:ln>
        </p:spPr>
        <p:txBody>
          <a:bodyPr wrap="square" rtlCol="0">
            <a:spAutoFit/>
          </a:bodyPr>
          <a:lstStyle/>
          <a:p>
            <a:pPr algn="ct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3D</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点群を軽快に処理可能な大規模点群処理用</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PC!</a:t>
            </a:r>
          </a:p>
        </p:txBody>
      </p:sp>
      <p:sp>
        <p:nvSpPr>
          <p:cNvPr id="69" name="正方形/長方形 68">
            <a:extLst>
              <a:ext uri="{FF2B5EF4-FFF2-40B4-BE49-F238E27FC236}">
                <a16:creationId xmlns:a16="http://schemas.microsoft.com/office/drawing/2014/main" id="{1B59002B-C789-40A8-85D3-22B8F16D5DCF}"/>
              </a:ext>
            </a:extLst>
          </p:cNvPr>
          <p:cNvSpPr/>
          <p:nvPr/>
        </p:nvSpPr>
        <p:spPr>
          <a:xfrm>
            <a:off x="489255" y="2672424"/>
            <a:ext cx="3430278"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D53DCA97-F687-4DC2-B6EC-9D3550931871}"/>
              </a:ext>
            </a:extLst>
          </p:cNvPr>
          <p:cNvSpPr txBox="1"/>
          <p:nvPr/>
        </p:nvSpPr>
        <p:spPr>
          <a:xfrm>
            <a:off x="467873" y="2718655"/>
            <a:ext cx="3595987" cy="461665"/>
          </a:xfrm>
          <a:prstGeom prst="rect">
            <a:avLst/>
          </a:prstGeom>
          <a:noFill/>
          <a:ln>
            <a:noFill/>
          </a:ln>
        </p:spPr>
        <p:txBody>
          <a:bodyPr wrap="square" rtlCol="0">
            <a:spAutoFit/>
          </a:bodyPr>
          <a:lstStyle/>
          <a:p>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Pix4Dmapper</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はドローンを用いた写真測量での利用のみならず、強力な画像処理能力を持つ。</a:t>
            </a:r>
            <a:endPar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1" name="テキスト ボックス 70">
            <a:extLst>
              <a:ext uri="{FF2B5EF4-FFF2-40B4-BE49-F238E27FC236}">
                <a16:creationId xmlns:a16="http://schemas.microsoft.com/office/drawing/2014/main" id="{EDCBB245-0528-4BBD-96BC-E07A8E7BE407}"/>
              </a:ext>
            </a:extLst>
          </p:cNvPr>
          <p:cNvSpPr txBox="1"/>
          <p:nvPr/>
        </p:nvSpPr>
        <p:spPr>
          <a:xfrm>
            <a:off x="507452" y="3238905"/>
            <a:ext cx="3395488" cy="1200329"/>
          </a:xfrm>
          <a:prstGeom prst="rect">
            <a:avLst/>
          </a:prstGeom>
          <a:noFill/>
          <a:ln>
            <a:noFill/>
          </a:ln>
        </p:spPr>
        <p:txBody>
          <a:bodyPr wrap="square" rtlCol="0">
            <a:spAutoFit/>
          </a:bodyPr>
          <a:lstStyle/>
          <a:p>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ドローン、手持ちカメラ、超高解像度カメラ等から取得した大規模点群データを快適に処理することができるハイスペックコンピューティングをご紹介致します。これにより高精度な三次元形状の復元、オルソモザイク画像などを生成し、さまざまな画像処理が可能になります。</a:t>
            </a:r>
            <a:endParaRPr lang="en-US" altLang="ja-JP" sz="12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84" name="テキスト ボックス 83">
            <a:extLst>
              <a:ext uri="{FF2B5EF4-FFF2-40B4-BE49-F238E27FC236}">
                <a16:creationId xmlns:a16="http://schemas.microsoft.com/office/drawing/2014/main" id="{88482569-F212-418C-966D-86C43F87D8BC}"/>
              </a:ext>
            </a:extLst>
          </p:cNvPr>
          <p:cNvSpPr txBox="1"/>
          <p:nvPr/>
        </p:nvSpPr>
        <p:spPr>
          <a:xfrm>
            <a:off x="3381141" y="4535286"/>
            <a:ext cx="3988792" cy="276999"/>
          </a:xfrm>
          <a:prstGeom prst="rect">
            <a:avLst/>
          </a:prstGeom>
          <a:noFill/>
          <a:ln>
            <a:noFill/>
          </a:ln>
        </p:spPr>
        <p:txBody>
          <a:bodyPr wrap="square" rtlCol="0">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搭載したワークステーション</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3" name="テキスト ボックス 102">
            <a:extLst>
              <a:ext uri="{FF2B5EF4-FFF2-40B4-BE49-F238E27FC236}">
                <a16:creationId xmlns:a16="http://schemas.microsoft.com/office/drawing/2014/main" id="{232FBD44-66FC-469D-A881-B00355ED3B89}"/>
              </a:ext>
            </a:extLst>
          </p:cNvPr>
          <p:cNvSpPr txBox="1"/>
          <p:nvPr/>
        </p:nvSpPr>
        <p:spPr>
          <a:xfrm>
            <a:off x="282347" y="691566"/>
            <a:ext cx="3376578" cy="253916"/>
          </a:xfrm>
          <a:prstGeom prst="rect">
            <a:avLst/>
          </a:prstGeom>
          <a:noFill/>
          <a:ln>
            <a:noFill/>
          </a:ln>
        </p:spPr>
        <p:txBody>
          <a:bodyPr wrap="square" rtlCol="0">
            <a:spAutoFit/>
          </a:bodyPr>
          <a:lstStyle/>
          <a:p>
            <a:pPr algn="ct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航空写真、建築・設備を</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画像処理</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する際に！</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8" name="テキスト ボックス 77">
            <a:extLst>
              <a:ext uri="{FF2B5EF4-FFF2-40B4-BE49-F238E27FC236}">
                <a16:creationId xmlns:a16="http://schemas.microsoft.com/office/drawing/2014/main" id="{54A78A08-9991-4E38-B3FC-0816B0D00307}"/>
              </a:ext>
            </a:extLst>
          </p:cNvPr>
          <p:cNvSpPr txBox="1"/>
          <p:nvPr/>
        </p:nvSpPr>
        <p:spPr>
          <a:xfrm>
            <a:off x="3442964" y="5753947"/>
            <a:ext cx="4038817" cy="1200329"/>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Core Ultra 9 285K (24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8+16</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/3.7GHz/tb5.6GHz)</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32GB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16GB×2</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1TB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SSD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RTX 5080  16GB GDDR7 (3xDP+HDMI)</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光学ドライブ： なし</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1000W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cxnSp>
        <p:nvCxnSpPr>
          <p:cNvPr id="49" name="直線コネクタ 48">
            <a:extLst>
              <a:ext uri="{FF2B5EF4-FFF2-40B4-BE49-F238E27FC236}">
                <a16:creationId xmlns:a16="http://schemas.microsoft.com/office/drawing/2014/main" id="{6F7B40B9-4509-4B23-9F76-77AF0E98394C}"/>
              </a:ext>
            </a:extLst>
          </p:cNvPr>
          <p:cNvCxnSpPr/>
          <p:nvPr/>
        </p:nvCxnSpPr>
        <p:spPr>
          <a:xfrm>
            <a:off x="3541688" y="7224561"/>
            <a:ext cx="352100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3">
            <a:extLst>
              <a:ext uri="{FF2B5EF4-FFF2-40B4-BE49-F238E27FC236}">
                <a16:creationId xmlns:a16="http://schemas.microsoft.com/office/drawing/2014/main" id="{CE186448-D9E8-4EBD-91F8-5E84B2216978}"/>
              </a:ext>
            </a:extLst>
          </p:cNvPr>
          <p:cNvSpPr>
            <a:spLocks noChangeArrowheads="1"/>
          </p:cNvSpPr>
          <p:nvPr/>
        </p:nvSpPr>
        <p:spPr bwMode="auto">
          <a:xfrm>
            <a:off x="401638" y="8297836"/>
            <a:ext cx="6727825" cy="1114654"/>
          </a:xfrm>
          <a:prstGeom prst="rect">
            <a:avLst/>
          </a:prstGeom>
          <a:solidFill>
            <a:srgbClr val="00206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grpSp>
        <p:nvGrpSpPr>
          <p:cNvPr id="81" name="Group 30">
            <a:extLst>
              <a:ext uri="{FF2B5EF4-FFF2-40B4-BE49-F238E27FC236}">
                <a16:creationId xmlns:a16="http://schemas.microsoft.com/office/drawing/2014/main" id="{3BB83C53-2670-47BC-8275-3457C0DCC9FD}"/>
              </a:ext>
            </a:extLst>
          </p:cNvPr>
          <p:cNvGrpSpPr>
            <a:grpSpLocks/>
          </p:cNvGrpSpPr>
          <p:nvPr/>
        </p:nvGrpSpPr>
        <p:grpSpPr bwMode="auto">
          <a:xfrm>
            <a:off x="5616739" y="4956872"/>
            <a:ext cx="798954" cy="619285"/>
            <a:chOff x="1701" y="1985"/>
            <a:chExt cx="6820" cy="5296"/>
          </a:xfrm>
        </p:grpSpPr>
        <p:sp>
          <p:nvSpPr>
            <p:cNvPr id="82" name="グラフィックス 13">
              <a:extLst>
                <a:ext uri="{FF2B5EF4-FFF2-40B4-BE49-F238E27FC236}">
                  <a16:creationId xmlns:a16="http://schemas.microsoft.com/office/drawing/2014/main" id="{6EC17C80-15B2-4A7D-8CDE-CFCE120A4461}"/>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3" name="グラフィックス 13">
              <a:extLst>
                <a:ext uri="{FF2B5EF4-FFF2-40B4-BE49-F238E27FC236}">
                  <a16:creationId xmlns:a16="http://schemas.microsoft.com/office/drawing/2014/main" id="{FAB06C9B-84FB-4BCE-B53D-26CA4B04FE07}"/>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2" name="図 51">
            <a:extLst>
              <a:ext uri="{FF2B5EF4-FFF2-40B4-BE49-F238E27FC236}">
                <a16:creationId xmlns:a16="http://schemas.microsoft.com/office/drawing/2014/main" id="{F3953166-6BBF-852E-F5DB-C61052331D4B}"/>
              </a:ext>
            </a:extLst>
          </p:cNvPr>
          <p:cNvPicPr>
            <a:picLocks noChangeAspect="1"/>
          </p:cNvPicPr>
          <p:nvPr/>
        </p:nvPicPr>
        <p:blipFill>
          <a:blip r:embed="rId7"/>
          <a:stretch>
            <a:fillRect/>
          </a:stretch>
        </p:blipFill>
        <p:spPr>
          <a:xfrm>
            <a:off x="4329156" y="4965842"/>
            <a:ext cx="641355" cy="644553"/>
          </a:xfrm>
          <a:prstGeom prst="rect">
            <a:avLst/>
          </a:prstGeom>
        </p:spPr>
      </p:pic>
      <p:sp>
        <p:nvSpPr>
          <p:cNvPr id="56" name="テキスト ボックス 55">
            <a:extLst>
              <a:ext uri="{FF2B5EF4-FFF2-40B4-BE49-F238E27FC236}">
                <a16:creationId xmlns:a16="http://schemas.microsoft.com/office/drawing/2014/main" id="{CDAD57D2-1DD3-D20C-3165-E8BBD1EF07EF}"/>
              </a:ext>
            </a:extLst>
          </p:cNvPr>
          <p:cNvSpPr txBox="1"/>
          <p:nvPr/>
        </p:nvSpPr>
        <p:spPr>
          <a:xfrm>
            <a:off x="1097625" y="8359257"/>
            <a:ext cx="6207997" cy="307777"/>
          </a:xfrm>
          <a:prstGeom prst="rect">
            <a:avLst/>
          </a:prstGeom>
          <a:noFill/>
          <a:ln>
            <a:noFill/>
          </a:ln>
        </p:spPr>
        <p:txBody>
          <a:bodyPr wrap="square" rtlCol="0">
            <a:spAutoFit/>
          </a:bodyPr>
          <a:lstStyle/>
          <a:p>
            <a:pPr algn="ctr"/>
            <a:r>
              <a:rPr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抜群の冷却性能、傑出した給気パフォーマンス</a:t>
            </a:r>
            <a:r>
              <a:rPr kumimoji="1"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60" name="テキスト ボックス 59">
            <a:extLst>
              <a:ext uri="{FF2B5EF4-FFF2-40B4-BE49-F238E27FC236}">
                <a16:creationId xmlns:a16="http://schemas.microsoft.com/office/drawing/2014/main" id="{56B15218-9953-A4CD-9D52-F703C785F601}"/>
              </a:ext>
            </a:extLst>
          </p:cNvPr>
          <p:cNvSpPr txBox="1"/>
          <p:nvPr/>
        </p:nvSpPr>
        <p:spPr>
          <a:xfrm>
            <a:off x="1862179" y="8623504"/>
            <a:ext cx="5337727" cy="738664"/>
          </a:xfrm>
          <a:prstGeom prst="rect">
            <a:avLst/>
          </a:prstGeom>
          <a:noFill/>
          <a:ln>
            <a:noFill/>
          </a:ln>
        </p:spPr>
        <p:txBody>
          <a:bodyPr wrap="square" rtlCol="0">
            <a:spAutoFit/>
          </a:bodyPr>
          <a:lstStyle/>
          <a:p>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フロントパネルは注意深く加工された全面メッシュ設計で、十分かつ妨げのない</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エアフローを提供、最適な冷却効果を実現します。</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最長</a:t>
            </a:r>
            <a:r>
              <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394mm</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のカード長に対応し、高さも</a:t>
            </a:r>
            <a:r>
              <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174mm</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までの大型グラフィックボードを</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収容可能です。</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44" name="図 43">
            <a:extLst>
              <a:ext uri="{FF2B5EF4-FFF2-40B4-BE49-F238E27FC236}">
                <a16:creationId xmlns:a16="http://schemas.microsoft.com/office/drawing/2014/main" id="{2FBC754B-FF86-41A5-9BFC-4BB08D9459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48168" y="219095"/>
            <a:ext cx="2942185" cy="1961456"/>
          </a:xfrm>
          <a:prstGeom prst="rect">
            <a:avLst/>
          </a:prstGeom>
        </p:spPr>
      </p:pic>
      <p:pic>
        <p:nvPicPr>
          <p:cNvPr id="51" name="図 50">
            <a:extLst>
              <a:ext uri="{FF2B5EF4-FFF2-40B4-BE49-F238E27FC236}">
                <a16:creationId xmlns:a16="http://schemas.microsoft.com/office/drawing/2014/main" id="{EB61BEF5-DBA2-4315-BEDF-3448B8EC1C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48839" y="2672424"/>
            <a:ext cx="2974971" cy="1665984"/>
          </a:xfrm>
          <a:prstGeom prst="rect">
            <a:avLst/>
          </a:prstGeom>
        </p:spPr>
      </p:pic>
      <p:pic>
        <p:nvPicPr>
          <p:cNvPr id="41" name="図 40">
            <a:extLst>
              <a:ext uri="{FF2B5EF4-FFF2-40B4-BE49-F238E27FC236}">
                <a16:creationId xmlns:a16="http://schemas.microsoft.com/office/drawing/2014/main" id="{C296BB93-8889-5396-C69E-CE3E86BED41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5893" t="1429" r="18929" b="715"/>
          <a:stretch/>
        </p:blipFill>
        <p:spPr bwMode="auto">
          <a:xfrm>
            <a:off x="738154" y="5057117"/>
            <a:ext cx="1771999" cy="2660425"/>
          </a:xfrm>
          <a:prstGeom prst="rect">
            <a:avLst/>
          </a:prstGeom>
          <a:noFill/>
          <a:extLst>
            <a:ext uri="{909E8E84-426E-40DD-AFC4-6F175D3DCCD1}">
              <a14:hiddenFill xmlns:a14="http://schemas.microsoft.com/office/drawing/2010/main">
                <a:solidFill>
                  <a:srgbClr val="FFFFFF"/>
                </a:solidFill>
              </a14:hiddenFill>
            </a:ext>
          </a:extLst>
        </p:spPr>
      </p:pic>
      <p:pic>
        <p:nvPicPr>
          <p:cNvPr id="43" name="図 42">
            <a:extLst>
              <a:ext uri="{FF2B5EF4-FFF2-40B4-BE49-F238E27FC236}">
                <a16:creationId xmlns:a16="http://schemas.microsoft.com/office/drawing/2014/main" id="{D2FBA46D-8F0E-6438-AF5C-01B730A1C930}"/>
              </a:ext>
            </a:extLst>
          </p:cNvPr>
          <p:cNvPicPr>
            <a:picLocks noChangeAspect="1"/>
          </p:cNvPicPr>
          <p:nvPr/>
        </p:nvPicPr>
        <p:blipFill>
          <a:blip r:embed="rId11"/>
          <a:stretch>
            <a:fillRect/>
          </a:stretch>
        </p:blipFill>
        <p:spPr>
          <a:xfrm>
            <a:off x="3657136" y="4962628"/>
            <a:ext cx="590161" cy="628769"/>
          </a:xfrm>
          <a:prstGeom prst="rect">
            <a:avLst/>
          </a:prstGeom>
        </p:spPr>
      </p:pic>
      <p:pic>
        <p:nvPicPr>
          <p:cNvPr id="45" name="図 44" descr="「80plus gold」の画像検索結果">
            <a:extLst>
              <a:ext uri="{FF2B5EF4-FFF2-40B4-BE49-F238E27FC236}">
                <a16:creationId xmlns:a16="http://schemas.microsoft.com/office/drawing/2014/main" id="{6E8C4E22-FCCD-4FF6-B069-D8F0008F0288}"/>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051559" y="4962247"/>
            <a:ext cx="474477" cy="6429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32483D0-743D-9801-DBA8-D38398E79C8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2138" y="8442674"/>
            <a:ext cx="811579" cy="811579"/>
          </a:xfrm>
          <a:prstGeom prst="rect">
            <a:avLst/>
          </a:prstGeom>
          <a:noFill/>
          <a:extLst>
            <a:ext uri="{909E8E84-426E-40DD-AFC4-6F175D3DCCD1}">
              <a14:hiddenFill xmlns:a14="http://schemas.microsoft.com/office/drawing/2010/main">
                <a:solidFill>
                  <a:srgbClr val="FFFFFF"/>
                </a:solidFill>
              </a14:hiddenFill>
            </a:ext>
          </a:extLst>
        </p:spPr>
      </p:pic>
      <p:sp>
        <p:nvSpPr>
          <p:cNvPr id="37" name="テキスト ボックス 36">
            <a:extLst>
              <a:ext uri="{FF2B5EF4-FFF2-40B4-BE49-F238E27FC236}">
                <a16:creationId xmlns:a16="http://schemas.microsoft.com/office/drawing/2014/main" id="{29490483-9519-184D-487A-0711682EB2B3}"/>
              </a:ext>
            </a:extLst>
          </p:cNvPr>
          <p:cNvSpPr txBox="1"/>
          <p:nvPr/>
        </p:nvSpPr>
        <p:spPr>
          <a:xfrm>
            <a:off x="4536359" y="7343573"/>
            <a:ext cx="2660679" cy="338554"/>
          </a:xfrm>
          <a:prstGeom prst="rect">
            <a:avLst/>
          </a:prstGeom>
          <a:noFill/>
          <a:ln>
            <a:noFill/>
          </a:ln>
        </p:spPr>
        <p:txBody>
          <a:bodyPr wrap="square" rtlCol="0">
            <a:spAutoFit/>
          </a:bodyPr>
          <a:lstStyle/>
          <a:p>
            <a:pPr algn="r"/>
            <a:r>
              <a:rPr lang="ja-JP" altLang="en-US" sz="1600" b="1" dirty="0">
                <a:solidFill>
                  <a:srgbClr val="1C1C1C"/>
                </a:solidFill>
                <a:latin typeface="Impact" panose="020B0806030902050204" pitchFamily="34" charset="0"/>
                <a:ea typeface="游ゴシック" panose="020B0400000000000000" pitchFamily="50" charset="-128"/>
                <a:cs typeface="Segoe UI" panose="020B0502040204020203" pitchFamily="34" charset="0"/>
              </a:rPr>
              <a:t>価格はお問合せ下さい。</a:t>
            </a:r>
            <a:endParaRPr kumimoji="1" lang="en-US" altLang="ja-JP" sz="1600" b="1" dirty="0">
              <a:solidFill>
                <a:srgbClr val="1C1C1C"/>
              </a:solidFill>
              <a:latin typeface="Impact" panose="020B0806030902050204" pitchFamily="34" charset="0"/>
              <a:ea typeface="游ゴシック" panose="020B0400000000000000" pitchFamily="50" charset="-128"/>
              <a:cs typeface="Segoe UI" panose="020B0502040204020203" pitchFamily="34" charset="0"/>
            </a:endParaRPr>
          </a:p>
        </p:txBody>
      </p:sp>
    </p:spTree>
    <p:extLst>
      <p:ext uri="{BB962C8B-B14F-4D97-AF65-F5344CB8AC3E}">
        <p14:creationId xmlns:p14="http://schemas.microsoft.com/office/powerpoint/2010/main" val="570196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図 96">
            <a:extLst>
              <a:ext uri="{FF2B5EF4-FFF2-40B4-BE49-F238E27FC236}">
                <a16:creationId xmlns:a16="http://schemas.microsoft.com/office/drawing/2014/main" id="{43289FD7-BB43-49A5-A7D3-43187E213DB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7559675" cy="2134378"/>
          </a:xfrm>
          <a:prstGeom prst="rect">
            <a:avLst/>
          </a:prstGeom>
        </p:spPr>
      </p:pic>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10041741"/>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257020"/>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838" y="10220187"/>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290677"/>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841683" y="9998558"/>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10061427"/>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84" name="Rectangle 3">
            <a:extLst>
              <a:ext uri="{FF2B5EF4-FFF2-40B4-BE49-F238E27FC236}">
                <a16:creationId xmlns:a16="http://schemas.microsoft.com/office/drawing/2014/main" id="{736737C9-DE98-4436-858D-866790B75FC1}"/>
              </a:ext>
            </a:extLst>
          </p:cNvPr>
          <p:cNvSpPr>
            <a:spLocks noChangeArrowheads="1"/>
          </p:cNvSpPr>
          <p:nvPr/>
        </p:nvSpPr>
        <p:spPr bwMode="auto">
          <a:xfrm>
            <a:off x="401638" y="349673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85" name="Picture 4">
            <a:extLst>
              <a:ext uri="{FF2B5EF4-FFF2-40B4-BE49-F238E27FC236}">
                <a16:creationId xmlns:a16="http://schemas.microsoft.com/office/drawing/2014/main" id="{14344D56-0941-4659-9F41-F3424ECB89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64944" b="26869"/>
          <a:stretch>
            <a:fillRect/>
          </a:stretch>
        </p:blipFill>
        <p:spPr bwMode="auto">
          <a:xfrm>
            <a:off x="401638" y="349673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図 8">
            <a:extLst>
              <a:ext uri="{FF2B5EF4-FFF2-40B4-BE49-F238E27FC236}">
                <a16:creationId xmlns:a16="http://schemas.microsoft.com/office/drawing/2014/main" id="{9B92694E-D735-4EFA-8719-7452CCC05A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638" y="404759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87" name="図 8">
            <a:extLst>
              <a:ext uri="{FF2B5EF4-FFF2-40B4-BE49-F238E27FC236}">
                <a16:creationId xmlns:a16="http://schemas.microsoft.com/office/drawing/2014/main" id="{0824D9D5-DAD8-4679-9DA6-B29F06B8CA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01776" y="5055699"/>
            <a:ext cx="1598612" cy="1458912"/>
          </a:xfrm>
          <a:prstGeom prst="rect">
            <a:avLst/>
          </a:prstGeom>
          <a:noFill/>
          <a:extLst>
            <a:ext uri="{909E8E84-426E-40DD-AFC4-6F175D3DCCD1}">
              <a14:hiddenFill xmlns:a14="http://schemas.microsoft.com/office/drawing/2010/main">
                <a:solidFill>
                  <a:srgbClr val="FFFFFF"/>
                </a:solidFill>
              </a14:hiddenFill>
            </a:ext>
          </a:extLst>
        </p:spPr>
      </p:pic>
      <p:cxnSp>
        <p:nvCxnSpPr>
          <p:cNvPr id="96" name="直線コネクタ 95">
            <a:extLst>
              <a:ext uri="{FF2B5EF4-FFF2-40B4-BE49-F238E27FC236}">
                <a16:creationId xmlns:a16="http://schemas.microsoft.com/office/drawing/2014/main" id="{893A2E78-881B-41C2-BF23-6E1934F7F4E8}"/>
              </a:ext>
            </a:extLst>
          </p:cNvPr>
          <p:cNvCxnSpPr/>
          <p:nvPr/>
        </p:nvCxnSpPr>
        <p:spPr>
          <a:xfrm>
            <a:off x="3543453" y="5963656"/>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Rectangle 3">
            <a:extLst>
              <a:ext uri="{FF2B5EF4-FFF2-40B4-BE49-F238E27FC236}">
                <a16:creationId xmlns:a16="http://schemas.microsoft.com/office/drawing/2014/main" id="{3D32CD21-644B-44C0-A83B-B798E3F50AFA}"/>
              </a:ext>
            </a:extLst>
          </p:cNvPr>
          <p:cNvSpPr>
            <a:spLocks noChangeArrowheads="1"/>
          </p:cNvSpPr>
          <p:nvPr/>
        </p:nvSpPr>
        <p:spPr bwMode="auto">
          <a:xfrm>
            <a:off x="381096" y="6700164"/>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129" name="Picture 4">
            <a:extLst>
              <a:ext uri="{FF2B5EF4-FFF2-40B4-BE49-F238E27FC236}">
                <a16:creationId xmlns:a16="http://schemas.microsoft.com/office/drawing/2014/main" id="{BDBA58D4-FDBD-4911-A89B-9A897D565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64944" b="26869"/>
          <a:stretch>
            <a:fillRect/>
          </a:stretch>
        </p:blipFill>
        <p:spPr bwMode="auto">
          <a:xfrm>
            <a:off x="401638" y="670030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図 8">
            <a:extLst>
              <a:ext uri="{FF2B5EF4-FFF2-40B4-BE49-F238E27FC236}">
                <a16:creationId xmlns:a16="http://schemas.microsoft.com/office/drawing/2014/main" id="{43782F1F-272D-4C4E-8ECE-5980B93B2D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638" y="725116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131" name="図 8">
            <a:extLst>
              <a:ext uri="{FF2B5EF4-FFF2-40B4-BE49-F238E27FC236}">
                <a16:creationId xmlns:a16="http://schemas.microsoft.com/office/drawing/2014/main" id="{1E3FAA07-0DDF-4A71-97AA-A520311D7BC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01776" y="8259269"/>
            <a:ext cx="1598612" cy="1458912"/>
          </a:xfrm>
          <a:prstGeom prst="rect">
            <a:avLst/>
          </a:prstGeom>
          <a:noFill/>
          <a:extLst>
            <a:ext uri="{909E8E84-426E-40DD-AFC4-6F175D3DCCD1}">
              <a14:hiddenFill xmlns:a14="http://schemas.microsoft.com/office/drawing/2010/main">
                <a:solidFill>
                  <a:srgbClr val="FFFFFF"/>
                </a:solidFill>
              </a14:hiddenFill>
            </a:ext>
          </a:extLst>
        </p:spPr>
      </p:pic>
      <p:sp>
        <p:nvSpPr>
          <p:cNvPr id="136" name="テキスト ボックス 135">
            <a:extLst>
              <a:ext uri="{FF2B5EF4-FFF2-40B4-BE49-F238E27FC236}">
                <a16:creationId xmlns:a16="http://schemas.microsoft.com/office/drawing/2014/main" id="{0BA96992-4E26-47A3-9733-4E81577F09D5}"/>
              </a:ext>
            </a:extLst>
          </p:cNvPr>
          <p:cNvSpPr txBox="1"/>
          <p:nvPr/>
        </p:nvSpPr>
        <p:spPr>
          <a:xfrm>
            <a:off x="776567" y="6860059"/>
            <a:ext cx="5936885" cy="461665"/>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RTX5060</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に定番性能のスペックで構成されたコストパフォーマンスの良いモデル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139" name="直線コネクタ 138">
            <a:extLst>
              <a:ext uri="{FF2B5EF4-FFF2-40B4-BE49-F238E27FC236}">
                <a16:creationId xmlns:a16="http://schemas.microsoft.com/office/drawing/2014/main" id="{12AEC5D1-4B31-4039-8046-FEC4D724BFD3}"/>
              </a:ext>
            </a:extLst>
          </p:cNvPr>
          <p:cNvCxnSpPr/>
          <p:nvPr/>
        </p:nvCxnSpPr>
        <p:spPr>
          <a:xfrm>
            <a:off x="3570293" y="9096129"/>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テキスト ボックス 176">
            <a:extLst>
              <a:ext uri="{FF2B5EF4-FFF2-40B4-BE49-F238E27FC236}">
                <a16:creationId xmlns:a16="http://schemas.microsoft.com/office/drawing/2014/main" id="{A701DA4A-E2E3-494B-B821-1D561E9C6D5B}"/>
              </a:ext>
            </a:extLst>
          </p:cNvPr>
          <p:cNvSpPr txBox="1"/>
          <p:nvPr/>
        </p:nvSpPr>
        <p:spPr>
          <a:xfrm>
            <a:off x="430211" y="3633665"/>
            <a:ext cx="6632481"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PRO 2000 B.W.</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に定番の上位性能のスペックで構成されたバランスの取れたモデル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79" name="Rectangle 3">
            <a:extLst>
              <a:ext uri="{FF2B5EF4-FFF2-40B4-BE49-F238E27FC236}">
                <a16:creationId xmlns:a16="http://schemas.microsoft.com/office/drawing/2014/main" id="{5B1ACCE4-0176-4F1C-901C-FE50A1E205F4}"/>
              </a:ext>
            </a:extLst>
          </p:cNvPr>
          <p:cNvSpPr>
            <a:spLocks noChangeArrowheads="1"/>
          </p:cNvSpPr>
          <p:nvPr/>
        </p:nvSpPr>
        <p:spPr bwMode="auto">
          <a:xfrm>
            <a:off x="401638" y="2199153"/>
            <a:ext cx="6727825" cy="1186811"/>
          </a:xfrm>
          <a:prstGeom prst="rect">
            <a:avLst/>
          </a:prstGeom>
          <a:solidFill>
            <a:srgbClr val="DDDEE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88" name="テキスト ボックス 87">
            <a:extLst>
              <a:ext uri="{FF2B5EF4-FFF2-40B4-BE49-F238E27FC236}">
                <a16:creationId xmlns:a16="http://schemas.microsoft.com/office/drawing/2014/main" id="{95E11B80-4101-4354-A277-153EC51E11FD}"/>
              </a:ext>
            </a:extLst>
          </p:cNvPr>
          <p:cNvSpPr txBox="1"/>
          <p:nvPr/>
        </p:nvSpPr>
        <p:spPr>
          <a:xfrm>
            <a:off x="74219" y="811214"/>
            <a:ext cx="3915162" cy="707886"/>
          </a:xfrm>
          <a:prstGeom prst="rect">
            <a:avLst/>
          </a:prstGeom>
          <a:noFill/>
          <a:ln>
            <a:noFill/>
          </a:ln>
        </p:spPr>
        <p:txBody>
          <a:bodyPr wrap="square" rtlCol="0">
            <a:spAutoFit/>
          </a:bodyPr>
          <a:lstStyle/>
          <a:p>
            <a:pPr algn="ctr"/>
            <a:r>
              <a:rPr kumimoji="1" lang="en-US" altLang="ja-JP"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PIX4matic</a:t>
            </a:r>
            <a:r>
              <a:rPr kumimoji="1" lang="ja-JP" altLang="en-US"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r>
              <a:rPr lang="en-US" altLang="ja-JP"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20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91" name="テキスト ボックス 90">
            <a:extLst>
              <a:ext uri="{FF2B5EF4-FFF2-40B4-BE49-F238E27FC236}">
                <a16:creationId xmlns:a16="http://schemas.microsoft.com/office/drawing/2014/main" id="{96ABEB8E-C036-4043-846C-A904CDD317F4}"/>
              </a:ext>
            </a:extLst>
          </p:cNvPr>
          <p:cNvSpPr txBox="1"/>
          <p:nvPr/>
        </p:nvSpPr>
        <p:spPr>
          <a:xfrm>
            <a:off x="406355" y="1662501"/>
            <a:ext cx="3308767" cy="253916"/>
          </a:xfrm>
          <a:prstGeom prst="rect">
            <a:avLst/>
          </a:prstGeom>
          <a:noFill/>
          <a:ln>
            <a:noFill/>
          </a:ln>
        </p:spPr>
        <p:txBody>
          <a:bodyPr wrap="square" rtlCol="0">
            <a:spAutoFit/>
          </a:bodyPr>
          <a:lstStyle/>
          <a:p>
            <a:pPr algn="ct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3D</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点群を軽快に処理可能な大規模点群処理用</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PC!</a:t>
            </a:r>
          </a:p>
        </p:txBody>
      </p:sp>
      <p:sp>
        <p:nvSpPr>
          <p:cNvPr id="93" name="テキスト ボックス 92">
            <a:extLst>
              <a:ext uri="{FF2B5EF4-FFF2-40B4-BE49-F238E27FC236}">
                <a16:creationId xmlns:a16="http://schemas.microsoft.com/office/drawing/2014/main" id="{0AF9FE02-A118-4F43-8980-33F01FFCDCD9}"/>
              </a:ext>
            </a:extLst>
          </p:cNvPr>
          <p:cNvSpPr txBox="1"/>
          <p:nvPr/>
        </p:nvSpPr>
        <p:spPr>
          <a:xfrm>
            <a:off x="374292" y="492309"/>
            <a:ext cx="3689308"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大規模な</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航空写真、建築・設備を</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画像処理</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する際に！</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99" name="図 98">
            <a:extLst>
              <a:ext uri="{FF2B5EF4-FFF2-40B4-BE49-F238E27FC236}">
                <a16:creationId xmlns:a16="http://schemas.microsoft.com/office/drawing/2014/main" id="{71EF93EB-6DA5-40BB-884A-BAABD167615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81381" y="219095"/>
            <a:ext cx="2565340" cy="1710226"/>
          </a:xfrm>
          <a:prstGeom prst="rect">
            <a:avLst/>
          </a:prstGeom>
        </p:spPr>
      </p:pic>
      <p:pic>
        <p:nvPicPr>
          <p:cNvPr id="47" name="図 46">
            <a:extLst>
              <a:ext uri="{FF2B5EF4-FFF2-40B4-BE49-F238E27FC236}">
                <a16:creationId xmlns:a16="http://schemas.microsoft.com/office/drawing/2014/main" id="{9784FE36-988C-4D21-BE3F-28BEE115032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21196" y="2271758"/>
            <a:ext cx="2101798" cy="1114206"/>
          </a:xfrm>
          <a:prstGeom prst="rect">
            <a:avLst/>
          </a:prstGeom>
        </p:spPr>
      </p:pic>
      <p:sp>
        <p:nvSpPr>
          <p:cNvPr id="100" name="正方形/長方形 99">
            <a:extLst>
              <a:ext uri="{FF2B5EF4-FFF2-40B4-BE49-F238E27FC236}">
                <a16:creationId xmlns:a16="http://schemas.microsoft.com/office/drawing/2014/main" id="{EAAB91F5-2B93-4F9D-8B43-BE8CC42527AF}"/>
              </a:ext>
            </a:extLst>
          </p:cNvPr>
          <p:cNvSpPr/>
          <p:nvPr/>
        </p:nvSpPr>
        <p:spPr>
          <a:xfrm>
            <a:off x="489255" y="2258146"/>
            <a:ext cx="5106630"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a:extLst>
              <a:ext uri="{FF2B5EF4-FFF2-40B4-BE49-F238E27FC236}">
                <a16:creationId xmlns:a16="http://schemas.microsoft.com/office/drawing/2014/main" id="{8DC6DF90-1DD2-4985-A359-342FF50D9E7B}"/>
              </a:ext>
            </a:extLst>
          </p:cNvPr>
          <p:cNvSpPr txBox="1"/>
          <p:nvPr/>
        </p:nvSpPr>
        <p:spPr>
          <a:xfrm>
            <a:off x="467873" y="2291565"/>
            <a:ext cx="5052860" cy="461665"/>
          </a:xfrm>
          <a:prstGeom prst="rect">
            <a:avLst/>
          </a:prstGeom>
          <a:noFill/>
          <a:ln>
            <a:noFill/>
          </a:ln>
        </p:spPr>
        <p:txBody>
          <a:bodyPr wrap="square" rtlCol="0">
            <a:spAutoFit/>
          </a:bodyPr>
          <a:lstStyle/>
          <a:p>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5,000</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枚以上の大規模データセットに最適化された</a:t>
            </a:r>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PIX4Dmatic</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a:t>
            </a:r>
            <a:endPar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画像から高精度な</a:t>
            </a:r>
            <a:r>
              <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3D</a:t>
            </a:r>
            <a:r>
              <a:rPr kumimoji="1"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マップ・モデルを生成可能です。</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2" name="テキスト ボックス 101">
            <a:extLst>
              <a:ext uri="{FF2B5EF4-FFF2-40B4-BE49-F238E27FC236}">
                <a16:creationId xmlns:a16="http://schemas.microsoft.com/office/drawing/2014/main" id="{CF0B9354-DE27-4924-9E13-02EDD080A752}"/>
              </a:ext>
            </a:extLst>
          </p:cNvPr>
          <p:cNvSpPr txBox="1"/>
          <p:nvPr/>
        </p:nvSpPr>
        <p:spPr>
          <a:xfrm>
            <a:off x="462331" y="2779076"/>
            <a:ext cx="5106629" cy="584775"/>
          </a:xfrm>
          <a:prstGeom prst="rect">
            <a:avLst/>
          </a:prstGeom>
          <a:noFill/>
          <a:ln>
            <a:noFill/>
          </a:ln>
        </p:spPr>
        <p:txBody>
          <a:bodyPr wrap="square" rtlCol="0">
            <a:spAutoFit/>
          </a:bodyPr>
          <a:lstStyle/>
          <a:p>
            <a:r>
              <a:rPr lang="ja-JP" altLang="en-US" sz="800" b="0" i="0" dirty="0">
                <a:solidFill>
                  <a:srgbClr val="084564"/>
                </a:solidFill>
                <a:effectLst/>
                <a:latin typeface="Roboto" panose="02000000000000000000" pitchFamily="2" charset="0"/>
              </a:rPr>
              <a:t>高密度点群の生成、深度点群の生成、プロジェクトのニーズに応じたそれらの点群の融合などを通じ、最高の再構築を実現します。</a:t>
            </a:r>
            <a:endParaRPr lang="en-US" altLang="ja-JP" sz="800" b="0" i="0" dirty="0">
              <a:solidFill>
                <a:srgbClr val="084564"/>
              </a:solidFill>
              <a:effectLst/>
              <a:latin typeface="Roboto" panose="02000000000000000000" pitchFamily="2" charset="0"/>
            </a:endParaRPr>
          </a:p>
          <a:p>
            <a:r>
              <a:rPr lang="ja-JP" altLang="en-US" sz="800" b="0" i="0" dirty="0">
                <a:solidFill>
                  <a:srgbClr val="084564"/>
                </a:solidFill>
                <a:effectLst/>
                <a:latin typeface="Roboto" panose="02000000000000000000" pitchFamily="2" charset="0"/>
              </a:rPr>
              <a:t>スケールが均一となるよう幾何学的に補正されたオルソモザイクを作成。視覚的に分かり易いようにカラーバランスが調整されます。</a:t>
            </a:r>
            <a:endParaRPr lang="en-US" altLang="ja-JP" sz="800" dirty="0">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61" name="Group 30">
            <a:extLst>
              <a:ext uri="{FF2B5EF4-FFF2-40B4-BE49-F238E27FC236}">
                <a16:creationId xmlns:a16="http://schemas.microsoft.com/office/drawing/2014/main" id="{AC59EA94-9551-7100-76DE-2EA088CA169F}"/>
              </a:ext>
            </a:extLst>
          </p:cNvPr>
          <p:cNvGrpSpPr>
            <a:grpSpLocks/>
          </p:cNvGrpSpPr>
          <p:nvPr/>
        </p:nvGrpSpPr>
        <p:grpSpPr bwMode="auto">
          <a:xfrm>
            <a:off x="5062259" y="4112585"/>
            <a:ext cx="587108" cy="502660"/>
            <a:chOff x="1701" y="1985"/>
            <a:chExt cx="6820" cy="5296"/>
          </a:xfrm>
        </p:grpSpPr>
        <p:sp>
          <p:nvSpPr>
            <p:cNvPr id="65" name="グラフィックス 13">
              <a:extLst>
                <a:ext uri="{FF2B5EF4-FFF2-40B4-BE49-F238E27FC236}">
                  <a16:creationId xmlns:a16="http://schemas.microsoft.com/office/drawing/2014/main" id="{59745182-AFA6-7F0F-EB0A-2D25142BFE3A}"/>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66" name="グラフィックス 13">
              <a:extLst>
                <a:ext uri="{FF2B5EF4-FFF2-40B4-BE49-F238E27FC236}">
                  <a16:creationId xmlns:a16="http://schemas.microsoft.com/office/drawing/2014/main" id="{0914216D-93FA-AD75-0B04-A4AC981762D6}"/>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62" name="図 61">
            <a:extLst>
              <a:ext uri="{FF2B5EF4-FFF2-40B4-BE49-F238E27FC236}">
                <a16:creationId xmlns:a16="http://schemas.microsoft.com/office/drawing/2014/main" id="{FBE1266F-0C40-D4EE-B159-665153BC332A}"/>
              </a:ext>
            </a:extLst>
          </p:cNvPr>
          <p:cNvPicPr>
            <a:picLocks noChangeAspect="1"/>
          </p:cNvPicPr>
          <p:nvPr/>
        </p:nvPicPr>
        <p:blipFill>
          <a:blip r:embed="rId12"/>
          <a:stretch>
            <a:fillRect/>
          </a:stretch>
        </p:blipFill>
        <p:spPr>
          <a:xfrm>
            <a:off x="4636877" y="4117142"/>
            <a:ext cx="353191" cy="521031"/>
          </a:xfrm>
          <a:prstGeom prst="rect">
            <a:avLst/>
          </a:prstGeom>
        </p:spPr>
      </p:pic>
      <p:pic>
        <p:nvPicPr>
          <p:cNvPr id="64" name="図 63">
            <a:extLst>
              <a:ext uri="{FF2B5EF4-FFF2-40B4-BE49-F238E27FC236}">
                <a16:creationId xmlns:a16="http://schemas.microsoft.com/office/drawing/2014/main" id="{574C399F-469E-A8F7-A5AD-DD5F7BB85E0C}"/>
              </a:ext>
            </a:extLst>
          </p:cNvPr>
          <p:cNvPicPr>
            <a:picLocks noChangeAspect="1"/>
          </p:cNvPicPr>
          <p:nvPr/>
        </p:nvPicPr>
        <p:blipFill>
          <a:blip r:embed="rId13"/>
          <a:stretch>
            <a:fillRect/>
          </a:stretch>
        </p:blipFill>
        <p:spPr>
          <a:xfrm>
            <a:off x="4138483" y="4119866"/>
            <a:ext cx="471297" cy="523169"/>
          </a:xfrm>
          <a:prstGeom prst="rect">
            <a:avLst/>
          </a:prstGeom>
        </p:spPr>
      </p:pic>
      <p:grpSp>
        <p:nvGrpSpPr>
          <p:cNvPr id="68" name="Group 30">
            <a:extLst>
              <a:ext uri="{FF2B5EF4-FFF2-40B4-BE49-F238E27FC236}">
                <a16:creationId xmlns:a16="http://schemas.microsoft.com/office/drawing/2014/main" id="{F1D9CD9F-1B14-23F6-50D2-22D80839CEC2}"/>
              </a:ext>
            </a:extLst>
          </p:cNvPr>
          <p:cNvGrpSpPr>
            <a:grpSpLocks/>
          </p:cNvGrpSpPr>
          <p:nvPr/>
        </p:nvGrpSpPr>
        <p:grpSpPr bwMode="auto">
          <a:xfrm>
            <a:off x="5069407" y="7300008"/>
            <a:ext cx="579960" cy="464791"/>
            <a:chOff x="1701" y="1985"/>
            <a:chExt cx="6820" cy="5296"/>
          </a:xfrm>
        </p:grpSpPr>
        <p:sp>
          <p:nvSpPr>
            <p:cNvPr id="72" name="グラフィックス 13">
              <a:extLst>
                <a:ext uri="{FF2B5EF4-FFF2-40B4-BE49-F238E27FC236}">
                  <a16:creationId xmlns:a16="http://schemas.microsoft.com/office/drawing/2014/main" id="{70E17257-05F9-30CB-74A9-36B179F0CC3E}"/>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73" name="グラフィックス 13">
              <a:extLst>
                <a:ext uri="{FF2B5EF4-FFF2-40B4-BE49-F238E27FC236}">
                  <a16:creationId xmlns:a16="http://schemas.microsoft.com/office/drawing/2014/main" id="{4A9F221A-42C8-8887-B127-7999C299767B}"/>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69" name="図 68">
            <a:extLst>
              <a:ext uri="{FF2B5EF4-FFF2-40B4-BE49-F238E27FC236}">
                <a16:creationId xmlns:a16="http://schemas.microsoft.com/office/drawing/2014/main" id="{80A23ABC-FB61-2BA6-D024-C4DEE3FE6392}"/>
              </a:ext>
            </a:extLst>
          </p:cNvPr>
          <p:cNvPicPr>
            <a:picLocks noChangeAspect="1"/>
          </p:cNvPicPr>
          <p:nvPr/>
        </p:nvPicPr>
        <p:blipFill>
          <a:blip r:embed="rId12"/>
          <a:stretch>
            <a:fillRect/>
          </a:stretch>
        </p:blipFill>
        <p:spPr>
          <a:xfrm>
            <a:off x="4649204" y="7304221"/>
            <a:ext cx="348891" cy="481779"/>
          </a:xfrm>
          <a:prstGeom prst="rect">
            <a:avLst/>
          </a:prstGeom>
        </p:spPr>
      </p:pic>
      <p:pic>
        <p:nvPicPr>
          <p:cNvPr id="71" name="図 70">
            <a:extLst>
              <a:ext uri="{FF2B5EF4-FFF2-40B4-BE49-F238E27FC236}">
                <a16:creationId xmlns:a16="http://schemas.microsoft.com/office/drawing/2014/main" id="{3E78CAFF-708A-D13B-6419-A3F3D31C1192}"/>
              </a:ext>
            </a:extLst>
          </p:cNvPr>
          <p:cNvPicPr>
            <a:picLocks noChangeAspect="1"/>
          </p:cNvPicPr>
          <p:nvPr/>
        </p:nvPicPr>
        <p:blipFill>
          <a:blip r:embed="rId13"/>
          <a:stretch>
            <a:fillRect/>
          </a:stretch>
        </p:blipFill>
        <p:spPr>
          <a:xfrm>
            <a:off x="4156878" y="7306740"/>
            <a:ext cx="465559" cy="483756"/>
          </a:xfrm>
          <a:prstGeom prst="rect">
            <a:avLst/>
          </a:prstGeom>
        </p:spPr>
      </p:pic>
      <p:sp>
        <p:nvSpPr>
          <p:cNvPr id="74" name="テキスト ボックス 73">
            <a:extLst>
              <a:ext uri="{FF2B5EF4-FFF2-40B4-BE49-F238E27FC236}">
                <a16:creationId xmlns:a16="http://schemas.microsoft.com/office/drawing/2014/main" id="{696C537B-72AC-0D0E-C0BA-6477203A72EE}"/>
              </a:ext>
            </a:extLst>
          </p:cNvPr>
          <p:cNvSpPr txBox="1"/>
          <p:nvPr/>
        </p:nvSpPr>
        <p:spPr>
          <a:xfrm>
            <a:off x="3210623" y="5846079"/>
            <a:ext cx="2030658" cy="6463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Type-RT9-9960X</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/PRO2000</a:t>
            </a:r>
          </a:p>
        </p:txBody>
      </p:sp>
      <p:sp>
        <p:nvSpPr>
          <p:cNvPr id="75" name="テキスト ボックス 74">
            <a:extLst>
              <a:ext uri="{FF2B5EF4-FFF2-40B4-BE49-F238E27FC236}">
                <a16:creationId xmlns:a16="http://schemas.microsoft.com/office/drawing/2014/main" id="{31A53A25-32DC-780F-0DE6-F8EAF6AC8CEB}"/>
              </a:ext>
            </a:extLst>
          </p:cNvPr>
          <p:cNvSpPr txBox="1"/>
          <p:nvPr/>
        </p:nvSpPr>
        <p:spPr>
          <a:xfrm>
            <a:off x="3203243" y="9019672"/>
            <a:ext cx="2030658" cy="6463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Type-RT9-9960X</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/5060</a:t>
            </a:r>
          </a:p>
        </p:txBody>
      </p:sp>
      <p:sp>
        <p:nvSpPr>
          <p:cNvPr id="76" name="テキスト ボックス 75">
            <a:extLst>
              <a:ext uri="{FF2B5EF4-FFF2-40B4-BE49-F238E27FC236}">
                <a16:creationId xmlns:a16="http://schemas.microsoft.com/office/drawing/2014/main" id="{347C91CD-CF66-77DF-327B-B74250177D26}"/>
              </a:ext>
            </a:extLst>
          </p:cNvPr>
          <p:cNvSpPr txBox="1"/>
          <p:nvPr/>
        </p:nvSpPr>
        <p:spPr>
          <a:xfrm>
            <a:off x="3522904" y="4719410"/>
            <a:ext cx="3408507" cy="1200329"/>
          </a:xfrm>
          <a:prstGeom prst="rect">
            <a:avLst/>
          </a:prstGeom>
          <a:noFill/>
          <a:ln>
            <a:noFill/>
          </a:ln>
        </p:spPr>
        <p:txBody>
          <a:bodyPr wrap="square" rtlCol="0">
            <a:spAutoFit/>
          </a:bodyPr>
          <a:lstStyle/>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AMD Ryzen </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9960X(4.2GHz/24</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128GB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32GB×4</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2TB M.2 </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SSD</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800" b="1" dirty="0">
                <a:latin typeface="游ゴシック" panose="020B0400000000000000" pitchFamily="50" charset="-128"/>
                <a:ea typeface="游ゴシック" panose="020B0400000000000000" pitchFamily="50" charset="-128"/>
                <a:cs typeface="Segoe UI" panose="020B0502040204020203" pitchFamily="34" charset="0"/>
              </a:rPr>
              <a:t>NVIDIA RTX PRO 2000 B.W. 16GB-GDDR</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7</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rPr>
              <a:t>miniDisplayPort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x4</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rPr>
              <a:t>MiniDP</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to DP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変換アダプタ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本付属</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光学ドライブ： なし</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pic>
        <p:nvPicPr>
          <p:cNvPr id="2050" name="Picture 2">
            <a:extLst>
              <a:ext uri="{FF2B5EF4-FFF2-40B4-BE49-F238E27FC236}">
                <a16:creationId xmlns:a16="http://schemas.microsoft.com/office/drawing/2014/main" id="{9D0CB28C-0644-7AAC-5BD5-0D52F4B3433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6567" y="4197662"/>
            <a:ext cx="2101391" cy="2101391"/>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グループ化 45">
            <a:extLst>
              <a:ext uri="{FF2B5EF4-FFF2-40B4-BE49-F238E27FC236}">
                <a16:creationId xmlns:a16="http://schemas.microsoft.com/office/drawing/2014/main" id="{CCD5D070-2ED4-4AD4-A041-226968374B68}"/>
              </a:ext>
            </a:extLst>
          </p:cNvPr>
          <p:cNvGrpSpPr/>
          <p:nvPr/>
        </p:nvGrpSpPr>
        <p:grpSpPr>
          <a:xfrm>
            <a:off x="507714" y="5914179"/>
            <a:ext cx="1129763" cy="334675"/>
            <a:chOff x="3663256" y="1927456"/>
            <a:chExt cx="4929337" cy="1460240"/>
          </a:xfrm>
          <a:solidFill>
            <a:schemeClr val="bg1">
              <a:alpha val="86000"/>
            </a:schemeClr>
          </a:solidFill>
          <a:effectLst>
            <a:glow rad="63500">
              <a:schemeClr val="tx1">
                <a:alpha val="40000"/>
              </a:schemeClr>
            </a:glow>
          </a:effectLst>
        </p:grpSpPr>
        <p:sp>
          <p:nvSpPr>
            <p:cNvPr id="48" name="テキスト ボックス 47">
              <a:extLst>
                <a:ext uri="{FF2B5EF4-FFF2-40B4-BE49-F238E27FC236}">
                  <a16:creationId xmlns:a16="http://schemas.microsoft.com/office/drawing/2014/main" id="{B3E18EC9-7AA4-40CA-9CA6-7C72BF0D249B}"/>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49" name="テキスト ボックス 48">
              <a:extLst>
                <a:ext uri="{FF2B5EF4-FFF2-40B4-BE49-F238E27FC236}">
                  <a16:creationId xmlns:a16="http://schemas.microsoft.com/office/drawing/2014/main" id="{191D9E20-D726-47DF-8690-1093A0A294E6}"/>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pic>
        <p:nvPicPr>
          <p:cNvPr id="53" name="Picture 2">
            <a:extLst>
              <a:ext uri="{FF2B5EF4-FFF2-40B4-BE49-F238E27FC236}">
                <a16:creationId xmlns:a16="http://schemas.microsoft.com/office/drawing/2014/main" id="{117B484F-730A-9CF5-DD26-6D623402DD1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9598" y="7396975"/>
            <a:ext cx="2101391" cy="2101391"/>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グループ化 53">
            <a:extLst>
              <a:ext uri="{FF2B5EF4-FFF2-40B4-BE49-F238E27FC236}">
                <a16:creationId xmlns:a16="http://schemas.microsoft.com/office/drawing/2014/main" id="{4786238F-260C-48CB-B5C1-C312B98962F0}"/>
              </a:ext>
            </a:extLst>
          </p:cNvPr>
          <p:cNvGrpSpPr/>
          <p:nvPr/>
        </p:nvGrpSpPr>
        <p:grpSpPr>
          <a:xfrm>
            <a:off x="507714" y="9166953"/>
            <a:ext cx="1129763" cy="334675"/>
            <a:chOff x="3663256" y="1927456"/>
            <a:chExt cx="4929337" cy="1460240"/>
          </a:xfrm>
          <a:solidFill>
            <a:schemeClr val="bg1">
              <a:alpha val="86000"/>
            </a:schemeClr>
          </a:solidFill>
          <a:effectLst>
            <a:glow rad="63500">
              <a:schemeClr val="tx1">
                <a:alpha val="40000"/>
              </a:schemeClr>
            </a:glow>
          </a:effectLst>
        </p:grpSpPr>
        <p:sp>
          <p:nvSpPr>
            <p:cNvPr id="55" name="テキスト ボックス 54">
              <a:extLst>
                <a:ext uri="{FF2B5EF4-FFF2-40B4-BE49-F238E27FC236}">
                  <a16:creationId xmlns:a16="http://schemas.microsoft.com/office/drawing/2014/main" id="{89FF9F55-F5BF-4361-9CB1-E08B8B000BD7}"/>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56" name="テキスト ボックス 55">
              <a:extLst>
                <a:ext uri="{FF2B5EF4-FFF2-40B4-BE49-F238E27FC236}">
                  <a16:creationId xmlns:a16="http://schemas.microsoft.com/office/drawing/2014/main" id="{B4772D97-1D95-446D-AF8B-31BF65FC97AA}"/>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sp>
        <p:nvSpPr>
          <p:cNvPr id="57" name="テキスト ボックス 56">
            <a:extLst>
              <a:ext uri="{FF2B5EF4-FFF2-40B4-BE49-F238E27FC236}">
                <a16:creationId xmlns:a16="http://schemas.microsoft.com/office/drawing/2014/main" id="{01E73FB6-7411-07DF-0B07-8B66175AE89C}"/>
              </a:ext>
            </a:extLst>
          </p:cNvPr>
          <p:cNvSpPr txBox="1"/>
          <p:nvPr/>
        </p:nvSpPr>
        <p:spPr>
          <a:xfrm>
            <a:off x="3467438" y="7919989"/>
            <a:ext cx="3408507" cy="1200329"/>
          </a:xfrm>
          <a:prstGeom prst="rect">
            <a:avLst/>
          </a:prstGeom>
          <a:noFill/>
          <a:ln>
            <a:noFill/>
          </a:ln>
        </p:spPr>
        <p:txBody>
          <a:bodyPr wrap="square" rtlCol="0">
            <a:spAutoFit/>
          </a:bodyPr>
          <a:lstStyle/>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AMD Ryzen </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9960X(4.2GHz/24</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64GB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16GB×4</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2TB M.2 </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SSD</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800" b="1" dirty="0">
                <a:latin typeface="游ゴシック" panose="020B0400000000000000" pitchFamily="50" charset="-128"/>
                <a:ea typeface="游ゴシック" panose="020B0400000000000000" pitchFamily="50" charset="-128"/>
                <a:cs typeface="Segoe UI" panose="020B0502040204020203" pitchFamily="34" charset="0"/>
              </a:rPr>
              <a:t>RTX 5060 8GB-GDDR</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7</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DisplayPort x3/HDMI x1</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光学ドライブ： なし</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pic>
        <p:nvPicPr>
          <p:cNvPr id="37" name="図 36">
            <a:extLst>
              <a:ext uri="{FF2B5EF4-FFF2-40B4-BE49-F238E27FC236}">
                <a16:creationId xmlns:a16="http://schemas.microsoft.com/office/drawing/2014/main" id="{C16D3C2B-1A58-3827-74F8-44B1F7E51972}"/>
              </a:ext>
            </a:extLst>
          </p:cNvPr>
          <p:cNvPicPr>
            <a:picLocks noChangeAspect="1"/>
          </p:cNvPicPr>
          <p:nvPr/>
        </p:nvPicPr>
        <p:blipFill>
          <a:blip r:embed="rId15"/>
          <a:stretch>
            <a:fillRect/>
          </a:stretch>
        </p:blipFill>
        <p:spPr>
          <a:xfrm>
            <a:off x="3531630" y="4119865"/>
            <a:ext cx="533187" cy="534769"/>
          </a:xfrm>
          <a:prstGeom prst="rect">
            <a:avLst/>
          </a:prstGeom>
        </p:spPr>
      </p:pic>
      <p:sp>
        <p:nvSpPr>
          <p:cNvPr id="38" name="テキスト ボックス 37">
            <a:extLst>
              <a:ext uri="{FF2B5EF4-FFF2-40B4-BE49-F238E27FC236}">
                <a16:creationId xmlns:a16="http://schemas.microsoft.com/office/drawing/2014/main" id="{DD2C0CC2-27C6-2520-A472-F4A947CD8835}"/>
              </a:ext>
            </a:extLst>
          </p:cNvPr>
          <p:cNvSpPr txBox="1"/>
          <p:nvPr/>
        </p:nvSpPr>
        <p:spPr>
          <a:xfrm>
            <a:off x="4574860" y="6067561"/>
            <a:ext cx="2660679" cy="307777"/>
          </a:xfrm>
          <a:prstGeom prst="rect">
            <a:avLst/>
          </a:prstGeom>
          <a:noFill/>
          <a:ln>
            <a:noFill/>
          </a:ln>
        </p:spPr>
        <p:txBody>
          <a:bodyPr wrap="square" rtlCol="0">
            <a:spAutoFit/>
          </a:bodyPr>
          <a:lstStyle/>
          <a:p>
            <a:pPr algn="r"/>
            <a:r>
              <a:rPr lang="ja-JP" altLang="en-US" sz="1400" b="1" dirty="0">
                <a:solidFill>
                  <a:srgbClr val="1C1C1C"/>
                </a:solidFill>
                <a:latin typeface="Impact" panose="020B0806030902050204" pitchFamily="34" charset="0"/>
                <a:ea typeface="游ゴシック" panose="020B0400000000000000" pitchFamily="50" charset="-128"/>
                <a:cs typeface="Segoe UI" panose="020B0502040204020203" pitchFamily="34" charset="0"/>
              </a:rPr>
              <a:t>価格はお問合せ下さい。</a:t>
            </a:r>
            <a:endParaRPr kumimoji="1" lang="en-US" altLang="ja-JP" sz="1400" b="1" dirty="0">
              <a:solidFill>
                <a:srgbClr val="1C1C1C"/>
              </a:solidFill>
              <a:latin typeface="Impact" panose="020B0806030902050204" pitchFamily="34" charset="0"/>
              <a:ea typeface="游ゴシック" panose="020B0400000000000000" pitchFamily="50" charset="-128"/>
              <a:cs typeface="Segoe UI" panose="020B0502040204020203" pitchFamily="34" charset="0"/>
            </a:endParaRPr>
          </a:p>
        </p:txBody>
      </p:sp>
      <p:pic>
        <p:nvPicPr>
          <p:cNvPr id="39" name="図 38">
            <a:extLst>
              <a:ext uri="{FF2B5EF4-FFF2-40B4-BE49-F238E27FC236}">
                <a16:creationId xmlns:a16="http://schemas.microsoft.com/office/drawing/2014/main" id="{D3628BB7-C94F-35AE-A0D2-D5CC900C43C4}"/>
              </a:ext>
            </a:extLst>
          </p:cNvPr>
          <p:cNvPicPr>
            <a:picLocks noChangeAspect="1"/>
          </p:cNvPicPr>
          <p:nvPr/>
        </p:nvPicPr>
        <p:blipFill>
          <a:blip r:embed="rId15"/>
          <a:stretch>
            <a:fillRect/>
          </a:stretch>
        </p:blipFill>
        <p:spPr>
          <a:xfrm>
            <a:off x="3575240" y="7287781"/>
            <a:ext cx="496746" cy="498220"/>
          </a:xfrm>
          <a:prstGeom prst="rect">
            <a:avLst/>
          </a:prstGeom>
        </p:spPr>
      </p:pic>
      <p:sp>
        <p:nvSpPr>
          <p:cNvPr id="40" name="テキスト ボックス 39">
            <a:extLst>
              <a:ext uri="{FF2B5EF4-FFF2-40B4-BE49-F238E27FC236}">
                <a16:creationId xmlns:a16="http://schemas.microsoft.com/office/drawing/2014/main" id="{C2855E14-AD13-D86A-3A30-150E37CF6D69}"/>
              </a:ext>
            </a:extLst>
          </p:cNvPr>
          <p:cNvSpPr txBox="1"/>
          <p:nvPr/>
        </p:nvSpPr>
        <p:spPr>
          <a:xfrm>
            <a:off x="4574202" y="9267426"/>
            <a:ext cx="2660679" cy="307777"/>
          </a:xfrm>
          <a:prstGeom prst="rect">
            <a:avLst/>
          </a:prstGeom>
          <a:noFill/>
          <a:ln>
            <a:noFill/>
          </a:ln>
        </p:spPr>
        <p:txBody>
          <a:bodyPr wrap="square" rtlCol="0">
            <a:spAutoFit/>
          </a:bodyPr>
          <a:lstStyle/>
          <a:p>
            <a:pPr algn="r"/>
            <a:r>
              <a:rPr lang="ja-JP" altLang="en-US" sz="1400" b="1" dirty="0">
                <a:solidFill>
                  <a:srgbClr val="1C1C1C"/>
                </a:solidFill>
                <a:latin typeface="Impact" panose="020B0806030902050204" pitchFamily="34" charset="0"/>
                <a:ea typeface="游ゴシック" panose="020B0400000000000000" pitchFamily="50" charset="-128"/>
                <a:cs typeface="Segoe UI" panose="020B0502040204020203" pitchFamily="34" charset="0"/>
              </a:rPr>
              <a:t>価格はお問合せ下さい。</a:t>
            </a:r>
            <a:endParaRPr kumimoji="1" lang="en-US" altLang="ja-JP" sz="1400" b="1" dirty="0">
              <a:solidFill>
                <a:srgbClr val="1C1C1C"/>
              </a:solidFill>
              <a:latin typeface="Impact" panose="020B0806030902050204" pitchFamily="34" charset="0"/>
              <a:ea typeface="游ゴシック" panose="020B0400000000000000" pitchFamily="50" charset="-128"/>
              <a:cs typeface="Segoe UI" panose="020B0502040204020203" pitchFamily="34" charset="0"/>
            </a:endParaRPr>
          </a:p>
        </p:txBody>
      </p:sp>
    </p:spTree>
    <p:extLst>
      <p:ext uri="{BB962C8B-B14F-4D97-AF65-F5344CB8AC3E}">
        <p14:creationId xmlns:p14="http://schemas.microsoft.com/office/powerpoint/2010/main" val="34765413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4447</TotalTime>
  <Pages>0</Pages>
  <Words>643</Words>
  <Characters>0</Characters>
  <Application>Microsoft Office PowerPoint</Application>
  <DocSecurity>0</DocSecurity>
  <PresentationFormat>ユーザー設定</PresentationFormat>
  <Lines>0</Lines>
  <Paragraphs>93</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ヒラギノ角ゴ5</vt:lpstr>
      <vt:lpstr>ヒラギノ角ゴ7</vt:lpstr>
      <vt:lpstr>メイリオ</vt:lpstr>
      <vt:lpstr>游ゴシック</vt:lpstr>
      <vt:lpstr>游ゴシック Light</vt:lpstr>
      <vt:lpstr>Arial</vt:lpstr>
      <vt:lpstr>Arial Black</vt:lpstr>
      <vt:lpstr>Impact</vt:lpstr>
      <vt:lpstr>Roboto</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soejima-pc</cp:lastModifiedBy>
  <cp:revision>1467</cp:revision>
  <dcterms:created xsi:type="dcterms:W3CDTF">2015-08-26T04:11:00Z</dcterms:created>
  <dcterms:modified xsi:type="dcterms:W3CDTF">2026-08-24T06:30:50Z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