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1"/>
  </p:sldMasterIdLst>
  <p:notesMasterIdLst>
    <p:notesMasterId r:id="rId4"/>
  </p:notesMasterIdLst>
  <p:sldIdLst>
    <p:sldId id="300" r:id="rId2"/>
    <p:sldId id="299"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DDEE0"/>
    <a:srgbClr val="E7EBEC"/>
    <a:srgbClr val="081930"/>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6370" autoAdjust="0"/>
  </p:normalViewPr>
  <p:slideViewPr>
    <p:cSldViewPr>
      <p:cViewPr>
        <p:scale>
          <a:sx n="150" d="100"/>
          <a:sy n="150" d="100"/>
        </p:scale>
        <p:origin x="1674" y="120"/>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2026/8/5</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DFB9526-306E-4CD2-AFEC-8F1EF488C643}"/>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87F3CB65-6B41-4F0F-A0F2-BF940676BBB1}"/>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CF739D2-D8FD-467B-8F66-C5486A6305D0}"/>
              </a:ext>
            </a:extLst>
          </p:cNvPr>
          <p:cNvSpPr>
            <a:spLocks noGrp="1"/>
          </p:cNvSpPr>
          <p:nvPr>
            <p:ph type="dt" sz="half" idx="10"/>
          </p:nvPr>
        </p:nvSpPr>
        <p:spPr/>
        <p:txBody>
          <a:bodyPr/>
          <a:lstStyle/>
          <a:p>
            <a:pPr>
              <a:defRPr/>
            </a:pPr>
            <a:fld id="{C07978E3-3F75-4A0D-94BD-8754002B412E}"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933C760-A7FB-49B2-A7ED-1BF4E22E02AA}"/>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B115B684-9DDD-4185-BB16-3FF4889DE88F}"/>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0151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B9C64F-36BA-4011-BD20-087A2C65F62D}"/>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A0F2F94-F11E-431F-8217-92402D131C5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2F86004-A97C-43ED-B22D-B7C83E8FA701}"/>
              </a:ext>
            </a:extLst>
          </p:cNvPr>
          <p:cNvSpPr>
            <a:spLocks noGrp="1"/>
          </p:cNvSpPr>
          <p:nvPr>
            <p:ph type="dt" sz="half" idx="10"/>
          </p:nvPr>
        </p:nvSpPr>
        <p:spPr/>
        <p:txBody>
          <a:bodyPr/>
          <a:lstStyle/>
          <a:p>
            <a:pPr>
              <a:defRPr/>
            </a:pPr>
            <a:fld id="{A18075BB-3CD5-4CA7-A691-D3E6921D0F2F}"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E8D726F8-9C59-47B7-AA10-B4F1DBE97D6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0F50FABA-6ED4-40A7-A530-A6F8C22578E1}"/>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2623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8BE1BA-F237-4B30-84E3-659F5422E079}"/>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7AAB8C0-A74C-493C-9BF5-7032F0AD43CD}"/>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9764CD50-2372-4C58-9453-39AA1DAF2F64}"/>
              </a:ext>
            </a:extLst>
          </p:cNvPr>
          <p:cNvSpPr>
            <a:spLocks noGrp="1"/>
          </p:cNvSpPr>
          <p:nvPr>
            <p:ph type="dt" sz="half" idx="10"/>
          </p:nvPr>
        </p:nvSpPr>
        <p:spPr/>
        <p:txBody>
          <a:bodyPr/>
          <a:lstStyle/>
          <a:p>
            <a:pPr>
              <a:defRPr/>
            </a:pPr>
            <a:fld id="{087999A7-B118-4595-8F5D-3EA4785052C5}"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069EA8E-AC8B-46B8-B599-96A7D1027AF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19C6D3C8-9737-43F8-A180-DBE9DBA96E7F}"/>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28463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9B602F-9AF5-4FF2-8A41-EFF0B6E2C2B2}"/>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00180C-5179-407F-9A7E-4FFFFCBE8BE4}"/>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30515C6-0D0B-4BB7-8853-276A52745DA2}"/>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FC8B6D2D-E080-4767-AC21-4CC86AEB9682}"/>
              </a:ext>
            </a:extLst>
          </p:cNvPr>
          <p:cNvSpPr>
            <a:spLocks noGrp="1"/>
          </p:cNvSpPr>
          <p:nvPr>
            <p:ph type="dt" sz="half" idx="10"/>
          </p:nvPr>
        </p:nvSpPr>
        <p:spPr/>
        <p:txBody>
          <a:bodyPr/>
          <a:lstStyle/>
          <a:p>
            <a:pPr>
              <a:defRPr/>
            </a:pPr>
            <a:fld id="{2A8EE726-064D-4A7A-87F8-C255F47775DA}" type="datetime1">
              <a:rPr lang="ja-JP" altLang="en-US" smtClean="0"/>
              <a:pPr>
                <a:defRPr/>
              </a:pPr>
              <a:t>2026/8/5</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9105C7C7-66BF-4E5A-9698-48F4386BA0AC}"/>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43C569A-4323-466F-AA29-91FE89563C6B}"/>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87422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968BCA-8874-4C60-9381-DD81588DC092}"/>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432D81E-635F-40C0-8FC3-62D84D2E8021}"/>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18356152-9972-4A02-82AF-3B1221F8A69A}"/>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DBCFA90-69D0-43CA-B9C8-EC1CCBA1E865}"/>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4B8B8A2-7595-4FC0-90A6-F4101CF7D521}"/>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F26DEC3-3475-480B-AEEC-7B126D3038B7}"/>
              </a:ext>
            </a:extLst>
          </p:cNvPr>
          <p:cNvSpPr>
            <a:spLocks noGrp="1"/>
          </p:cNvSpPr>
          <p:nvPr>
            <p:ph type="dt" sz="half" idx="10"/>
          </p:nvPr>
        </p:nvSpPr>
        <p:spPr/>
        <p:txBody>
          <a:bodyPr/>
          <a:lstStyle/>
          <a:p>
            <a:pPr>
              <a:defRPr/>
            </a:pPr>
            <a:fld id="{A5861FEA-1BE4-4962-8DDE-A5D55E7527A9}" type="datetime1">
              <a:rPr lang="ja-JP" altLang="en-US" smtClean="0"/>
              <a:pPr>
                <a:defRPr/>
              </a:pPr>
              <a:t>2026/8/5</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1479D804-F8FE-49F9-B0E5-286E9F0D11E2}"/>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2697BE42-E8F8-47CB-9598-2131BD997702}"/>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37581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515882-24AA-4A8D-8BE3-29F9343756E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0E03419-A934-4310-B6E1-7CEC9B682720}"/>
              </a:ext>
            </a:extLst>
          </p:cNvPr>
          <p:cNvSpPr>
            <a:spLocks noGrp="1"/>
          </p:cNvSpPr>
          <p:nvPr>
            <p:ph type="dt" sz="half" idx="10"/>
          </p:nvPr>
        </p:nvSpPr>
        <p:spPr/>
        <p:txBody>
          <a:bodyPr/>
          <a:lstStyle/>
          <a:p>
            <a:pPr>
              <a:defRPr/>
            </a:pPr>
            <a:fld id="{3BC3B54A-4984-489F-9AD9-FFA51C931E4D}" type="datetime1">
              <a:rPr lang="ja-JP" altLang="en-US" smtClean="0"/>
              <a:pPr>
                <a:defRPr/>
              </a:pPr>
              <a:t>2026/8/5</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DB3659B4-F9E6-4D38-8389-21BBE5FB6B3E}"/>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F1AE6EE0-DA21-448A-ADC5-355F8A2FC3C2}"/>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94645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7B65430E-3C7B-42F6-9A3C-9705CFFCE9DD}"/>
              </a:ext>
            </a:extLst>
          </p:cNvPr>
          <p:cNvSpPr>
            <a:spLocks noGrp="1"/>
          </p:cNvSpPr>
          <p:nvPr>
            <p:ph type="dt" sz="half" idx="10"/>
          </p:nvPr>
        </p:nvSpPr>
        <p:spPr/>
        <p:txBody>
          <a:bodyPr/>
          <a:lstStyle/>
          <a:p>
            <a:pPr>
              <a:defRPr/>
            </a:pPr>
            <a:fld id="{6AF2FB7D-6622-44BB-8443-AAE9ABD04C2A}" type="datetime1">
              <a:rPr lang="ja-JP" altLang="en-US" smtClean="0"/>
              <a:pPr>
                <a:defRPr/>
              </a:pPr>
              <a:t>2026/8/5</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B7927902-1C62-4DCA-81AD-0C4CE607468F}"/>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8ED8D529-0C4F-45B7-BE37-BD032245EBE8}"/>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8106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E5765C-D65B-4115-BC5E-4E6E96793FC9}"/>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E4EE91A-4F8D-4665-8A0B-FD097A7E6E02}"/>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73FA8DF-1049-4632-80FE-CC600DC6F47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B11BB9A-0820-44B4-BFA8-3FDE2399686C}"/>
              </a:ext>
            </a:extLst>
          </p:cNvPr>
          <p:cNvSpPr>
            <a:spLocks noGrp="1"/>
          </p:cNvSpPr>
          <p:nvPr>
            <p:ph type="dt" sz="half" idx="10"/>
          </p:nvPr>
        </p:nvSpPr>
        <p:spPr/>
        <p:txBody>
          <a:bodyPr/>
          <a:lstStyle/>
          <a:p>
            <a:pPr>
              <a:defRPr/>
            </a:pPr>
            <a:fld id="{20FF1BBD-CBC7-4959-8351-5A736CE0938B}" type="datetime1">
              <a:rPr lang="ja-JP" altLang="en-US" smtClean="0"/>
              <a:pPr>
                <a:defRPr/>
              </a:pPr>
              <a:t>2026/8/5</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025FBB28-F40C-4F04-945E-2F2229181B55}"/>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1DBC153E-4078-4944-8621-77EAE1AD5697}"/>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713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7C295AE-62A7-4B93-9DB0-72B48E7E7F0E}"/>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1BE1D47-AC6B-4606-8806-B68E6871ED88}"/>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EA7F224A-27F7-4938-94E2-04890D82C992}"/>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F8EB07B-C5A9-4ADF-BDCF-20DE6528FBEE}"/>
              </a:ext>
            </a:extLst>
          </p:cNvPr>
          <p:cNvSpPr>
            <a:spLocks noGrp="1"/>
          </p:cNvSpPr>
          <p:nvPr>
            <p:ph type="dt" sz="half" idx="10"/>
          </p:nvPr>
        </p:nvSpPr>
        <p:spPr/>
        <p:txBody>
          <a:bodyPr/>
          <a:lstStyle/>
          <a:p>
            <a:pPr>
              <a:defRPr/>
            </a:pPr>
            <a:fld id="{79992FBA-136A-4615-B42B-1BCBDE2F7E83}" type="datetime1">
              <a:rPr lang="ja-JP" altLang="en-US" smtClean="0"/>
              <a:pPr>
                <a:defRPr/>
              </a:pPr>
              <a:t>2026/8/5</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85162FA9-D4A4-4ABC-B43E-C34743F25A8A}"/>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5EF2B1F1-6E62-489A-BA5B-ED0C773B69C0}"/>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62113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BF4818-7975-4F1C-A14B-86B9AAF0C94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9469342-96F2-42C6-929B-2BFF781AEC5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82F1B54-98E5-4B66-9DDA-C7B0EDBB590A}"/>
              </a:ext>
            </a:extLst>
          </p:cNvPr>
          <p:cNvSpPr>
            <a:spLocks noGrp="1"/>
          </p:cNvSpPr>
          <p:nvPr>
            <p:ph type="dt" sz="half" idx="10"/>
          </p:nvPr>
        </p:nvSpPr>
        <p:spPr/>
        <p:txBody>
          <a:bodyPr/>
          <a:lstStyle/>
          <a:p>
            <a:pPr>
              <a:defRPr/>
            </a:pPr>
            <a:fld id="{F4988144-94EE-4D30-9361-6000D8699E60}"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18F69401-3E42-40A1-BD9C-4A801E5E8F7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7DDB4CB-42B8-4D02-AE73-D764F6884582}"/>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586199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23D5C14-1911-4358-98CE-5AC602F7CB4B}"/>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E9781F7-45F3-46A8-B6BC-4C83FA49B61C}"/>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C498A5B-444E-4A57-B623-8CB8A52CD475}"/>
              </a:ext>
            </a:extLst>
          </p:cNvPr>
          <p:cNvSpPr>
            <a:spLocks noGrp="1"/>
          </p:cNvSpPr>
          <p:nvPr>
            <p:ph type="dt" sz="half" idx="10"/>
          </p:nvPr>
        </p:nvSpPr>
        <p:spPr/>
        <p:txBody>
          <a:bodyPr/>
          <a:lstStyle/>
          <a:p>
            <a:pPr>
              <a:defRPr/>
            </a:pPr>
            <a:fld id="{B9AA9BE7-304D-4DF5-9736-3527E2E07CC4}"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CE1BFB57-3D2A-4326-BD75-D303C142148B}"/>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F20F0974-8C3F-49BB-8332-55D1BB3FFA05}"/>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11301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CE9D5E3-302B-4950-858C-D0BAD377D1A6}"/>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7068D9A-F7EA-48E6-A3F8-01885A65FBC9}"/>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A58DFC-2333-40EF-8396-BCD9A9E1D4E8}"/>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2026/8/5</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7DDA7A9-B965-4B3C-8A5F-E82B2C2C95E5}"/>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7EFECB6D-2D00-4244-8EA9-0525E72D44C9}"/>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24862721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5.gif"/><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image" Target="../media/image1.png"/><Relationship Id="rId16"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https://qr.quel.jp/tmp/a522df6578971b176d6ea4d0392a1581a9d568cd.png" TargetMode="External"/><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2.png"/><Relationship Id="rId1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18.png"/><Relationship Id="rId12" Type="http://schemas.openxmlformats.org/officeDocument/2006/relationships/image" Target="../media/image21.png"/><Relationship Id="rId17" Type="http://schemas.openxmlformats.org/officeDocument/2006/relationships/image" Target="../media/image24.png"/><Relationship Id="rId2" Type="http://schemas.openxmlformats.org/officeDocument/2006/relationships/image" Target="../media/image1.png"/><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0.png"/><Relationship Id="rId5" Type="http://schemas.openxmlformats.org/officeDocument/2006/relationships/image" Target="https://qr.quel.jp/tmp/a522df6578971b176d6ea4d0392a1581a9d568cd.png" TargetMode="External"/><Relationship Id="rId15" Type="http://schemas.openxmlformats.org/officeDocument/2006/relationships/image" Target="../media/image11.png"/><Relationship Id="rId10" Type="http://schemas.openxmlformats.org/officeDocument/2006/relationships/image" Target="../media/image5.gif"/><Relationship Id="rId19"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image" Target="../media/image4.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図 52">
            <a:extLst>
              <a:ext uri="{FF2B5EF4-FFF2-40B4-BE49-F238E27FC236}">
                <a16:creationId xmlns:a16="http://schemas.microsoft.com/office/drawing/2014/main" id="{D99525CA-170D-D84A-05EC-6260DC2D9B55}"/>
              </a:ext>
            </a:extLst>
          </p:cNvPr>
          <p:cNvPicPr>
            <a:picLocks noChangeAspect="1"/>
          </p:cNvPicPr>
          <p:nvPr/>
        </p:nvPicPr>
        <p:blipFill>
          <a:blip r:embed="rId2"/>
          <a:stretch>
            <a:fillRect/>
          </a:stretch>
        </p:blipFill>
        <p:spPr>
          <a:xfrm>
            <a:off x="-10034" y="-13457"/>
            <a:ext cx="7578313" cy="2418002"/>
          </a:xfrm>
          <a:prstGeom prst="rect">
            <a:avLst/>
          </a:prstGeom>
        </p:spPr>
      </p:pic>
      <p:sp>
        <p:nvSpPr>
          <p:cNvPr id="64" name="正方形/長方形 63">
            <a:extLst>
              <a:ext uri="{FF2B5EF4-FFF2-40B4-BE49-F238E27FC236}">
                <a16:creationId xmlns:a16="http://schemas.microsoft.com/office/drawing/2014/main" id="{99F9ED1D-3502-4863-A018-B446E01C3F9B}"/>
              </a:ext>
            </a:extLst>
          </p:cNvPr>
          <p:cNvSpPr/>
          <p:nvPr/>
        </p:nvSpPr>
        <p:spPr>
          <a:xfrm>
            <a:off x="406355" y="2570096"/>
            <a:ext cx="6754327" cy="188942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9916754"/>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dirty="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132033"/>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10095200"/>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165690"/>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41683" y="9873571"/>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9936440"/>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3541688" y="7754330"/>
            <a:ext cx="3557992"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6A1CEC88-0746-4808-9A08-0D864F54E4FB}"/>
              </a:ext>
            </a:extLst>
          </p:cNvPr>
          <p:cNvSpPr txBox="1"/>
          <p:nvPr/>
        </p:nvSpPr>
        <p:spPr>
          <a:xfrm>
            <a:off x="2831982" y="7119237"/>
            <a:ext cx="2194356" cy="6463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Type-RT9PRO-9965WX</a:t>
            </a:r>
            <a:r>
              <a:rPr lang="ja-JP" altLang="en-US"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a:t>
            </a:r>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278595" y="7747938"/>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9" name="正方形/長方形 68">
            <a:extLst>
              <a:ext uri="{FF2B5EF4-FFF2-40B4-BE49-F238E27FC236}">
                <a16:creationId xmlns:a16="http://schemas.microsoft.com/office/drawing/2014/main" id="{1B59002B-C789-40A8-85D3-22B8F16D5DCF}"/>
              </a:ext>
            </a:extLst>
          </p:cNvPr>
          <p:cNvSpPr/>
          <p:nvPr/>
        </p:nvSpPr>
        <p:spPr>
          <a:xfrm>
            <a:off x="489255" y="2672424"/>
            <a:ext cx="3430278"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a:extLst>
              <a:ext uri="{FF2B5EF4-FFF2-40B4-BE49-F238E27FC236}">
                <a16:creationId xmlns:a16="http://schemas.microsoft.com/office/drawing/2014/main" id="{D53DCA97-F687-4DC2-B6EC-9D3550931871}"/>
              </a:ext>
            </a:extLst>
          </p:cNvPr>
          <p:cNvSpPr txBox="1"/>
          <p:nvPr/>
        </p:nvSpPr>
        <p:spPr>
          <a:xfrm>
            <a:off x="467873" y="2718655"/>
            <a:ext cx="3595987" cy="461665"/>
          </a:xfrm>
          <a:prstGeom prst="rect">
            <a:avLst/>
          </a:prstGeom>
          <a:noFill/>
          <a:ln>
            <a:noFill/>
          </a:ln>
        </p:spPr>
        <p:txBody>
          <a:bodyPr wrap="square" rtlCol="0">
            <a:spAutoFit/>
          </a:bodyPr>
          <a:lstStyle/>
          <a:p>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Nastran</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は有限要素法による汎用構造解析ソフトウェアです。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1" name="テキスト ボックス 70">
            <a:extLst>
              <a:ext uri="{FF2B5EF4-FFF2-40B4-BE49-F238E27FC236}">
                <a16:creationId xmlns:a16="http://schemas.microsoft.com/office/drawing/2014/main" id="{EDCBB245-0528-4BBD-96BC-E07A8E7BE407}"/>
              </a:ext>
            </a:extLst>
          </p:cNvPr>
          <p:cNvSpPr txBox="1"/>
          <p:nvPr/>
        </p:nvSpPr>
        <p:spPr>
          <a:xfrm>
            <a:off x="507452" y="3238905"/>
            <a:ext cx="3395488" cy="1200329"/>
          </a:xfrm>
          <a:prstGeom prst="rect">
            <a:avLst/>
          </a:prstGeom>
          <a:noFill/>
          <a:ln>
            <a:noFill/>
          </a:ln>
        </p:spPr>
        <p:txBody>
          <a:bodyPr wrap="square" rtlCol="0">
            <a:spAutoFit/>
          </a:bodyPr>
          <a:lstStyle/>
          <a:p>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線形 </a:t>
            </a:r>
            <a:r>
              <a:rPr lang="en-US" altLang="ja-JP" sz="1200"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1200" dirty="0">
                <a:latin typeface="游ゴシック" panose="020B0400000000000000" pitchFamily="50" charset="-128"/>
                <a:ea typeface="游ゴシック" panose="020B0400000000000000" pitchFamily="50" charset="-128"/>
                <a:cs typeface="Segoe UI" panose="020B0502040204020203" pitchFamily="34" charset="0"/>
              </a:rPr>
              <a:t>非線形領域における静解析・動解析・熱伝導解析に使用され、高度な構造解析の問題解決のための信頼性の高いアプリケーションとして広く採用されています。幅広い業界の研究機関や企業で基盤研究から先端研究に至るまで使われています。</a:t>
            </a:r>
            <a:endParaRPr lang="en-US" altLang="ja-JP" sz="12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84" name="テキスト ボックス 83">
            <a:extLst>
              <a:ext uri="{FF2B5EF4-FFF2-40B4-BE49-F238E27FC236}">
                <a16:creationId xmlns:a16="http://schemas.microsoft.com/office/drawing/2014/main" id="{88482569-F212-418C-966D-86C43F87D8BC}"/>
              </a:ext>
            </a:extLst>
          </p:cNvPr>
          <p:cNvSpPr txBox="1"/>
          <p:nvPr/>
        </p:nvSpPr>
        <p:spPr>
          <a:xfrm>
            <a:off x="3381141" y="4535286"/>
            <a:ext cx="3988792" cy="276999"/>
          </a:xfrm>
          <a:prstGeom prst="rect">
            <a:avLst/>
          </a:prstGeom>
          <a:noFill/>
          <a:ln>
            <a:noFill/>
          </a:ln>
        </p:spPr>
        <p:txBody>
          <a:bodyPr wrap="square" rtlCol="0">
            <a:spAutoFit/>
          </a:bodyPr>
          <a:lstStyle/>
          <a:p>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計算に有利な</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4.2-5.4GHz 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搭載した</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HPC</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8" name="テキスト ボックス 77">
            <a:extLst>
              <a:ext uri="{FF2B5EF4-FFF2-40B4-BE49-F238E27FC236}">
                <a16:creationId xmlns:a16="http://schemas.microsoft.com/office/drawing/2014/main" id="{54A78A08-9991-4E38-B3FC-0816B0D00307}"/>
              </a:ext>
            </a:extLst>
          </p:cNvPr>
          <p:cNvSpPr txBox="1"/>
          <p:nvPr/>
        </p:nvSpPr>
        <p:spPr>
          <a:xfrm>
            <a:off x="3442964" y="5753947"/>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AMD Ryzen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PRO 9965WX</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4.2-5.4GHz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128GB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4TB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RTX PRO 2000 Blackwell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49" name="直線コネクタ 48">
            <a:extLst>
              <a:ext uri="{FF2B5EF4-FFF2-40B4-BE49-F238E27FC236}">
                <a16:creationId xmlns:a16="http://schemas.microsoft.com/office/drawing/2014/main" id="{6F7B40B9-4509-4B23-9F76-77AF0E98394C}"/>
              </a:ext>
            </a:extLst>
          </p:cNvPr>
          <p:cNvCxnSpPr/>
          <p:nvPr/>
        </p:nvCxnSpPr>
        <p:spPr>
          <a:xfrm>
            <a:off x="3541688" y="7224561"/>
            <a:ext cx="352100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Rectangle 3">
            <a:extLst>
              <a:ext uri="{FF2B5EF4-FFF2-40B4-BE49-F238E27FC236}">
                <a16:creationId xmlns:a16="http://schemas.microsoft.com/office/drawing/2014/main" id="{CE186448-D9E8-4EBD-91F8-5E84B2216978}"/>
              </a:ext>
            </a:extLst>
          </p:cNvPr>
          <p:cNvSpPr>
            <a:spLocks noChangeArrowheads="1"/>
          </p:cNvSpPr>
          <p:nvPr/>
        </p:nvSpPr>
        <p:spPr bwMode="auto">
          <a:xfrm>
            <a:off x="401638" y="8297836"/>
            <a:ext cx="6727825" cy="1114654"/>
          </a:xfrm>
          <a:prstGeom prst="rect">
            <a:avLst/>
          </a:prstGeom>
          <a:solidFill>
            <a:srgbClr val="00206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56" name="テキスト ボックス 55">
            <a:extLst>
              <a:ext uri="{FF2B5EF4-FFF2-40B4-BE49-F238E27FC236}">
                <a16:creationId xmlns:a16="http://schemas.microsoft.com/office/drawing/2014/main" id="{CDAD57D2-1DD3-D20C-3165-E8BBD1EF07EF}"/>
              </a:ext>
            </a:extLst>
          </p:cNvPr>
          <p:cNvSpPr txBox="1"/>
          <p:nvPr/>
        </p:nvSpPr>
        <p:spPr>
          <a:xfrm>
            <a:off x="1455547" y="8393731"/>
            <a:ext cx="5468482" cy="307777"/>
          </a:xfrm>
          <a:prstGeom prst="rect">
            <a:avLst/>
          </a:prstGeom>
          <a:noFill/>
          <a:ln>
            <a:noFill/>
          </a:ln>
        </p:spPr>
        <p:txBody>
          <a:bodyPr wrap="square" rtlCol="0">
            <a:spAutoFit/>
          </a:bodyPr>
          <a:lstStyle/>
          <a:p>
            <a:pPr algn="ct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計算速度が圧倒的！</a:t>
            </a:r>
            <a:r>
              <a:rPr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高クロック</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搭載（</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4</a:t>
            </a:r>
            <a:r>
              <a:rPr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.2-5.4GHz</a:t>
            </a:r>
            <a:r>
              <a:rPr kumimoji="1" lang="ja-JP" altLang="en-US"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40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60" name="テキスト ボックス 59">
            <a:extLst>
              <a:ext uri="{FF2B5EF4-FFF2-40B4-BE49-F238E27FC236}">
                <a16:creationId xmlns:a16="http://schemas.microsoft.com/office/drawing/2014/main" id="{56B15218-9953-A4CD-9D52-F703C785F601}"/>
              </a:ext>
            </a:extLst>
          </p:cNvPr>
          <p:cNvSpPr txBox="1"/>
          <p:nvPr/>
        </p:nvSpPr>
        <p:spPr>
          <a:xfrm>
            <a:off x="1543648" y="8733618"/>
            <a:ext cx="5337727" cy="577081"/>
          </a:xfrm>
          <a:prstGeom prst="rect">
            <a:avLst/>
          </a:prstGeom>
          <a:noFill/>
          <a:ln>
            <a:noFill/>
          </a:ln>
        </p:spPr>
        <p:txBody>
          <a:bodyPr wrap="square" rtlCol="0">
            <a:spAutoFit/>
          </a:bodyPr>
          <a:lstStyle/>
          <a:p>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Nastran</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の処理には、</a:t>
            </a:r>
            <a:r>
              <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のクロック周波数が高い方が</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有利</a:t>
            </a:r>
            <a:r>
              <a:rPr kumimoji="1"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と言えます。</a:t>
            </a:r>
            <a:endParaRPr kumimoji="1"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FEM</a:t>
            </a:r>
            <a:r>
              <a:rPr lang="ja-JP" altLang="en-US"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rPr>
              <a:t>は、構造力学における数値解析の代表的な手法で、複雑な形状の構造物や物体を小さな要素に分割して、方程式を用いて計算して近似解を求める手法です。</a:t>
            </a:r>
            <a:endParaRPr lang="en-US" altLang="ja-JP" sz="1050" b="1" dirty="0">
              <a:solidFill>
                <a:schemeClr val="bg1"/>
              </a:solidFill>
              <a:effectLst>
                <a:glow rad="101600">
                  <a:srgbClr val="081930"/>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grpSp>
        <p:nvGrpSpPr>
          <p:cNvPr id="81" name="Group 30">
            <a:extLst>
              <a:ext uri="{FF2B5EF4-FFF2-40B4-BE49-F238E27FC236}">
                <a16:creationId xmlns:a16="http://schemas.microsoft.com/office/drawing/2014/main" id="{3BB83C53-2670-47BC-8275-3457C0DCC9FD}"/>
              </a:ext>
            </a:extLst>
          </p:cNvPr>
          <p:cNvGrpSpPr>
            <a:grpSpLocks/>
          </p:cNvGrpSpPr>
          <p:nvPr/>
        </p:nvGrpSpPr>
        <p:grpSpPr bwMode="auto">
          <a:xfrm>
            <a:off x="5586259" y="4956872"/>
            <a:ext cx="798954" cy="619285"/>
            <a:chOff x="1701" y="1985"/>
            <a:chExt cx="6820" cy="5296"/>
          </a:xfrm>
        </p:grpSpPr>
        <p:sp>
          <p:nvSpPr>
            <p:cNvPr id="82" name="グラフィックス 13">
              <a:extLst>
                <a:ext uri="{FF2B5EF4-FFF2-40B4-BE49-F238E27FC236}">
                  <a16:creationId xmlns:a16="http://schemas.microsoft.com/office/drawing/2014/main" id="{6EC17C80-15B2-4A7D-8CDE-CFCE120A4461}"/>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3" name="グラフィックス 13">
              <a:extLst>
                <a:ext uri="{FF2B5EF4-FFF2-40B4-BE49-F238E27FC236}">
                  <a16:creationId xmlns:a16="http://schemas.microsoft.com/office/drawing/2014/main" id="{FAB06C9B-84FB-4BCE-B53D-26CA4B04FE07}"/>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2" name="図 51">
            <a:extLst>
              <a:ext uri="{FF2B5EF4-FFF2-40B4-BE49-F238E27FC236}">
                <a16:creationId xmlns:a16="http://schemas.microsoft.com/office/drawing/2014/main" id="{F3953166-6BBF-852E-F5DB-C61052331D4B}"/>
              </a:ext>
            </a:extLst>
          </p:cNvPr>
          <p:cNvPicPr>
            <a:picLocks noChangeAspect="1"/>
          </p:cNvPicPr>
          <p:nvPr/>
        </p:nvPicPr>
        <p:blipFill>
          <a:blip r:embed="rId6"/>
          <a:stretch>
            <a:fillRect/>
          </a:stretch>
        </p:blipFill>
        <p:spPr>
          <a:xfrm>
            <a:off x="4329156" y="4965842"/>
            <a:ext cx="641355" cy="644553"/>
          </a:xfrm>
          <a:prstGeom prst="rect">
            <a:avLst/>
          </a:prstGeom>
        </p:spPr>
      </p:pic>
      <p:pic>
        <p:nvPicPr>
          <p:cNvPr id="54" name="図 53" descr="80PLUS PLATINUM">
            <a:extLst>
              <a:ext uri="{FF2B5EF4-FFF2-40B4-BE49-F238E27FC236}">
                <a16:creationId xmlns:a16="http://schemas.microsoft.com/office/drawing/2014/main" id="{C131EDA8-9464-4052-A3BE-5D8CA8D275A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026338" y="4958035"/>
            <a:ext cx="467183" cy="650018"/>
          </a:xfrm>
          <a:prstGeom prst="rect">
            <a:avLst/>
          </a:prstGeom>
          <a:noFill/>
          <a:extLst>
            <a:ext uri="{909E8E84-426E-40DD-AFC4-6F175D3DCCD1}">
              <a14:hiddenFill xmlns:a14="http://schemas.microsoft.com/office/drawing/2010/main">
                <a:solidFill>
                  <a:srgbClr val="FFFFFF"/>
                </a:solidFill>
              </a14:hiddenFill>
            </a:ext>
          </a:extLst>
        </p:spPr>
      </p:pic>
      <p:sp>
        <p:nvSpPr>
          <p:cNvPr id="41" name="テキスト ボックス 40">
            <a:extLst>
              <a:ext uri="{FF2B5EF4-FFF2-40B4-BE49-F238E27FC236}">
                <a16:creationId xmlns:a16="http://schemas.microsoft.com/office/drawing/2014/main" id="{627C15B2-BDAF-EFFF-3339-B8E41B4174B9}"/>
              </a:ext>
            </a:extLst>
          </p:cNvPr>
          <p:cNvSpPr txBox="1"/>
          <p:nvPr/>
        </p:nvSpPr>
        <p:spPr>
          <a:xfrm>
            <a:off x="74219" y="1418112"/>
            <a:ext cx="3915162" cy="307777"/>
          </a:xfrm>
          <a:prstGeom prst="rect">
            <a:avLst/>
          </a:prstGeom>
          <a:noFill/>
          <a:ln>
            <a:noFill/>
          </a:ln>
        </p:spPr>
        <p:txBody>
          <a:bodyPr wrap="square" rtlCol="0">
            <a:spAutoFit/>
          </a:bodyPr>
          <a:lstStyle/>
          <a:p>
            <a:pPr algn="ct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にお勧めの</a:t>
            </a:r>
            <a:r>
              <a:rPr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2" name="テキスト ボックス 41">
            <a:extLst>
              <a:ext uri="{FF2B5EF4-FFF2-40B4-BE49-F238E27FC236}">
                <a16:creationId xmlns:a16="http://schemas.microsoft.com/office/drawing/2014/main" id="{FDEB530A-47B6-BDB0-1631-5AD3931BE0A5}"/>
              </a:ext>
            </a:extLst>
          </p:cNvPr>
          <p:cNvSpPr txBox="1"/>
          <p:nvPr/>
        </p:nvSpPr>
        <p:spPr>
          <a:xfrm>
            <a:off x="461363" y="1740916"/>
            <a:ext cx="3308767"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高クロックである</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ため、高速計算が可能</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45" name="テキスト ボックス 44">
            <a:extLst>
              <a:ext uri="{FF2B5EF4-FFF2-40B4-BE49-F238E27FC236}">
                <a16:creationId xmlns:a16="http://schemas.microsoft.com/office/drawing/2014/main" id="{1B49E6A8-408E-E890-12A2-A01CDDEA945D}"/>
              </a:ext>
            </a:extLst>
          </p:cNvPr>
          <p:cNvSpPr txBox="1"/>
          <p:nvPr/>
        </p:nvSpPr>
        <p:spPr>
          <a:xfrm>
            <a:off x="366760" y="431485"/>
            <a:ext cx="3624491"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構造解析が必要なシュミレーションを行う</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際に！</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40F6FDCD-0EB4-06E3-5EF9-F985A5E5FE51}"/>
              </a:ext>
            </a:extLst>
          </p:cNvPr>
          <p:cNvSpPr txBox="1"/>
          <p:nvPr/>
        </p:nvSpPr>
        <p:spPr>
          <a:xfrm>
            <a:off x="42670" y="624117"/>
            <a:ext cx="3915162" cy="307777"/>
          </a:xfrm>
          <a:prstGeom prst="rect">
            <a:avLst/>
          </a:prstGeom>
          <a:noFill/>
          <a:ln>
            <a:noFill/>
          </a:ln>
        </p:spPr>
        <p:txBody>
          <a:bodyPr wrap="square" rtlCol="0">
            <a:spAutoFit/>
          </a:bodyPr>
          <a:lstStyle/>
          <a:p>
            <a:pPr algn="ctr"/>
            <a:r>
              <a:rPr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汎用構造解析ソフトウェア</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39" name="図 38">
            <a:extLst>
              <a:ext uri="{FF2B5EF4-FFF2-40B4-BE49-F238E27FC236}">
                <a16:creationId xmlns:a16="http://schemas.microsoft.com/office/drawing/2014/main" id="{289A2503-81B3-D0BF-1720-026ED5DC65B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10154" y="452126"/>
            <a:ext cx="1181407" cy="1522830"/>
          </a:xfrm>
          <a:prstGeom prst="rect">
            <a:avLst/>
          </a:prstGeom>
        </p:spPr>
      </p:pic>
      <p:pic>
        <p:nvPicPr>
          <p:cNvPr id="40" name="図 39">
            <a:extLst>
              <a:ext uri="{FF2B5EF4-FFF2-40B4-BE49-F238E27FC236}">
                <a16:creationId xmlns:a16="http://schemas.microsoft.com/office/drawing/2014/main" id="{1C6AA4BA-09AB-F4A1-EACF-E661AC66811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56141" y="88951"/>
            <a:ext cx="1646408" cy="1983026"/>
          </a:xfrm>
          <a:prstGeom prst="rect">
            <a:avLst/>
          </a:prstGeom>
        </p:spPr>
      </p:pic>
      <p:pic>
        <p:nvPicPr>
          <p:cNvPr id="46" name="図 45">
            <a:extLst>
              <a:ext uri="{FF2B5EF4-FFF2-40B4-BE49-F238E27FC236}">
                <a16:creationId xmlns:a16="http://schemas.microsoft.com/office/drawing/2014/main" id="{69CE51C9-6FA9-3DF8-06AE-5939CF25FB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9341" y="4731249"/>
            <a:ext cx="1560607" cy="2011618"/>
          </a:xfrm>
          <a:prstGeom prst="rect">
            <a:avLst/>
          </a:prstGeom>
        </p:spPr>
      </p:pic>
      <p:pic>
        <p:nvPicPr>
          <p:cNvPr id="43" name="図 42">
            <a:extLst>
              <a:ext uri="{FF2B5EF4-FFF2-40B4-BE49-F238E27FC236}">
                <a16:creationId xmlns:a16="http://schemas.microsoft.com/office/drawing/2014/main" id="{75A94770-EE5D-A85B-411F-07EF3CAF07CE}"/>
              </a:ext>
            </a:extLst>
          </p:cNvPr>
          <p:cNvPicPr>
            <a:picLocks noChangeAspect="1"/>
          </p:cNvPicPr>
          <p:nvPr/>
        </p:nvPicPr>
        <p:blipFill>
          <a:blip r:embed="rId10"/>
          <a:stretch>
            <a:fillRect/>
          </a:stretch>
        </p:blipFill>
        <p:spPr>
          <a:xfrm>
            <a:off x="598017" y="6907671"/>
            <a:ext cx="2135126" cy="1265421"/>
          </a:xfrm>
          <a:prstGeom prst="rect">
            <a:avLst/>
          </a:prstGeom>
        </p:spPr>
      </p:pic>
      <p:pic>
        <p:nvPicPr>
          <p:cNvPr id="48" name="図 47">
            <a:extLst>
              <a:ext uri="{FF2B5EF4-FFF2-40B4-BE49-F238E27FC236}">
                <a16:creationId xmlns:a16="http://schemas.microsoft.com/office/drawing/2014/main" id="{068C6F3C-03DC-D78E-200D-E89B71ABFC5B}"/>
              </a:ext>
            </a:extLst>
          </p:cNvPr>
          <p:cNvPicPr>
            <a:picLocks noChangeAspect="1"/>
          </p:cNvPicPr>
          <p:nvPr/>
        </p:nvPicPr>
        <p:blipFill>
          <a:blip r:embed="rId11"/>
          <a:stretch>
            <a:fillRect/>
          </a:stretch>
        </p:blipFill>
        <p:spPr>
          <a:xfrm>
            <a:off x="2031800" y="5003829"/>
            <a:ext cx="1163894" cy="1635963"/>
          </a:xfrm>
          <a:prstGeom prst="rect">
            <a:avLst/>
          </a:prstGeom>
        </p:spPr>
      </p:pic>
      <p:sp>
        <p:nvSpPr>
          <p:cNvPr id="62" name="テキスト ボックス 61">
            <a:extLst>
              <a:ext uri="{FF2B5EF4-FFF2-40B4-BE49-F238E27FC236}">
                <a16:creationId xmlns:a16="http://schemas.microsoft.com/office/drawing/2014/main" id="{511ED578-78B2-21A6-8704-091FC9D93C58}"/>
              </a:ext>
            </a:extLst>
          </p:cNvPr>
          <p:cNvSpPr txBox="1"/>
          <p:nvPr/>
        </p:nvSpPr>
        <p:spPr>
          <a:xfrm>
            <a:off x="287437" y="948061"/>
            <a:ext cx="3492400" cy="523220"/>
          </a:xfrm>
          <a:prstGeom prst="rect">
            <a:avLst/>
          </a:prstGeom>
          <a:noFill/>
          <a:ln>
            <a:noFill/>
          </a:ln>
        </p:spPr>
        <p:txBody>
          <a:bodyPr wrap="square" rtlCol="0">
            <a:spAutoFit/>
          </a:bodyPr>
          <a:lstStyle/>
          <a:p>
            <a:pPr algn="ctr"/>
            <a:r>
              <a:rPr kumimoji="1" lang="en-US" altLang="ja-JP" sz="2800" b="1"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MSC | Nastran</a:t>
            </a:r>
          </a:p>
        </p:txBody>
      </p:sp>
      <p:sp>
        <p:nvSpPr>
          <p:cNvPr id="65" name="正方形/長方形 50">
            <a:extLst>
              <a:ext uri="{FF2B5EF4-FFF2-40B4-BE49-F238E27FC236}">
                <a16:creationId xmlns:a16="http://schemas.microsoft.com/office/drawing/2014/main" id="{945CDBCC-92CF-4177-12F0-46A94F0E206B}"/>
              </a:ext>
            </a:extLst>
          </p:cNvPr>
          <p:cNvSpPr/>
          <p:nvPr/>
        </p:nvSpPr>
        <p:spPr>
          <a:xfrm>
            <a:off x="4429639" y="108873"/>
            <a:ext cx="1562147" cy="1592855"/>
          </a:xfrm>
          <a:custGeom>
            <a:avLst/>
            <a:gdLst>
              <a:gd name="connsiteX0" fmla="*/ 0 w 1352599"/>
              <a:gd name="connsiteY0" fmla="*/ 0 h 862711"/>
              <a:gd name="connsiteX1" fmla="*/ 1352599 w 1352599"/>
              <a:gd name="connsiteY1" fmla="*/ 0 h 862711"/>
              <a:gd name="connsiteX2" fmla="*/ 1352599 w 1352599"/>
              <a:gd name="connsiteY2" fmla="*/ 862711 h 862711"/>
              <a:gd name="connsiteX3" fmla="*/ 0 w 1352599"/>
              <a:gd name="connsiteY3" fmla="*/ 862711 h 862711"/>
              <a:gd name="connsiteX4" fmla="*/ 0 w 1352599"/>
              <a:gd name="connsiteY4" fmla="*/ 0 h 862711"/>
              <a:gd name="connsiteX0" fmla="*/ 0 w 1352599"/>
              <a:gd name="connsiteY0" fmla="*/ 0 h 1499318"/>
              <a:gd name="connsiteX1" fmla="*/ 1352599 w 1352599"/>
              <a:gd name="connsiteY1" fmla="*/ 0 h 1499318"/>
              <a:gd name="connsiteX2" fmla="*/ 1329449 w 1352599"/>
              <a:gd name="connsiteY2" fmla="*/ 1499318 h 1499318"/>
              <a:gd name="connsiteX3" fmla="*/ 0 w 1352599"/>
              <a:gd name="connsiteY3" fmla="*/ 862711 h 1499318"/>
              <a:gd name="connsiteX4" fmla="*/ 0 w 1352599"/>
              <a:gd name="connsiteY4" fmla="*/ 0 h 1499318"/>
              <a:gd name="connsiteX0" fmla="*/ 578734 w 1931333"/>
              <a:gd name="connsiteY0" fmla="*/ 0 h 1499318"/>
              <a:gd name="connsiteX1" fmla="*/ 1931333 w 1931333"/>
              <a:gd name="connsiteY1" fmla="*/ 0 h 1499318"/>
              <a:gd name="connsiteX2" fmla="*/ 1908183 w 1931333"/>
              <a:gd name="connsiteY2" fmla="*/ 1499318 h 1499318"/>
              <a:gd name="connsiteX3" fmla="*/ 0 w 1931333"/>
              <a:gd name="connsiteY3" fmla="*/ 1476169 h 1499318"/>
              <a:gd name="connsiteX4" fmla="*/ 578734 w 1931333"/>
              <a:gd name="connsiteY4" fmla="*/ 0 h 1499318"/>
              <a:gd name="connsiteX0" fmla="*/ 173620 w 1931333"/>
              <a:gd name="connsiteY0" fmla="*/ 451413 h 1499318"/>
              <a:gd name="connsiteX1" fmla="*/ 1931333 w 1931333"/>
              <a:gd name="connsiteY1" fmla="*/ 0 h 1499318"/>
              <a:gd name="connsiteX2" fmla="*/ 1908183 w 1931333"/>
              <a:gd name="connsiteY2" fmla="*/ 1499318 h 1499318"/>
              <a:gd name="connsiteX3" fmla="*/ 0 w 1931333"/>
              <a:gd name="connsiteY3" fmla="*/ 1476169 h 1499318"/>
              <a:gd name="connsiteX4" fmla="*/ 173620 w 1931333"/>
              <a:gd name="connsiteY4" fmla="*/ 451413 h 1499318"/>
              <a:gd name="connsiteX0" fmla="*/ 173620 w 2002007"/>
              <a:gd name="connsiteY0" fmla="*/ 428402 h 1476307"/>
              <a:gd name="connsiteX1" fmla="*/ 2002007 w 2002007"/>
              <a:gd name="connsiteY1" fmla="*/ 0 h 1476307"/>
              <a:gd name="connsiteX2" fmla="*/ 1908183 w 2002007"/>
              <a:gd name="connsiteY2" fmla="*/ 1476307 h 1476307"/>
              <a:gd name="connsiteX3" fmla="*/ 0 w 2002007"/>
              <a:gd name="connsiteY3" fmla="*/ 1453158 h 1476307"/>
              <a:gd name="connsiteX4" fmla="*/ 173620 w 2002007"/>
              <a:gd name="connsiteY4" fmla="*/ 428402 h 1476307"/>
              <a:gd name="connsiteX0" fmla="*/ 173620 w 2002007"/>
              <a:gd name="connsiteY0" fmla="*/ 428402 h 1487813"/>
              <a:gd name="connsiteX1" fmla="*/ 2002007 w 2002007"/>
              <a:gd name="connsiteY1" fmla="*/ 0 h 1487813"/>
              <a:gd name="connsiteX2" fmla="*/ 1937630 w 2002007"/>
              <a:gd name="connsiteY2" fmla="*/ 1487813 h 1487813"/>
              <a:gd name="connsiteX3" fmla="*/ 0 w 2002007"/>
              <a:gd name="connsiteY3" fmla="*/ 1453158 h 1487813"/>
              <a:gd name="connsiteX4" fmla="*/ 173620 w 2002007"/>
              <a:gd name="connsiteY4" fmla="*/ 428402 h 1487813"/>
              <a:gd name="connsiteX0" fmla="*/ 173620 w 2002007"/>
              <a:gd name="connsiteY0" fmla="*/ 428402 h 1476307"/>
              <a:gd name="connsiteX1" fmla="*/ 2002007 w 2002007"/>
              <a:gd name="connsiteY1" fmla="*/ 0 h 1476307"/>
              <a:gd name="connsiteX2" fmla="*/ 1896404 w 2002007"/>
              <a:gd name="connsiteY2" fmla="*/ 1476307 h 1476307"/>
              <a:gd name="connsiteX3" fmla="*/ 0 w 2002007"/>
              <a:gd name="connsiteY3" fmla="*/ 1453158 h 1476307"/>
              <a:gd name="connsiteX4" fmla="*/ 173620 w 2002007"/>
              <a:gd name="connsiteY4" fmla="*/ 428402 h 1476307"/>
              <a:gd name="connsiteX0" fmla="*/ 173620 w 2002007"/>
              <a:gd name="connsiteY0" fmla="*/ 428402 h 1487813"/>
              <a:gd name="connsiteX1" fmla="*/ 2002007 w 2002007"/>
              <a:gd name="connsiteY1" fmla="*/ 0 h 1487813"/>
              <a:gd name="connsiteX2" fmla="*/ 1937631 w 2002007"/>
              <a:gd name="connsiteY2" fmla="*/ 1487813 h 1487813"/>
              <a:gd name="connsiteX3" fmla="*/ 0 w 2002007"/>
              <a:gd name="connsiteY3" fmla="*/ 1453158 h 1487813"/>
              <a:gd name="connsiteX4" fmla="*/ 173620 w 2002007"/>
              <a:gd name="connsiteY4" fmla="*/ 428402 h 1487813"/>
              <a:gd name="connsiteX0" fmla="*/ 173620 w 1996117"/>
              <a:gd name="connsiteY0" fmla="*/ 411144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11144 h 1470555"/>
              <a:gd name="connsiteX0" fmla="*/ 173620 w 1996117"/>
              <a:gd name="connsiteY0" fmla="*/ 428402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28402 h 1470555"/>
              <a:gd name="connsiteX0" fmla="*/ 173620 w 1996117"/>
              <a:gd name="connsiteY0" fmla="*/ 445660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45660 h 1470555"/>
              <a:gd name="connsiteX0" fmla="*/ 167730 w 1996117"/>
              <a:gd name="connsiteY0" fmla="*/ 428402 h 1470555"/>
              <a:gd name="connsiteX1" fmla="*/ 1996117 w 1996117"/>
              <a:gd name="connsiteY1" fmla="*/ 0 h 1470555"/>
              <a:gd name="connsiteX2" fmla="*/ 1937631 w 1996117"/>
              <a:gd name="connsiteY2" fmla="*/ 1470555 h 1470555"/>
              <a:gd name="connsiteX3" fmla="*/ 0 w 1996117"/>
              <a:gd name="connsiteY3" fmla="*/ 1435900 h 1470555"/>
              <a:gd name="connsiteX4" fmla="*/ 167730 w 1996117"/>
              <a:gd name="connsiteY4" fmla="*/ 428402 h 1470555"/>
              <a:gd name="connsiteX0" fmla="*/ 150061 w 1978448"/>
              <a:gd name="connsiteY0" fmla="*/ 428402 h 1470555"/>
              <a:gd name="connsiteX1" fmla="*/ 1978448 w 1978448"/>
              <a:gd name="connsiteY1" fmla="*/ 0 h 1470555"/>
              <a:gd name="connsiteX2" fmla="*/ 1919962 w 1978448"/>
              <a:gd name="connsiteY2" fmla="*/ 1470555 h 1470555"/>
              <a:gd name="connsiteX3" fmla="*/ 0 w 1978448"/>
              <a:gd name="connsiteY3" fmla="*/ 1441653 h 1470555"/>
              <a:gd name="connsiteX4" fmla="*/ 150061 w 1978448"/>
              <a:gd name="connsiteY4" fmla="*/ 428402 h 1470555"/>
              <a:gd name="connsiteX0" fmla="*/ 150061 w 1978448"/>
              <a:gd name="connsiteY0" fmla="*/ 439908 h 1482061"/>
              <a:gd name="connsiteX1" fmla="*/ 1978448 w 1978448"/>
              <a:gd name="connsiteY1" fmla="*/ 0 h 1482061"/>
              <a:gd name="connsiteX2" fmla="*/ 1919962 w 1978448"/>
              <a:gd name="connsiteY2" fmla="*/ 1482061 h 1482061"/>
              <a:gd name="connsiteX3" fmla="*/ 0 w 1978448"/>
              <a:gd name="connsiteY3" fmla="*/ 1453159 h 1482061"/>
              <a:gd name="connsiteX4" fmla="*/ 150061 w 1978448"/>
              <a:gd name="connsiteY4" fmla="*/ 439908 h 1482061"/>
              <a:gd name="connsiteX0" fmla="*/ 150061 w 1978448"/>
              <a:gd name="connsiteY0" fmla="*/ 439908 h 1482061"/>
              <a:gd name="connsiteX1" fmla="*/ 1978448 w 1978448"/>
              <a:gd name="connsiteY1" fmla="*/ 0 h 1482061"/>
              <a:gd name="connsiteX2" fmla="*/ 1893273 w 1978448"/>
              <a:gd name="connsiteY2" fmla="*/ 1482061 h 1482061"/>
              <a:gd name="connsiteX3" fmla="*/ 0 w 1978448"/>
              <a:gd name="connsiteY3" fmla="*/ 1453159 h 1482061"/>
              <a:gd name="connsiteX4" fmla="*/ 150061 w 1978448"/>
              <a:gd name="connsiteY4" fmla="*/ 439908 h 1482061"/>
              <a:gd name="connsiteX0" fmla="*/ 150061 w 1978448"/>
              <a:gd name="connsiteY0" fmla="*/ 439908 h 1517104"/>
              <a:gd name="connsiteX1" fmla="*/ 1978448 w 1978448"/>
              <a:gd name="connsiteY1" fmla="*/ 0 h 1517104"/>
              <a:gd name="connsiteX2" fmla="*/ 1905210 w 1978448"/>
              <a:gd name="connsiteY2" fmla="*/ 1517104 h 1517104"/>
              <a:gd name="connsiteX3" fmla="*/ 0 w 1978448"/>
              <a:gd name="connsiteY3" fmla="*/ 1453159 h 1517104"/>
              <a:gd name="connsiteX4" fmla="*/ 150061 w 1978448"/>
              <a:gd name="connsiteY4" fmla="*/ 439908 h 1517104"/>
              <a:gd name="connsiteX0" fmla="*/ 150061 w 1978448"/>
              <a:gd name="connsiteY0" fmla="*/ 439908 h 1493889"/>
              <a:gd name="connsiteX1" fmla="*/ 1978448 w 1978448"/>
              <a:gd name="connsiteY1" fmla="*/ 0 h 1493889"/>
              <a:gd name="connsiteX2" fmla="*/ 1905210 w 1978448"/>
              <a:gd name="connsiteY2" fmla="*/ 1493889 h 1493889"/>
              <a:gd name="connsiteX3" fmla="*/ 0 w 1978448"/>
              <a:gd name="connsiteY3" fmla="*/ 1453159 h 1493889"/>
              <a:gd name="connsiteX4" fmla="*/ 150061 w 1978448"/>
              <a:gd name="connsiteY4" fmla="*/ 439908 h 1493889"/>
              <a:gd name="connsiteX0" fmla="*/ 150061 w 1978448"/>
              <a:gd name="connsiteY0" fmla="*/ 439908 h 1470675"/>
              <a:gd name="connsiteX1" fmla="*/ 1978448 w 1978448"/>
              <a:gd name="connsiteY1" fmla="*/ 0 h 1470675"/>
              <a:gd name="connsiteX2" fmla="*/ 1905210 w 1978448"/>
              <a:gd name="connsiteY2" fmla="*/ 1470675 h 1470675"/>
              <a:gd name="connsiteX3" fmla="*/ 0 w 1978448"/>
              <a:gd name="connsiteY3" fmla="*/ 1453159 h 1470675"/>
              <a:gd name="connsiteX4" fmla="*/ 150061 w 1978448"/>
              <a:gd name="connsiteY4" fmla="*/ 439908 h 1470675"/>
              <a:gd name="connsiteX0" fmla="*/ 150061 w 1978448"/>
              <a:gd name="connsiteY0" fmla="*/ 439908 h 1470675"/>
              <a:gd name="connsiteX1" fmla="*/ 1978448 w 1978448"/>
              <a:gd name="connsiteY1" fmla="*/ 0 h 1470675"/>
              <a:gd name="connsiteX2" fmla="*/ 1887417 w 1978448"/>
              <a:gd name="connsiteY2" fmla="*/ 1470675 h 1470675"/>
              <a:gd name="connsiteX3" fmla="*/ 0 w 1978448"/>
              <a:gd name="connsiteY3" fmla="*/ 1453159 h 1470675"/>
              <a:gd name="connsiteX4" fmla="*/ 150061 w 1978448"/>
              <a:gd name="connsiteY4" fmla="*/ 439908 h 1470675"/>
              <a:gd name="connsiteX0" fmla="*/ 150061 w 1978448"/>
              <a:gd name="connsiteY0" fmla="*/ 439908 h 1470675"/>
              <a:gd name="connsiteX1" fmla="*/ 1978448 w 1978448"/>
              <a:gd name="connsiteY1" fmla="*/ 0 h 1470675"/>
              <a:gd name="connsiteX2" fmla="*/ 1911142 w 1978448"/>
              <a:gd name="connsiteY2" fmla="*/ 1470675 h 1470675"/>
              <a:gd name="connsiteX3" fmla="*/ 0 w 1978448"/>
              <a:gd name="connsiteY3" fmla="*/ 1453159 h 1470675"/>
              <a:gd name="connsiteX4" fmla="*/ 150061 w 1978448"/>
              <a:gd name="connsiteY4" fmla="*/ 439908 h 1470675"/>
              <a:gd name="connsiteX0" fmla="*/ 464409 w 1978448"/>
              <a:gd name="connsiteY0" fmla="*/ 0 h 1569062"/>
              <a:gd name="connsiteX1" fmla="*/ 1978448 w 1978448"/>
              <a:gd name="connsiteY1" fmla="*/ 98387 h 1569062"/>
              <a:gd name="connsiteX2" fmla="*/ 1911142 w 1978448"/>
              <a:gd name="connsiteY2" fmla="*/ 1569062 h 1569062"/>
              <a:gd name="connsiteX3" fmla="*/ 0 w 1978448"/>
              <a:gd name="connsiteY3" fmla="*/ 1551546 h 1569062"/>
              <a:gd name="connsiteX4" fmla="*/ 464409 w 1978448"/>
              <a:gd name="connsiteY4" fmla="*/ 0 h 1569062"/>
              <a:gd name="connsiteX0" fmla="*/ 464409 w 2014169"/>
              <a:gd name="connsiteY0" fmla="*/ 0 h 1569062"/>
              <a:gd name="connsiteX1" fmla="*/ 2014169 w 2014169"/>
              <a:gd name="connsiteY1" fmla="*/ 419965 h 1569062"/>
              <a:gd name="connsiteX2" fmla="*/ 1911142 w 2014169"/>
              <a:gd name="connsiteY2" fmla="*/ 1569062 h 1569062"/>
              <a:gd name="connsiteX3" fmla="*/ 0 w 2014169"/>
              <a:gd name="connsiteY3" fmla="*/ 1551546 h 1569062"/>
              <a:gd name="connsiteX4" fmla="*/ 464409 w 2014169"/>
              <a:gd name="connsiteY4" fmla="*/ 0 h 1569062"/>
              <a:gd name="connsiteX0" fmla="*/ 464409 w 2032594"/>
              <a:gd name="connsiteY0" fmla="*/ 0 h 1551546"/>
              <a:gd name="connsiteX1" fmla="*/ 2014169 w 2032594"/>
              <a:gd name="connsiteY1" fmla="*/ 419965 h 1551546"/>
              <a:gd name="connsiteX2" fmla="*/ 2032594 w 2032594"/>
              <a:gd name="connsiteY2" fmla="*/ 1436236 h 1551546"/>
              <a:gd name="connsiteX3" fmla="*/ 0 w 2032594"/>
              <a:gd name="connsiteY3" fmla="*/ 1551546 h 1551546"/>
              <a:gd name="connsiteX4" fmla="*/ 464409 w 2032594"/>
              <a:gd name="connsiteY4" fmla="*/ 0 h 1551546"/>
              <a:gd name="connsiteX0" fmla="*/ 42897 w 1611082"/>
              <a:gd name="connsiteY0" fmla="*/ 0 h 1607473"/>
              <a:gd name="connsiteX1" fmla="*/ 1592657 w 1611082"/>
              <a:gd name="connsiteY1" fmla="*/ 419965 h 1607473"/>
              <a:gd name="connsiteX2" fmla="*/ 1611082 w 1611082"/>
              <a:gd name="connsiteY2" fmla="*/ 1436236 h 1607473"/>
              <a:gd name="connsiteX3" fmla="*/ 0 w 1611082"/>
              <a:gd name="connsiteY3" fmla="*/ 1607473 h 1607473"/>
              <a:gd name="connsiteX4" fmla="*/ 42897 w 1611082"/>
              <a:gd name="connsiteY4" fmla="*/ 0 h 160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082" h="1607473">
                <a:moveTo>
                  <a:pt x="42897" y="0"/>
                </a:moveTo>
                <a:lnTo>
                  <a:pt x="1592657" y="419965"/>
                </a:lnTo>
                <a:lnTo>
                  <a:pt x="1611082" y="1436236"/>
                </a:lnTo>
                <a:lnTo>
                  <a:pt x="0" y="1607473"/>
                </a:lnTo>
                <a:lnTo>
                  <a:pt x="42897" y="0"/>
                </a:lnTo>
                <a:close/>
              </a:path>
            </a:pathLst>
          </a:custGeom>
          <a:blipFill>
            <a:blip r:embed="rId1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4" name="グループ化 73">
            <a:extLst>
              <a:ext uri="{FF2B5EF4-FFF2-40B4-BE49-F238E27FC236}">
                <a16:creationId xmlns:a16="http://schemas.microsoft.com/office/drawing/2014/main" id="{14339A53-E3A0-640C-6FE1-E3A096280BFE}"/>
              </a:ext>
            </a:extLst>
          </p:cNvPr>
          <p:cNvGrpSpPr/>
          <p:nvPr/>
        </p:nvGrpSpPr>
        <p:grpSpPr>
          <a:xfrm>
            <a:off x="4085241" y="2672424"/>
            <a:ext cx="2906319" cy="954522"/>
            <a:chOff x="4041346" y="2672424"/>
            <a:chExt cx="2681918" cy="925508"/>
          </a:xfrm>
        </p:grpSpPr>
        <p:pic>
          <p:nvPicPr>
            <p:cNvPr id="67" name="図 66">
              <a:extLst>
                <a:ext uri="{FF2B5EF4-FFF2-40B4-BE49-F238E27FC236}">
                  <a16:creationId xmlns:a16="http://schemas.microsoft.com/office/drawing/2014/main" id="{D00F6A19-4FEE-5355-4876-53A2CFF86661}"/>
                </a:ext>
              </a:extLst>
            </p:cNvPr>
            <p:cNvPicPr>
              <a:picLocks noChangeAspect="1"/>
            </p:cNvPicPr>
            <p:nvPr/>
          </p:nvPicPr>
          <p:blipFill>
            <a:blip r:embed="rId13"/>
            <a:stretch>
              <a:fillRect/>
            </a:stretch>
          </p:blipFill>
          <p:spPr>
            <a:xfrm>
              <a:off x="4041346" y="2672424"/>
              <a:ext cx="1267819" cy="925508"/>
            </a:xfrm>
            <a:prstGeom prst="rect">
              <a:avLst/>
            </a:prstGeom>
          </p:spPr>
        </p:pic>
        <p:pic>
          <p:nvPicPr>
            <p:cNvPr id="73" name="図 72">
              <a:extLst>
                <a:ext uri="{FF2B5EF4-FFF2-40B4-BE49-F238E27FC236}">
                  <a16:creationId xmlns:a16="http://schemas.microsoft.com/office/drawing/2014/main" id="{70F35114-1F70-3537-6A40-C6CA42097267}"/>
                </a:ext>
              </a:extLst>
            </p:cNvPr>
            <p:cNvPicPr>
              <a:picLocks noChangeAspect="1"/>
            </p:cNvPicPr>
            <p:nvPr/>
          </p:nvPicPr>
          <p:blipFill>
            <a:blip r:embed="rId14"/>
            <a:stretch>
              <a:fillRect/>
            </a:stretch>
          </p:blipFill>
          <p:spPr>
            <a:xfrm>
              <a:off x="5459846" y="2692601"/>
              <a:ext cx="1263418" cy="901023"/>
            </a:xfrm>
            <a:prstGeom prst="rect">
              <a:avLst/>
            </a:prstGeom>
          </p:spPr>
        </p:pic>
      </p:grpSp>
      <p:grpSp>
        <p:nvGrpSpPr>
          <p:cNvPr id="86" name="グループ化 85">
            <a:extLst>
              <a:ext uri="{FF2B5EF4-FFF2-40B4-BE49-F238E27FC236}">
                <a16:creationId xmlns:a16="http://schemas.microsoft.com/office/drawing/2014/main" id="{2CC22A63-19AE-8FE8-F436-7C2FE78F9029}"/>
              </a:ext>
            </a:extLst>
          </p:cNvPr>
          <p:cNvGrpSpPr/>
          <p:nvPr/>
        </p:nvGrpSpPr>
        <p:grpSpPr>
          <a:xfrm>
            <a:off x="4085240" y="3699816"/>
            <a:ext cx="2906320" cy="595258"/>
            <a:chOff x="4085240" y="3699816"/>
            <a:chExt cx="3075442" cy="595258"/>
          </a:xfrm>
        </p:grpSpPr>
        <p:pic>
          <p:nvPicPr>
            <p:cNvPr id="76" name="図 75">
              <a:extLst>
                <a:ext uri="{FF2B5EF4-FFF2-40B4-BE49-F238E27FC236}">
                  <a16:creationId xmlns:a16="http://schemas.microsoft.com/office/drawing/2014/main" id="{3FCCE341-5E30-6AB9-0D2D-E7A34BCC3F45}"/>
                </a:ext>
              </a:extLst>
            </p:cNvPr>
            <p:cNvPicPr>
              <a:picLocks noChangeAspect="1"/>
            </p:cNvPicPr>
            <p:nvPr/>
          </p:nvPicPr>
          <p:blipFill>
            <a:blip r:embed="rId15"/>
            <a:stretch>
              <a:fillRect/>
            </a:stretch>
          </p:blipFill>
          <p:spPr>
            <a:xfrm>
              <a:off x="4085240" y="3702003"/>
              <a:ext cx="963741" cy="593071"/>
            </a:xfrm>
            <a:prstGeom prst="rect">
              <a:avLst/>
            </a:prstGeom>
          </p:spPr>
        </p:pic>
        <p:pic>
          <p:nvPicPr>
            <p:cNvPr id="79" name="図 78">
              <a:extLst>
                <a:ext uri="{FF2B5EF4-FFF2-40B4-BE49-F238E27FC236}">
                  <a16:creationId xmlns:a16="http://schemas.microsoft.com/office/drawing/2014/main" id="{4C631B2E-1859-66FD-609C-04B109CC573F}"/>
                </a:ext>
              </a:extLst>
            </p:cNvPr>
            <p:cNvPicPr>
              <a:picLocks noChangeAspect="1"/>
            </p:cNvPicPr>
            <p:nvPr/>
          </p:nvPicPr>
          <p:blipFill>
            <a:blip r:embed="rId16"/>
            <a:stretch>
              <a:fillRect/>
            </a:stretch>
          </p:blipFill>
          <p:spPr>
            <a:xfrm>
              <a:off x="5134018" y="3699816"/>
              <a:ext cx="963741" cy="578244"/>
            </a:xfrm>
            <a:prstGeom prst="rect">
              <a:avLst/>
            </a:prstGeom>
          </p:spPr>
        </p:pic>
        <p:pic>
          <p:nvPicPr>
            <p:cNvPr id="85" name="図 84">
              <a:extLst>
                <a:ext uri="{FF2B5EF4-FFF2-40B4-BE49-F238E27FC236}">
                  <a16:creationId xmlns:a16="http://schemas.microsoft.com/office/drawing/2014/main" id="{F6387548-0F46-C40A-DBE4-ED489C34F0C1}"/>
                </a:ext>
              </a:extLst>
            </p:cNvPr>
            <p:cNvPicPr>
              <a:picLocks noChangeAspect="1"/>
            </p:cNvPicPr>
            <p:nvPr/>
          </p:nvPicPr>
          <p:blipFill>
            <a:blip r:embed="rId17"/>
            <a:stretch>
              <a:fillRect/>
            </a:stretch>
          </p:blipFill>
          <p:spPr>
            <a:xfrm>
              <a:off x="6190949" y="3704919"/>
              <a:ext cx="969733" cy="566393"/>
            </a:xfrm>
            <a:prstGeom prst="rect">
              <a:avLst/>
            </a:prstGeom>
          </p:spPr>
        </p:pic>
      </p:grpSp>
      <p:pic>
        <p:nvPicPr>
          <p:cNvPr id="44" name="図 43">
            <a:extLst>
              <a:ext uri="{FF2B5EF4-FFF2-40B4-BE49-F238E27FC236}">
                <a16:creationId xmlns:a16="http://schemas.microsoft.com/office/drawing/2014/main" id="{3A25F553-07EA-F402-BC92-C73DF5D42F35}"/>
              </a:ext>
            </a:extLst>
          </p:cNvPr>
          <p:cNvPicPr>
            <a:picLocks noChangeAspect="1"/>
          </p:cNvPicPr>
          <p:nvPr/>
        </p:nvPicPr>
        <p:blipFill>
          <a:blip r:embed="rId18"/>
          <a:stretch>
            <a:fillRect/>
          </a:stretch>
        </p:blipFill>
        <p:spPr>
          <a:xfrm>
            <a:off x="3478952" y="4954263"/>
            <a:ext cx="757466" cy="658544"/>
          </a:xfrm>
          <a:prstGeom prst="rect">
            <a:avLst/>
          </a:prstGeom>
        </p:spPr>
      </p:pic>
      <p:sp>
        <p:nvSpPr>
          <p:cNvPr id="50" name="テキスト ボックス 49">
            <a:extLst>
              <a:ext uri="{FF2B5EF4-FFF2-40B4-BE49-F238E27FC236}">
                <a16:creationId xmlns:a16="http://schemas.microsoft.com/office/drawing/2014/main" id="{25C1F4C5-4F36-01EB-05AE-666AC9D120CE}"/>
              </a:ext>
            </a:extLst>
          </p:cNvPr>
          <p:cNvSpPr txBox="1"/>
          <p:nvPr/>
        </p:nvSpPr>
        <p:spPr>
          <a:xfrm>
            <a:off x="4725533" y="7327823"/>
            <a:ext cx="2756248" cy="369332"/>
          </a:xfrm>
          <a:prstGeom prst="rect">
            <a:avLst/>
          </a:prstGeom>
          <a:noFill/>
          <a:ln>
            <a:noFill/>
          </a:ln>
        </p:spPr>
        <p:txBody>
          <a:bodyPr wrap="square" rtlCol="0">
            <a:spAutoFit/>
          </a:bodyPr>
          <a:lstStyle/>
          <a:p>
            <a:pPr algn="r"/>
            <a:r>
              <a:rPr lang="ja-JP" altLang="en-US"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dirty="0">
              <a:solidFill>
                <a:srgbClr val="1C1C1C"/>
              </a:solidFill>
              <a:ea typeface="HGPｺﾞｼｯｸE" panose="020B0900000000000000" pitchFamily="50" charset="-128"/>
              <a:cs typeface="Segoe UI" panose="020B0502040204020203" pitchFamily="34" charset="0"/>
            </a:endParaRPr>
          </a:p>
        </p:txBody>
      </p:sp>
      <p:pic>
        <p:nvPicPr>
          <p:cNvPr id="51" name="図 50">
            <a:extLst>
              <a:ext uri="{FF2B5EF4-FFF2-40B4-BE49-F238E27FC236}">
                <a16:creationId xmlns:a16="http://schemas.microsoft.com/office/drawing/2014/main" id="{4670E36D-127F-E0CB-ACCD-89313F374EE1}"/>
              </a:ext>
            </a:extLst>
          </p:cNvPr>
          <p:cNvPicPr>
            <a:picLocks noChangeAspect="1"/>
          </p:cNvPicPr>
          <p:nvPr/>
        </p:nvPicPr>
        <p:blipFill>
          <a:blip r:embed="rId18"/>
          <a:stretch>
            <a:fillRect/>
          </a:stretch>
        </p:blipFill>
        <p:spPr>
          <a:xfrm>
            <a:off x="635646" y="8512848"/>
            <a:ext cx="757466" cy="658544"/>
          </a:xfrm>
          <a:prstGeom prst="rect">
            <a:avLst/>
          </a:prstGeom>
        </p:spPr>
      </p:pic>
    </p:spTree>
    <p:extLst>
      <p:ext uri="{BB962C8B-B14F-4D97-AF65-F5344CB8AC3E}">
        <p14:creationId xmlns:p14="http://schemas.microsoft.com/office/powerpoint/2010/main" val="570196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a:extLst>
              <a:ext uri="{FF2B5EF4-FFF2-40B4-BE49-F238E27FC236}">
                <a16:creationId xmlns:a16="http://schemas.microsoft.com/office/drawing/2014/main" id="{11D2916B-EBC6-F478-A25D-AABA42A52E4F}"/>
              </a:ext>
            </a:extLst>
          </p:cNvPr>
          <p:cNvPicPr>
            <a:picLocks noChangeAspect="1"/>
          </p:cNvPicPr>
          <p:nvPr/>
        </p:nvPicPr>
        <p:blipFill>
          <a:blip r:embed="rId2"/>
          <a:stretch>
            <a:fillRect/>
          </a:stretch>
        </p:blipFill>
        <p:spPr>
          <a:xfrm>
            <a:off x="-23607" y="7035"/>
            <a:ext cx="7583282" cy="2080467"/>
          </a:xfrm>
          <a:prstGeom prst="rect">
            <a:avLst/>
          </a:prstGeom>
        </p:spPr>
      </p:pic>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10041741"/>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257020"/>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6838" y="10220187"/>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290677"/>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841683" y="9998558"/>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10061427"/>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84" name="Rectangle 3">
            <a:extLst>
              <a:ext uri="{FF2B5EF4-FFF2-40B4-BE49-F238E27FC236}">
                <a16:creationId xmlns:a16="http://schemas.microsoft.com/office/drawing/2014/main" id="{736737C9-DE98-4436-858D-866790B75FC1}"/>
              </a:ext>
            </a:extLst>
          </p:cNvPr>
          <p:cNvSpPr>
            <a:spLocks noChangeArrowheads="1"/>
          </p:cNvSpPr>
          <p:nvPr/>
        </p:nvSpPr>
        <p:spPr bwMode="auto">
          <a:xfrm>
            <a:off x="401638" y="349673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85" name="Picture 4">
            <a:extLst>
              <a:ext uri="{FF2B5EF4-FFF2-40B4-BE49-F238E27FC236}">
                <a16:creationId xmlns:a16="http://schemas.microsoft.com/office/drawing/2014/main" id="{14344D56-0941-4659-9F41-F3424ECB89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944" b="26869"/>
          <a:stretch>
            <a:fillRect/>
          </a:stretch>
        </p:blipFill>
        <p:spPr bwMode="auto">
          <a:xfrm>
            <a:off x="401638" y="349673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図 8">
            <a:extLst>
              <a:ext uri="{FF2B5EF4-FFF2-40B4-BE49-F238E27FC236}">
                <a16:creationId xmlns:a16="http://schemas.microsoft.com/office/drawing/2014/main" id="{9B92694E-D735-4EFA-8719-7452CCC05A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38" y="404759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87" name="図 8">
            <a:extLst>
              <a:ext uri="{FF2B5EF4-FFF2-40B4-BE49-F238E27FC236}">
                <a16:creationId xmlns:a16="http://schemas.microsoft.com/office/drawing/2014/main" id="{0824D9D5-DAD8-4679-9DA6-B29F06B8CA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1776" y="5055699"/>
            <a:ext cx="1598612" cy="1458912"/>
          </a:xfrm>
          <a:prstGeom prst="rect">
            <a:avLst/>
          </a:prstGeom>
          <a:noFill/>
          <a:extLst>
            <a:ext uri="{909E8E84-426E-40DD-AFC4-6F175D3DCCD1}">
              <a14:hiddenFill xmlns:a14="http://schemas.microsoft.com/office/drawing/2010/main">
                <a:solidFill>
                  <a:srgbClr val="FFFFFF"/>
                </a:solidFill>
              </a14:hiddenFill>
            </a:ext>
          </a:extLst>
        </p:spPr>
      </p:pic>
      <p:cxnSp>
        <p:nvCxnSpPr>
          <p:cNvPr id="96" name="直線コネクタ 95">
            <a:extLst>
              <a:ext uri="{FF2B5EF4-FFF2-40B4-BE49-F238E27FC236}">
                <a16:creationId xmlns:a16="http://schemas.microsoft.com/office/drawing/2014/main" id="{893A2E78-881B-41C2-BF23-6E1934F7F4E8}"/>
              </a:ext>
            </a:extLst>
          </p:cNvPr>
          <p:cNvCxnSpPr/>
          <p:nvPr/>
        </p:nvCxnSpPr>
        <p:spPr>
          <a:xfrm>
            <a:off x="3543453" y="5963656"/>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8" name="Rectangle 3">
            <a:extLst>
              <a:ext uri="{FF2B5EF4-FFF2-40B4-BE49-F238E27FC236}">
                <a16:creationId xmlns:a16="http://schemas.microsoft.com/office/drawing/2014/main" id="{3D32CD21-644B-44C0-A83B-B798E3F50AFA}"/>
              </a:ext>
            </a:extLst>
          </p:cNvPr>
          <p:cNvSpPr>
            <a:spLocks noChangeArrowheads="1"/>
          </p:cNvSpPr>
          <p:nvPr/>
        </p:nvSpPr>
        <p:spPr bwMode="auto">
          <a:xfrm>
            <a:off x="401638" y="6700303"/>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129" name="Picture 4">
            <a:extLst>
              <a:ext uri="{FF2B5EF4-FFF2-40B4-BE49-F238E27FC236}">
                <a16:creationId xmlns:a16="http://schemas.microsoft.com/office/drawing/2014/main" id="{BDBA58D4-FDBD-4911-A89B-9A897D565C8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64944" b="26869"/>
          <a:stretch>
            <a:fillRect/>
          </a:stretch>
        </p:blipFill>
        <p:spPr bwMode="auto">
          <a:xfrm>
            <a:off x="401638" y="6700303"/>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 name="図 8">
            <a:extLst>
              <a:ext uri="{FF2B5EF4-FFF2-40B4-BE49-F238E27FC236}">
                <a16:creationId xmlns:a16="http://schemas.microsoft.com/office/drawing/2014/main" id="{43782F1F-272D-4C4E-8ECE-5980B93B2D9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1638" y="7251166"/>
            <a:ext cx="1598613" cy="1458912"/>
          </a:xfrm>
          <a:prstGeom prst="rect">
            <a:avLst/>
          </a:prstGeom>
          <a:noFill/>
          <a:extLst>
            <a:ext uri="{909E8E84-426E-40DD-AFC4-6F175D3DCCD1}">
              <a14:hiddenFill xmlns:a14="http://schemas.microsoft.com/office/drawing/2010/main">
                <a:solidFill>
                  <a:srgbClr val="FFFFFF"/>
                </a:solidFill>
              </a14:hiddenFill>
            </a:ext>
          </a:extLst>
        </p:spPr>
      </p:pic>
      <p:pic>
        <p:nvPicPr>
          <p:cNvPr id="131" name="図 8">
            <a:extLst>
              <a:ext uri="{FF2B5EF4-FFF2-40B4-BE49-F238E27FC236}">
                <a16:creationId xmlns:a16="http://schemas.microsoft.com/office/drawing/2014/main" id="{1E3FAA07-0DDF-4A71-97AA-A520311D7BC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01776" y="8259269"/>
            <a:ext cx="1598612" cy="1458912"/>
          </a:xfrm>
          <a:prstGeom prst="rect">
            <a:avLst/>
          </a:prstGeom>
          <a:noFill/>
          <a:extLst>
            <a:ext uri="{909E8E84-426E-40DD-AFC4-6F175D3DCCD1}">
              <a14:hiddenFill xmlns:a14="http://schemas.microsoft.com/office/drawing/2010/main">
                <a:solidFill>
                  <a:srgbClr val="FFFFFF"/>
                </a:solidFill>
              </a14:hiddenFill>
            </a:ext>
          </a:extLst>
        </p:spPr>
      </p:pic>
      <p:sp>
        <p:nvSpPr>
          <p:cNvPr id="136" name="テキスト ボックス 135">
            <a:extLst>
              <a:ext uri="{FF2B5EF4-FFF2-40B4-BE49-F238E27FC236}">
                <a16:creationId xmlns:a16="http://schemas.microsoft.com/office/drawing/2014/main" id="{0BA96992-4E26-47A3-9733-4E81577F09D5}"/>
              </a:ext>
            </a:extLst>
          </p:cNvPr>
          <p:cNvSpPr txBox="1"/>
          <p:nvPr/>
        </p:nvSpPr>
        <p:spPr>
          <a:xfrm>
            <a:off x="776567" y="6860059"/>
            <a:ext cx="5936885" cy="461665"/>
          </a:xfrm>
          <a:prstGeom prst="rect">
            <a:avLst/>
          </a:prstGeom>
          <a:noFill/>
          <a:ln>
            <a:noFill/>
          </a:ln>
          <a:effectLst>
            <a:glow rad="101600">
              <a:schemeClr val="tx1">
                <a:alpha val="60000"/>
              </a:schemeClr>
            </a:glow>
          </a:effectLst>
        </p:spPr>
        <p:txBody>
          <a:bodyPr wrap="square" rtlCol="0">
            <a:spAutoFit/>
          </a:bodyPr>
          <a:lstStyle/>
          <a:p>
            <a:pPr algn="ct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人気の</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搭載で構成されたコストパフォーマンスの良いモデル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a:p>
            <a:pPr algn="ct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139" name="直線コネクタ 138">
            <a:extLst>
              <a:ext uri="{FF2B5EF4-FFF2-40B4-BE49-F238E27FC236}">
                <a16:creationId xmlns:a16="http://schemas.microsoft.com/office/drawing/2014/main" id="{12AEC5D1-4B31-4039-8046-FEC4D724BFD3}"/>
              </a:ext>
            </a:extLst>
          </p:cNvPr>
          <p:cNvCxnSpPr/>
          <p:nvPr/>
        </p:nvCxnSpPr>
        <p:spPr>
          <a:xfrm>
            <a:off x="3570293" y="9096129"/>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7" name="テキスト ボックス 176">
            <a:extLst>
              <a:ext uri="{FF2B5EF4-FFF2-40B4-BE49-F238E27FC236}">
                <a16:creationId xmlns:a16="http://schemas.microsoft.com/office/drawing/2014/main" id="{A701DA4A-E2E3-494B-B821-1D561E9C6D5B}"/>
              </a:ext>
            </a:extLst>
          </p:cNvPr>
          <p:cNvSpPr txBox="1"/>
          <p:nvPr/>
        </p:nvSpPr>
        <p:spPr>
          <a:xfrm>
            <a:off x="430211" y="3633665"/>
            <a:ext cx="6632481"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4.2-5.4GHz CPU</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搭載で、各種人気パーツを選定したバランスの取れたモデル</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79" name="Rectangle 3">
            <a:extLst>
              <a:ext uri="{FF2B5EF4-FFF2-40B4-BE49-F238E27FC236}">
                <a16:creationId xmlns:a16="http://schemas.microsoft.com/office/drawing/2014/main" id="{5B1ACCE4-0176-4F1C-901C-FE50A1E205F4}"/>
              </a:ext>
            </a:extLst>
          </p:cNvPr>
          <p:cNvSpPr>
            <a:spLocks noChangeArrowheads="1"/>
          </p:cNvSpPr>
          <p:nvPr/>
        </p:nvSpPr>
        <p:spPr bwMode="auto">
          <a:xfrm>
            <a:off x="401638" y="2199153"/>
            <a:ext cx="6727825" cy="1186811"/>
          </a:xfrm>
          <a:prstGeom prst="rect">
            <a:avLst/>
          </a:prstGeom>
          <a:solidFill>
            <a:srgbClr val="DDDEE0"/>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a:p>
        </p:txBody>
      </p:sp>
      <p:sp>
        <p:nvSpPr>
          <p:cNvPr id="88" name="テキスト ボックス 87">
            <a:extLst>
              <a:ext uri="{FF2B5EF4-FFF2-40B4-BE49-F238E27FC236}">
                <a16:creationId xmlns:a16="http://schemas.microsoft.com/office/drawing/2014/main" id="{95E11B80-4101-4354-A277-153EC51E11FD}"/>
              </a:ext>
            </a:extLst>
          </p:cNvPr>
          <p:cNvSpPr txBox="1"/>
          <p:nvPr/>
        </p:nvSpPr>
        <p:spPr>
          <a:xfrm>
            <a:off x="74219" y="1418112"/>
            <a:ext cx="3915162" cy="307777"/>
          </a:xfrm>
          <a:prstGeom prst="rect">
            <a:avLst/>
          </a:prstGeom>
          <a:noFill/>
          <a:ln>
            <a:noFill/>
          </a:ln>
        </p:spPr>
        <p:txBody>
          <a:bodyPr wrap="square" rtlCol="0">
            <a:spAutoFit/>
          </a:bodyPr>
          <a:lstStyle/>
          <a:p>
            <a:pPr algn="ct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にお勧めの</a:t>
            </a:r>
            <a:r>
              <a:rPr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HPC/</a:t>
            </a:r>
            <a:r>
              <a:rPr lang="ja-JP" altLang="en-US"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kumimoji="1" lang="en-US" altLang="ja-JP" sz="14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91" name="テキスト ボックス 90">
            <a:extLst>
              <a:ext uri="{FF2B5EF4-FFF2-40B4-BE49-F238E27FC236}">
                <a16:creationId xmlns:a16="http://schemas.microsoft.com/office/drawing/2014/main" id="{96ABEB8E-C036-4043-846C-A904CDD317F4}"/>
              </a:ext>
            </a:extLst>
          </p:cNvPr>
          <p:cNvSpPr txBox="1"/>
          <p:nvPr/>
        </p:nvSpPr>
        <p:spPr>
          <a:xfrm>
            <a:off x="461363" y="1740916"/>
            <a:ext cx="3496469"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高クロック</a:t>
            </a:r>
            <a:r>
              <a:rPr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を</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搭載しているため、高速計算が可能</a:t>
            </a:r>
            <a:r>
              <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a:t>
            </a:r>
          </a:p>
        </p:txBody>
      </p:sp>
      <p:sp>
        <p:nvSpPr>
          <p:cNvPr id="93" name="テキスト ボックス 92">
            <a:extLst>
              <a:ext uri="{FF2B5EF4-FFF2-40B4-BE49-F238E27FC236}">
                <a16:creationId xmlns:a16="http://schemas.microsoft.com/office/drawing/2014/main" id="{0AF9FE02-A118-4F43-8980-33F01FFCDCD9}"/>
              </a:ext>
            </a:extLst>
          </p:cNvPr>
          <p:cNvSpPr txBox="1"/>
          <p:nvPr/>
        </p:nvSpPr>
        <p:spPr>
          <a:xfrm>
            <a:off x="366760" y="431485"/>
            <a:ext cx="3624491" cy="253916"/>
          </a:xfrm>
          <a:prstGeom prst="rect">
            <a:avLst/>
          </a:prstGeom>
          <a:noFill/>
          <a:ln>
            <a:noFill/>
          </a:ln>
        </p:spPr>
        <p:txBody>
          <a:bodyPr wrap="square" rtlCol="0">
            <a:spAutoFit/>
          </a:bodyPr>
          <a:lstStyle/>
          <a:p>
            <a:pPr algn="ctr"/>
            <a:r>
              <a:rPr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構造解析が必要なシュミレーションを行う</a:t>
            </a:r>
            <a:r>
              <a:rPr kumimoji="1" lang="ja-JP" altLang="en-US"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際に！</a:t>
            </a:r>
            <a:endParaRPr kumimoji="1" lang="en-US" altLang="ja-JP" sz="105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0" name="正方形/長方形 99">
            <a:extLst>
              <a:ext uri="{FF2B5EF4-FFF2-40B4-BE49-F238E27FC236}">
                <a16:creationId xmlns:a16="http://schemas.microsoft.com/office/drawing/2014/main" id="{EAAB91F5-2B93-4F9D-8B43-BE8CC42527AF}"/>
              </a:ext>
            </a:extLst>
          </p:cNvPr>
          <p:cNvSpPr/>
          <p:nvPr/>
        </p:nvSpPr>
        <p:spPr>
          <a:xfrm>
            <a:off x="489255" y="2258146"/>
            <a:ext cx="5106630" cy="508835"/>
          </a:xfrm>
          <a:prstGeom prst="rect">
            <a:avLst/>
          </a:prstGeom>
          <a:gradFill>
            <a:gsLst>
              <a:gs pos="0">
                <a:srgbClr val="000000"/>
              </a:gs>
              <a:gs pos="100000">
                <a:srgbClr val="050F1B"/>
              </a:gs>
              <a:gs pos="58000">
                <a:srgbClr val="091F3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a:extLst>
              <a:ext uri="{FF2B5EF4-FFF2-40B4-BE49-F238E27FC236}">
                <a16:creationId xmlns:a16="http://schemas.microsoft.com/office/drawing/2014/main" id="{8DC6DF90-1DD2-4985-A359-342FF50D9E7B}"/>
              </a:ext>
            </a:extLst>
          </p:cNvPr>
          <p:cNvSpPr txBox="1"/>
          <p:nvPr/>
        </p:nvSpPr>
        <p:spPr>
          <a:xfrm>
            <a:off x="467873" y="2291565"/>
            <a:ext cx="5052860" cy="461665"/>
          </a:xfrm>
          <a:prstGeom prst="rect">
            <a:avLst/>
          </a:prstGeom>
          <a:noFill/>
          <a:ln>
            <a:noFill/>
          </a:ln>
        </p:spPr>
        <p:txBody>
          <a:bodyPr wrap="square" rtlCol="0">
            <a:spAutoFit/>
          </a:bodyPr>
          <a:lstStyle/>
          <a:p>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Nastran</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は有限要素法による汎用構造解析ソフトウェアです。</a:t>
            </a:r>
          </a:p>
          <a:p>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その際に頼りになるのは高クロック</a:t>
            </a:r>
            <a:r>
              <a:rPr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です！</a:t>
            </a:r>
            <a:endParaRPr kumimoji="1" lang="en-US" altLang="ja-JP" sz="12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102" name="テキスト ボックス 101">
            <a:extLst>
              <a:ext uri="{FF2B5EF4-FFF2-40B4-BE49-F238E27FC236}">
                <a16:creationId xmlns:a16="http://schemas.microsoft.com/office/drawing/2014/main" id="{CF0B9354-DE27-4924-9E13-02EDD080A752}"/>
              </a:ext>
            </a:extLst>
          </p:cNvPr>
          <p:cNvSpPr txBox="1"/>
          <p:nvPr/>
        </p:nvSpPr>
        <p:spPr>
          <a:xfrm>
            <a:off x="489256" y="2800784"/>
            <a:ext cx="5106629" cy="707886"/>
          </a:xfrm>
          <a:prstGeom prst="rect">
            <a:avLst/>
          </a:prstGeom>
          <a:noFill/>
          <a:ln>
            <a:noFill/>
          </a:ln>
        </p:spPr>
        <p:txBody>
          <a:bodyPr wrap="square" rtlCol="0">
            <a:spAutoFit/>
          </a:bodyPr>
          <a:lstStyle/>
          <a:p>
            <a:r>
              <a:rPr lang="en-US" altLang="ja-JP" sz="800" dirty="0">
                <a:latin typeface="游ゴシック" panose="020B0400000000000000" pitchFamily="50" charset="-128"/>
                <a:ea typeface="游ゴシック" panose="020B0400000000000000" pitchFamily="50" charset="-128"/>
                <a:cs typeface="Segoe UI" panose="020B0502040204020203" pitchFamily="34" charset="0"/>
              </a:rPr>
              <a:t>MSC Nastran</a:t>
            </a:r>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は、線形 </a:t>
            </a:r>
            <a:r>
              <a:rPr lang="en-US" altLang="ja-JP" sz="800"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dirty="0">
                <a:latin typeface="游ゴシック" panose="020B0400000000000000" pitchFamily="50" charset="-128"/>
                <a:ea typeface="游ゴシック" panose="020B0400000000000000" pitchFamily="50" charset="-128"/>
                <a:cs typeface="Segoe UI" panose="020B0502040204020203" pitchFamily="34" charset="0"/>
              </a:rPr>
              <a:t>非線形領域における静解析・動解析・熱伝導解析に使用され、高度な構造解析の問題解決のための信頼性の高いアプリケーションとして広く採用されています。その活用範囲は多岐にわたり、航空宇宙、自動車、造船、機械、電機電子、建築、土木などの幅広い業界の研究機関や企業で基盤研究から先端研究に至るまで使われています。</a:t>
            </a:r>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a:p>
            <a:endParaRPr lang="en-US" altLang="ja-JP" sz="800" dirty="0">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4" name="テキスト ボックス 73">
            <a:extLst>
              <a:ext uri="{FF2B5EF4-FFF2-40B4-BE49-F238E27FC236}">
                <a16:creationId xmlns:a16="http://schemas.microsoft.com/office/drawing/2014/main" id="{696C537B-72AC-0D0E-C0BA-6477203A72EE}"/>
              </a:ext>
            </a:extLst>
          </p:cNvPr>
          <p:cNvSpPr txBox="1"/>
          <p:nvPr/>
        </p:nvSpPr>
        <p:spPr>
          <a:xfrm>
            <a:off x="3152066" y="5835600"/>
            <a:ext cx="2030658" cy="784830"/>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Type-RT9960X</a:t>
            </a:r>
            <a:r>
              <a:rPr lang="ja-JP" altLang="en-US"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a:t>
            </a:r>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75" name="テキスト ボックス 74">
            <a:extLst>
              <a:ext uri="{FF2B5EF4-FFF2-40B4-BE49-F238E27FC236}">
                <a16:creationId xmlns:a16="http://schemas.microsoft.com/office/drawing/2014/main" id="{31A53A25-32DC-780F-0DE6-F8EAF6AC8CEB}"/>
              </a:ext>
            </a:extLst>
          </p:cNvPr>
          <p:cNvSpPr txBox="1"/>
          <p:nvPr/>
        </p:nvSpPr>
        <p:spPr>
          <a:xfrm>
            <a:off x="3185197" y="9007769"/>
            <a:ext cx="2030658" cy="507831"/>
          </a:xfrm>
          <a:prstGeom prst="rect">
            <a:avLst/>
          </a:prstGeom>
          <a:noFill/>
          <a:ln>
            <a:noFill/>
          </a:ln>
        </p:spPr>
        <p:txBody>
          <a:bodyPr wrap="square" rtlCol="0">
            <a:spAutoFit/>
          </a:bodyPr>
          <a:lstStyle/>
          <a:p>
            <a:endPar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a:t>
            </a:r>
          </a:p>
          <a:p>
            <a:r>
              <a:rPr lang="en-US" altLang="ja-JP" sz="9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BT-U9285KAS1Q1TTNVM</a:t>
            </a:r>
          </a:p>
        </p:txBody>
      </p:sp>
      <p:grpSp>
        <p:nvGrpSpPr>
          <p:cNvPr id="58" name="Group 30">
            <a:extLst>
              <a:ext uri="{FF2B5EF4-FFF2-40B4-BE49-F238E27FC236}">
                <a16:creationId xmlns:a16="http://schemas.microsoft.com/office/drawing/2014/main" id="{5897533F-D981-0FC5-0BFF-DCF79B5C6086}"/>
              </a:ext>
            </a:extLst>
          </p:cNvPr>
          <p:cNvGrpSpPr>
            <a:grpSpLocks/>
          </p:cNvGrpSpPr>
          <p:nvPr/>
        </p:nvGrpSpPr>
        <p:grpSpPr bwMode="auto">
          <a:xfrm>
            <a:off x="5256376" y="4099057"/>
            <a:ext cx="682909" cy="541304"/>
            <a:chOff x="1701" y="1985"/>
            <a:chExt cx="6820" cy="5296"/>
          </a:xfrm>
        </p:grpSpPr>
        <p:sp>
          <p:nvSpPr>
            <p:cNvPr id="79" name="グラフィックス 13">
              <a:extLst>
                <a:ext uri="{FF2B5EF4-FFF2-40B4-BE49-F238E27FC236}">
                  <a16:creationId xmlns:a16="http://schemas.microsoft.com/office/drawing/2014/main" id="{283D427A-58C4-5559-1A25-A31A6B7E16FC}"/>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80" name="グラフィックス 13">
              <a:extLst>
                <a:ext uri="{FF2B5EF4-FFF2-40B4-BE49-F238E27FC236}">
                  <a16:creationId xmlns:a16="http://schemas.microsoft.com/office/drawing/2014/main" id="{9B783827-5EFE-B0E0-760F-D5C1D064630E}"/>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59" name="図 58">
            <a:extLst>
              <a:ext uri="{FF2B5EF4-FFF2-40B4-BE49-F238E27FC236}">
                <a16:creationId xmlns:a16="http://schemas.microsoft.com/office/drawing/2014/main" id="{52B2D0CC-2D77-D18E-F076-72DA2D1ED256}"/>
              </a:ext>
            </a:extLst>
          </p:cNvPr>
          <p:cNvPicPr>
            <a:picLocks noChangeAspect="1"/>
          </p:cNvPicPr>
          <p:nvPr/>
        </p:nvPicPr>
        <p:blipFill>
          <a:blip r:embed="rId9"/>
          <a:stretch>
            <a:fillRect/>
          </a:stretch>
        </p:blipFill>
        <p:spPr>
          <a:xfrm>
            <a:off x="4181863" y="4106897"/>
            <a:ext cx="548200" cy="563391"/>
          </a:xfrm>
          <a:prstGeom prst="rect">
            <a:avLst/>
          </a:prstGeom>
        </p:spPr>
      </p:pic>
      <p:grpSp>
        <p:nvGrpSpPr>
          <p:cNvPr id="82" name="Group 30">
            <a:extLst>
              <a:ext uri="{FF2B5EF4-FFF2-40B4-BE49-F238E27FC236}">
                <a16:creationId xmlns:a16="http://schemas.microsoft.com/office/drawing/2014/main" id="{0C77C7BA-F19C-CF48-0733-4177673F1D82}"/>
              </a:ext>
            </a:extLst>
          </p:cNvPr>
          <p:cNvGrpSpPr>
            <a:grpSpLocks/>
          </p:cNvGrpSpPr>
          <p:nvPr/>
        </p:nvGrpSpPr>
        <p:grpSpPr bwMode="auto">
          <a:xfrm>
            <a:off x="5133589" y="7298942"/>
            <a:ext cx="615530" cy="461540"/>
            <a:chOff x="1701" y="1985"/>
            <a:chExt cx="6820" cy="5296"/>
          </a:xfrm>
        </p:grpSpPr>
        <p:sp>
          <p:nvSpPr>
            <p:cNvPr id="98" name="グラフィックス 13">
              <a:extLst>
                <a:ext uri="{FF2B5EF4-FFF2-40B4-BE49-F238E27FC236}">
                  <a16:creationId xmlns:a16="http://schemas.microsoft.com/office/drawing/2014/main" id="{3D3ADB8F-CC22-F907-38A5-4F5A78A093CD}"/>
                </a:ext>
              </a:extLst>
            </p:cNvPr>
            <p:cNvSpPr>
              <a:spLocks/>
            </p:cNvSpPr>
            <p:nvPr/>
          </p:nvSpPr>
          <p:spPr bwMode="auto">
            <a:xfrm>
              <a:off x="1701" y="5999"/>
              <a:ext cx="6820" cy="1282"/>
            </a:xfrm>
            <a:custGeom>
              <a:avLst/>
              <a:gdLst>
                <a:gd name="T0" fmla="*/ 1800919 w 5814698"/>
                <a:gd name="T1" fmla="*/ 1108 h 814294"/>
                <a:gd name="T2" fmla="*/ 1801005 w 5814698"/>
                <a:gd name="T3" fmla="*/ 814294 h 814294"/>
                <a:gd name="T4" fmla="*/ 2029894 w 5814698"/>
                <a:gd name="T5" fmla="*/ 814294 h 814294"/>
                <a:gd name="T6" fmla="*/ 2029894 w 5814698"/>
                <a:gd name="T7" fmla="*/ 1129 h 814294"/>
                <a:gd name="T8" fmla="*/ 1800919 w 5814698"/>
                <a:gd name="T9" fmla="*/ 1129 h 814294"/>
                <a:gd name="T10" fmla="*/ 0 w 5814698"/>
                <a:gd name="T11" fmla="*/ 22 h 814294"/>
                <a:gd name="T12" fmla="*/ 0 w 5814698"/>
                <a:gd name="T13" fmla="*/ 814294 h 814294"/>
                <a:gd name="T14" fmla="*/ 230967 w 5814698"/>
                <a:gd name="T15" fmla="*/ 814294 h 814294"/>
                <a:gd name="T16" fmla="*/ 230967 w 5814698"/>
                <a:gd name="T17" fmla="*/ 195987 h 814294"/>
                <a:gd name="T18" fmla="*/ 409898 w 5814698"/>
                <a:gd name="T19" fmla="*/ 196052 h 814294"/>
                <a:gd name="T20" fmla="*/ 539934 w 5814698"/>
                <a:gd name="T21" fmla="*/ 241410 h 814294"/>
                <a:gd name="T22" fmla="*/ 590930 w 5814698"/>
                <a:gd name="T23" fmla="*/ 456730 h 814294"/>
                <a:gd name="T24" fmla="*/ 590930 w 5814698"/>
                <a:gd name="T25" fmla="*/ 814294 h 814294"/>
                <a:gd name="T26" fmla="*/ 814707 w 5814698"/>
                <a:gd name="T27" fmla="*/ 814294 h 814294"/>
                <a:gd name="T28" fmla="*/ 814707 w 5814698"/>
                <a:gd name="T29" fmla="*/ 364407 h 814294"/>
                <a:gd name="T30" fmla="*/ 411068 w 5814698"/>
                <a:gd name="T31" fmla="*/ 0 h 814294"/>
                <a:gd name="T32" fmla="*/ 0 w 5814698"/>
                <a:gd name="T33" fmla="*/ 0 h 814294"/>
                <a:gd name="T34" fmla="*/ 2169522 w 5814698"/>
                <a:gd name="T35" fmla="*/ 1129 h 814294"/>
                <a:gd name="T36" fmla="*/ 2169522 w 5814698"/>
                <a:gd name="T37" fmla="*/ 814294 h 814294"/>
                <a:gd name="T38" fmla="*/ 2540853 w 5814698"/>
                <a:gd name="T39" fmla="*/ 814294 h 814294"/>
                <a:gd name="T40" fmla="*/ 2873076 w 5814698"/>
                <a:gd name="T41" fmla="*/ 707286 h 814294"/>
                <a:gd name="T42" fmla="*/ 2954346 w 5814698"/>
                <a:gd name="T43" fmla="*/ 416651 h 814294"/>
                <a:gd name="T44" fmla="*/ 2880244 w 5814698"/>
                <a:gd name="T45" fmla="*/ 136878 h 814294"/>
                <a:gd name="T46" fmla="*/ 2490832 w 5814698"/>
                <a:gd name="T47" fmla="*/ 1129 h 814294"/>
                <a:gd name="T48" fmla="*/ 2396612 w 5814698"/>
                <a:gd name="T49" fmla="*/ 178174 h 814294"/>
                <a:gd name="T50" fmla="*/ 2495054 w 5814698"/>
                <a:gd name="T51" fmla="*/ 178174 h 814294"/>
                <a:gd name="T52" fmla="*/ 2730222 w 5814698"/>
                <a:gd name="T53" fmla="*/ 409439 h 814294"/>
                <a:gd name="T54" fmla="*/ 2495054 w 5814698"/>
                <a:gd name="T55" fmla="*/ 640726 h 814294"/>
                <a:gd name="T56" fmla="*/ 2396612 w 5814698"/>
                <a:gd name="T57" fmla="*/ 640726 h 814294"/>
                <a:gd name="T58" fmla="*/ 2396612 w 5814698"/>
                <a:gd name="T59" fmla="*/ 178195 h 814294"/>
                <a:gd name="T60" fmla="*/ 1470839 w 5814698"/>
                <a:gd name="T61" fmla="*/ 1129 h 814294"/>
                <a:gd name="T62" fmla="*/ 1279781 w 5814698"/>
                <a:gd name="T63" fmla="*/ 645613 h 814294"/>
                <a:gd name="T64" fmla="*/ 1096693 w 5814698"/>
                <a:gd name="T65" fmla="*/ 1173 h 814294"/>
                <a:gd name="T66" fmla="*/ 849571 w 5814698"/>
                <a:gd name="T67" fmla="*/ 1129 h 814294"/>
                <a:gd name="T68" fmla="*/ 1111028 w 5814698"/>
                <a:gd name="T69" fmla="*/ 814294 h 814294"/>
                <a:gd name="T70" fmla="*/ 1440999 w 5814698"/>
                <a:gd name="T71" fmla="*/ 814294 h 814294"/>
                <a:gd name="T72" fmla="*/ 1704513 w 5814698"/>
                <a:gd name="T73" fmla="*/ 1129 h 814294"/>
                <a:gd name="T74" fmla="*/ 1470861 w 5814698"/>
                <a:gd name="T75" fmla="*/ 1129 h 814294"/>
                <a:gd name="T76" fmla="*/ 3060865 w 5814698"/>
                <a:gd name="T77" fmla="*/ 814294 h 814294"/>
                <a:gd name="T78" fmla="*/ 3289839 w 5814698"/>
                <a:gd name="T79" fmla="*/ 814294 h 814294"/>
                <a:gd name="T80" fmla="*/ 3289839 w 5814698"/>
                <a:gd name="T81" fmla="*/ 1195 h 814294"/>
                <a:gd name="T82" fmla="*/ 3060822 w 5814698"/>
                <a:gd name="T83" fmla="*/ 1129 h 814294"/>
                <a:gd name="T84" fmla="*/ 3702639 w 5814698"/>
                <a:gd name="T85" fmla="*/ 1412 h 814294"/>
                <a:gd name="T86" fmla="*/ 3382954 w 5814698"/>
                <a:gd name="T87" fmla="*/ 814012 h 814294"/>
                <a:gd name="T88" fmla="*/ 3608702 w 5814698"/>
                <a:gd name="T89" fmla="*/ 814012 h 814294"/>
                <a:gd name="T90" fmla="*/ 3659287 w 5814698"/>
                <a:gd name="T91" fmla="*/ 670378 h 814294"/>
                <a:gd name="T92" fmla="*/ 4037591 w 5814698"/>
                <a:gd name="T93" fmla="*/ 670378 h 814294"/>
                <a:gd name="T94" fmla="*/ 4085447 w 5814698"/>
                <a:gd name="T95" fmla="*/ 814012 h 814294"/>
                <a:gd name="T96" fmla="*/ 4330577 w 5814698"/>
                <a:gd name="T97" fmla="*/ 814012 h 814294"/>
                <a:gd name="T98" fmla="*/ 4008444 w 5814698"/>
                <a:gd name="T99" fmla="*/ 1347 h 814294"/>
                <a:gd name="T100" fmla="*/ 3702639 w 5814698"/>
                <a:gd name="T101" fmla="*/ 1434 h 814294"/>
                <a:gd name="T102" fmla="*/ 3851254 w 5814698"/>
                <a:gd name="T103" fmla="*/ 149673 h 814294"/>
                <a:gd name="T104" fmla="*/ 3989929 w 5814698"/>
                <a:gd name="T105" fmla="*/ 530350 h 814294"/>
                <a:gd name="T106" fmla="*/ 3708205 w 5814698"/>
                <a:gd name="T107" fmla="*/ 530350 h 8142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814698" h="814294">
                  <a:moveTo>
                    <a:pt x="2418108" y="1108"/>
                  </a:moveTo>
                  <a:lnTo>
                    <a:pt x="2418224" y="814294"/>
                  </a:lnTo>
                  <a:lnTo>
                    <a:pt x="2725554" y="814294"/>
                  </a:lnTo>
                  <a:lnTo>
                    <a:pt x="2725554" y="1129"/>
                  </a:lnTo>
                  <a:lnTo>
                    <a:pt x="2418108" y="1129"/>
                  </a:lnTo>
                  <a:lnTo>
                    <a:pt x="2418108" y="1108"/>
                  </a:lnTo>
                  <a:close/>
                  <a:moveTo>
                    <a:pt x="0" y="22"/>
                  </a:moveTo>
                  <a:lnTo>
                    <a:pt x="0" y="814294"/>
                  </a:lnTo>
                  <a:lnTo>
                    <a:pt x="310121" y="814294"/>
                  </a:lnTo>
                  <a:lnTo>
                    <a:pt x="310121" y="195987"/>
                  </a:lnTo>
                  <a:lnTo>
                    <a:pt x="550373" y="196052"/>
                  </a:lnTo>
                  <a:cubicBezTo>
                    <a:pt x="629954" y="196052"/>
                    <a:pt x="686622" y="210845"/>
                    <a:pt x="724973" y="241410"/>
                  </a:cubicBezTo>
                  <a:cubicBezTo>
                    <a:pt x="773616" y="280121"/>
                    <a:pt x="793446" y="342531"/>
                    <a:pt x="793446" y="456730"/>
                  </a:cubicBezTo>
                  <a:lnTo>
                    <a:pt x="793446" y="814294"/>
                  </a:lnTo>
                  <a:lnTo>
                    <a:pt x="1093914" y="814294"/>
                  </a:lnTo>
                  <a:lnTo>
                    <a:pt x="1093914" y="364407"/>
                  </a:lnTo>
                  <a:cubicBezTo>
                    <a:pt x="1093914" y="43316"/>
                    <a:pt x="819963" y="0"/>
                    <a:pt x="551944" y="0"/>
                  </a:cubicBezTo>
                  <a:lnTo>
                    <a:pt x="0" y="0"/>
                  </a:lnTo>
                  <a:lnTo>
                    <a:pt x="0" y="22"/>
                  </a:lnTo>
                  <a:close/>
                  <a:moveTo>
                    <a:pt x="2913034" y="1129"/>
                  </a:moveTo>
                  <a:lnTo>
                    <a:pt x="2913034" y="814294"/>
                  </a:lnTo>
                  <a:lnTo>
                    <a:pt x="3411623" y="814294"/>
                  </a:lnTo>
                  <a:cubicBezTo>
                    <a:pt x="3677259" y="814294"/>
                    <a:pt x="3763933" y="781275"/>
                    <a:pt x="3857702" y="707286"/>
                  </a:cubicBezTo>
                  <a:cubicBezTo>
                    <a:pt x="3923995" y="655324"/>
                    <a:pt x="3966823" y="541277"/>
                    <a:pt x="3966823" y="416651"/>
                  </a:cubicBezTo>
                  <a:cubicBezTo>
                    <a:pt x="3966823" y="302365"/>
                    <a:pt x="3930566" y="200375"/>
                    <a:pt x="3867326" y="136878"/>
                  </a:cubicBezTo>
                  <a:cubicBezTo>
                    <a:pt x="3753437" y="23331"/>
                    <a:pt x="3589363" y="1129"/>
                    <a:pt x="3344459" y="1129"/>
                  </a:cubicBezTo>
                  <a:lnTo>
                    <a:pt x="2913034" y="1129"/>
                  </a:lnTo>
                  <a:close/>
                  <a:moveTo>
                    <a:pt x="3217950" y="178174"/>
                  </a:moveTo>
                  <a:lnTo>
                    <a:pt x="3350128" y="178174"/>
                  </a:lnTo>
                  <a:cubicBezTo>
                    <a:pt x="3541853" y="178174"/>
                    <a:pt x="3665890" y="242518"/>
                    <a:pt x="3665890" y="409439"/>
                  </a:cubicBezTo>
                  <a:cubicBezTo>
                    <a:pt x="3665890" y="576404"/>
                    <a:pt x="3541853" y="640726"/>
                    <a:pt x="3350128" y="640726"/>
                  </a:cubicBezTo>
                  <a:lnTo>
                    <a:pt x="3217950" y="640726"/>
                  </a:lnTo>
                  <a:lnTo>
                    <a:pt x="3217950" y="178195"/>
                  </a:lnTo>
                  <a:lnTo>
                    <a:pt x="3217950" y="178174"/>
                  </a:lnTo>
                  <a:close/>
                  <a:moveTo>
                    <a:pt x="1974907" y="1129"/>
                  </a:moveTo>
                  <a:lnTo>
                    <a:pt x="1718372" y="645613"/>
                  </a:lnTo>
                  <a:lnTo>
                    <a:pt x="1472538" y="1173"/>
                  </a:lnTo>
                  <a:lnTo>
                    <a:pt x="1140726" y="1129"/>
                  </a:lnTo>
                  <a:lnTo>
                    <a:pt x="1491786" y="814294"/>
                  </a:lnTo>
                  <a:lnTo>
                    <a:pt x="1934841" y="814294"/>
                  </a:lnTo>
                  <a:lnTo>
                    <a:pt x="2288663" y="1129"/>
                  </a:lnTo>
                  <a:lnTo>
                    <a:pt x="1974936" y="1129"/>
                  </a:lnTo>
                  <a:lnTo>
                    <a:pt x="1974907" y="1129"/>
                  </a:lnTo>
                  <a:close/>
                  <a:moveTo>
                    <a:pt x="4109847" y="814294"/>
                  </a:moveTo>
                  <a:lnTo>
                    <a:pt x="4417293" y="814294"/>
                  </a:lnTo>
                  <a:lnTo>
                    <a:pt x="4417293" y="1195"/>
                  </a:lnTo>
                  <a:lnTo>
                    <a:pt x="4109789" y="1129"/>
                  </a:lnTo>
                  <a:lnTo>
                    <a:pt x="4109847" y="814294"/>
                  </a:lnTo>
                  <a:close/>
                  <a:moveTo>
                    <a:pt x="4971562" y="1412"/>
                  </a:moveTo>
                  <a:lnTo>
                    <a:pt x="4542318" y="814012"/>
                  </a:lnTo>
                  <a:lnTo>
                    <a:pt x="4845432" y="814012"/>
                  </a:lnTo>
                  <a:lnTo>
                    <a:pt x="4913353" y="670378"/>
                  </a:lnTo>
                  <a:lnTo>
                    <a:pt x="5421305" y="670378"/>
                  </a:lnTo>
                  <a:lnTo>
                    <a:pt x="5485562" y="814012"/>
                  </a:lnTo>
                  <a:lnTo>
                    <a:pt x="5814699" y="814012"/>
                  </a:lnTo>
                  <a:lnTo>
                    <a:pt x="5382169" y="1347"/>
                  </a:lnTo>
                  <a:lnTo>
                    <a:pt x="4971562" y="1434"/>
                  </a:lnTo>
                  <a:lnTo>
                    <a:pt x="4971562" y="1412"/>
                  </a:lnTo>
                  <a:close/>
                  <a:moveTo>
                    <a:pt x="5171109" y="149673"/>
                  </a:moveTo>
                  <a:lnTo>
                    <a:pt x="5357309" y="530350"/>
                  </a:lnTo>
                  <a:lnTo>
                    <a:pt x="4979035" y="530350"/>
                  </a:lnTo>
                  <a:lnTo>
                    <a:pt x="5171109" y="149673"/>
                  </a:lnTo>
                  <a:close/>
                </a:path>
              </a:pathLst>
            </a:custGeom>
            <a:solidFill>
              <a:schemeClr val="tx1"/>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sp>
          <p:nvSpPr>
            <p:cNvPr id="103" name="グラフィックス 13">
              <a:extLst>
                <a:ext uri="{FF2B5EF4-FFF2-40B4-BE49-F238E27FC236}">
                  <a16:creationId xmlns:a16="http://schemas.microsoft.com/office/drawing/2014/main" id="{E0A9475A-427A-2309-0315-912E79FE3EC6}"/>
                </a:ext>
              </a:extLst>
            </p:cNvPr>
            <p:cNvSpPr>
              <a:spLocks/>
            </p:cNvSpPr>
            <p:nvPr/>
          </p:nvSpPr>
          <p:spPr bwMode="auto">
            <a:xfrm>
              <a:off x="2146" y="1985"/>
              <a:ext cx="5131" cy="3406"/>
            </a:xfrm>
            <a:custGeom>
              <a:avLst/>
              <a:gdLst>
                <a:gd name="T0" fmla="*/ 1215598 w 4374493"/>
                <a:gd name="T1" fmla="*/ 645353 h 2162761"/>
                <a:gd name="T2" fmla="*/ 1215598 w 4374493"/>
                <a:gd name="T3" fmla="*/ 449996 h 2162761"/>
                <a:gd name="T4" fmla="*/ 1273047 w 4374493"/>
                <a:gd name="T5" fmla="*/ 447042 h 2162761"/>
                <a:gd name="T6" fmla="*/ 2155100 w 4374493"/>
                <a:gd name="T7" fmla="*/ 906140 h 2162761"/>
                <a:gd name="T8" fmla="*/ 1373047 w 4374493"/>
                <a:gd name="T9" fmla="*/ 1431972 h 2162761"/>
                <a:gd name="T10" fmla="*/ 1215598 w 4374493"/>
                <a:gd name="T11" fmla="*/ 1406730 h 2162761"/>
                <a:gd name="T12" fmla="*/ 1215598 w 4374493"/>
                <a:gd name="T13" fmla="*/ 814338 h 2162761"/>
                <a:gd name="T14" fmla="*/ 1589311 w 4374493"/>
                <a:gd name="T15" fmla="*/ 1139795 h 2162761"/>
                <a:gd name="T16" fmla="*/ 1866554 w 4374493"/>
                <a:gd name="T17" fmla="*/ 905293 h 2162761"/>
                <a:gd name="T18" fmla="*/ 1323025 w 4374493"/>
                <a:gd name="T19" fmla="*/ 639010 h 2162761"/>
                <a:gd name="T20" fmla="*/ 1215598 w 4374493"/>
                <a:gd name="T21" fmla="*/ 645353 h 2162761"/>
                <a:gd name="T22" fmla="*/ 1215598 w 4374493"/>
                <a:gd name="T23" fmla="*/ 22 h 2162761"/>
                <a:gd name="T24" fmla="*/ 1215598 w 4374493"/>
                <a:gd name="T25" fmla="*/ 291830 h 2162761"/>
                <a:gd name="T26" fmla="*/ 1273047 w 4374493"/>
                <a:gd name="T27" fmla="*/ 288397 h 2162761"/>
                <a:gd name="T28" fmla="*/ 2496288 w 4374493"/>
                <a:gd name="T29" fmla="*/ 897777 h 2162761"/>
                <a:gd name="T30" fmla="*/ 1364581 w 4374493"/>
                <a:gd name="T31" fmla="*/ 1573890 h 2162761"/>
                <a:gd name="T32" fmla="*/ 1215598 w 4374493"/>
                <a:gd name="T33" fmla="*/ 1560725 h 2162761"/>
                <a:gd name="T34" fmla="*/ 1215598 w 4374493"/>
                <a:gd name="T35" fmla="*/ 1741093 h 2162761"/>
                <a:gd name="T36" fmla="*/ 1339678 w 4374493"/>
                <a:gd name="T37" fmla="*/ 1749174 h 2162761"/>
                <a:gd name="T38" fmla="*/ 2641937 w 4374493"/>
                <a:gd name="T39" fmla="*/ 1148071 h 2162761"/>
                <a:gd name="T40" fmla="*/ 3012228 w 4374493"/>
                <a:gd name="T41" fmla="*/ 1373515 h 2162761"/>
                <a:gd name="T42" fmla="*/ 1347929 w 4374493"/>
                <a:gd name="T43" fmla="*/ 1916160 h 2162761"/>
                <a:gd name="T44" fmla="*/ 1215598 w 4374493"/>
                <a:gd name="T45" fmla="*/ 1909252 h 2162761"/>
                <a:gd name="T46" fmla="*/ 1215598 w 4374493"/>
                <a:gd name="T47" fmla="*/ 2162762 h 2162761"/>
                <a:gd name="T48" fmla="*/ 3257965 w 4374493"/>
                <a:gd name="T49" fmla="*/ 2162762 h 2162761"/>
                <a:gd name="T50" fmla="*/ 3257965 w 4374493"/>
                <a:gd name="T51" fmla="*/ 0 h 2162761"/>
                <a:gd name="T52" fmla="*/ 1215619 w 4374493"/>
                <a:gd name="T53" fmla="*/ 0 h 2162761"/>
                <a:gd name="T54" fmla="*/ 1215598 w 4374493"/>
                <a:gd name="T55" fmla="*/ 1406730 h 2162761"/>
                <a:gd name="T56" fmla="*/ 1215598 w 4374493"/>
                <a:gd name="T57" fmla="*/ 1560747 h 2162761"/>
                <a:gd name="T58" fmla="*/ 580644 w 4374493"/>
                <a:gd name="T59" fmla="*/ 953583 h 2162761"/>
                <a:gd name="T60" fmla="*/ 1215598 w 4374493"/>
                <a:gd name="T61" fmla="*/ 645353 h 2162761"/>
                <a:gd name="T62" fmla="*/ 1215598 w 4374493"/>
                <a:gd name="T63" fmla="*/ 814338 h 2162761"/>
                <a:gd name="T64" fmla="*/ 1214818 w 4374493"/>
                <a:gd name="T65" fmla="*/ 814251 h 2162761"/>
                <a:gd name="T66" fmla="*/ 844353 w 4374493"/>
                <a:gd name="T67" fmla="*/ 984126 h 2162761"/>
                <a:gd name="T68" fmla="*/ 1215598 w 4374493"/>
                <a:gd name="T69" fmla="*/ 1406730 h 2162761"/>
                <a:gd name="T70" fmla="*/ 332873 w 4374493"/>
                <a:gd name="T71" fmla="*/ 931100 h 2162761"/>
                <a:gd name="T72" fmla="*/ 1215598 w 4374493"/>
                <a:gd name="T73" fmla="*/ 449974 h 2162761"/>
                <a:gd name="T74" fmla="*/ 1215598 w 4374493"/>
                <a:gd name="T75" fmla="*/ 291830 h 2162761"/>
                <a:gd name="T76" fmla="*/ 0 w 4374493"/>
                <a:gd name="T77" fmla="*/ 897755 h 2162761"/>
                <a:gd name="T78" fmla="*/ 1215619 w 4374493"/>
                <a:gd name="T79" fmla="*/ 1909252 h 2162761"/>
                <a:gd name="T80" fmla="*/ 1215619 w 4374493"/>
                <a:gd name="T81" fmla="*/ 1741115 h 2162761"/>
                <a:gd name="T82" fmla="*/ 332873 w 4374493"/>
                <a:gd name="T83" fmla="*/ 931100 h 21627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374493" h="2162761">
                  <a:moveTo>
                    <a:pt x="1632192" y="645353"/>
                  </a:moveTo>
                  <a:lnTo>
                    <a:pt x="1632192" y="449996"/>
                  </a:lnTo>
                  <a:cubicBezTo>
                    <a:pt x="1657876" y="448635"/>
                    <a:pt x="1683594" y="447650"/>
                    <a:pt x="1709330" y="447042"/>
                  </a:cubicBezTo>
                  <a:cubicBezTo>
                    <a:pt x="2424475" y="430250"/>
                    <a:pt x="2893669" y="906140"/>
                    <a:pt x="2893669" y="906140"/>
                  </a:cubicBezTo>
                  <a:cubicBezTo>
                    <a:pt x="2893669" y="906140"/>
                    <a:pt x="2386939" y="1431972"/>
                    <a:pt x="1843601" y="1431972"/>
                  </a:cubicBezTo>
                  <a:cubicBezTo>
                    <a:pt x="1765329" y="1431972"/>
                    <a:pt x="1695315" y="1422566"/>
                    <a:pt x="1632192" y="1406730"/>
                  </a:cubicBezTo>
                  <a:lnTo>
                    <a:pt x="1632192" y="814338"/>
                  </a:lnTo>
                  <a:cubicBezTo>
                    <a:pt x="1910592" y="839450"/>
                    <a:pt x="1966562" y="931339"/>
                    <a:pt x="2133980" y="1139795"/>
                  </a:cubicBezTo>
                  <a:lnTo>
                    <a:pt x="2506236" y="905293"/>
                  </a:lnTo>
                  <a:cubicBezTo>
                    <a:pt x="2506236" y="905293"/>
                    <a:pt x="2234524" y="639010"/>
                    <a:pt x="1776436" y="639010"/>
                  </a:cubicBezTo>
                  <a:cubicBezTo>
                    <a:pt x="1726572" y="639010"/>
                    <a:pt x="1678946" y="641617"/>
                    <a:pt x="1632192" y="645353"/>
                  </a:cubicBezTo>
                  <a:close/>
                  <a:moveTo>
                    <a:pt x="1632192" y="22"/>
                  </a:moveTo>
                  <a:lnTo>
                    <a:pt x="1632192" y="291830"/>
                  </a:lnTo>
                  <a:cubicBezTo>
                    <a:pt x="1657837" y="290309"/>
                    <a:pt x="1683540" y="289092"/>
                    <a:pt x="1709330" y="288397"/>
                  </a:cubicBezTo>
                  <a:cubicBezTo>
                    <a:pt x="2703863" y="263372"/>
                    <a:pt x="3351785" y="897777"/>
                    <a:pt x="3351785" y="897777"/>
                  </a:cubicBezTo>
                  <a:cubicBezTo>
                    <a:pt x="3351785" y="897777"/>
                    <a:pt x="2607536" y="1573890"/>
                    <a:pt x="1832233" y="1573890"/>
                  </a:cubicBezTo>
                  <a:cubicBezTo>
                    <a:pt x="1761201" y="1573890"/>
                    <a:pt x="1694705" y="1569002"/>
                    <a:pt x="1632192" y="1560725"/>
                  </a:cubicBezTo>
                  <a:lnTo>
                    <a:pt x="1632192" y="1741093"/>
                  </a:lnTo>
                  <a:cubicBezTo>
                    <a:pt x="1685633" y="1746176"/>
                    <a:pt x="1740993" y="1749174"/>
                    <a:pt x="1798796" y="1749174"/>
                  </a:cubicBezTo>
                  <a:cubicBezTo>
                    <a:pt x="2520309" y="1749174"/>
                    <a:pt x="3042072" y="1473898"/>
                    <a:pt x="3547349" y="1148071"/>
                  </a:cubicBezTo>
                  <a:cubicBezTo>
                    <a:pt x="3631058" y="1198187"/>
                    <a:pt x="3974034" y="1320097"/>
                    <a:pt x="4044542" y="1373515"/>
                  </a:cubicBezTo>
                  <a:cubicBezTo>
                    <a:pt x="3564125" y="1673990"/>
                    <a:pt x="2444566" y="1916160"/>
                    <a:pt x="1809874" y="1916160"/>
                  </a:cubicBezTo>
                  <a:cubicBezTo>
                    <a:pt x="1750532" y="1915995"/>
                    <a:pt x="1691236" y="1913689"/>
                    <a:pt x="1632192" y="1909252"/>
                  </a:cubicBezTo>
                  <a:lnTo>
                    <a:pt x="1632192" y="2162762"/>
                  </a:lnTo>
                  <a:lnTo>
                    <a:pt x="4374494" y="2162762"/>
                  </a:lnTo>
                  <a:lnTo>
                    <a:pt x="4374494" y="0"/>
                  </a:lnTo>
                  <a:lnTo>
                    <a:pt x="1632221" y="0"/>
                  </a:lnTo>
                  <a:lnTo>
                    <a:pt x="1632192" y="22"/>
                  </a:lnTo>
                  <a:close/>
                  <a:moveTo>
                    <a:pt x="1632192" y="1406730"/>
                  </a:moveTo>
                  <a:lnTo>
                    <a:pt x="1632192" y="1560747"/>
                  </a:lnTo>
                  <a:cubicBezTo>
                    <a:pt x="964847" y="1471834"/>
                    <a:pt x="779635" y="953583"/>
                    <a:pt x="779635" y="953583"/>
                  </a:cubicBezTo>
                  <a:cubicBezTo>
                    <a:pt x="779635" y="953583"/>
                    <a:pt x="1100049" y="688343"/>
                    <a:pt x="1632192" y="645353"/>
                  </a:cubicBezTo>
                  <a:lnTo>
                    <a:pt x="1632192" y="814338"/>
                  </a:lnTo>
                  <a:cubicBezTo>
                    <a:pt x="1631785" y="814338"/>
                    <a:pt x="1631494" y="814251"/>
                    <a:pt x="1631145" y="814251"/>
                  </a:cubicBezTo>
                  <a:cubicBezTo>
                    <a:pt x="1351903" y="789182"/>
                    <a:pt x="1133719" y="984126"/>
                    <a:pt x="1133719" y="984126"/>
                  </a:cubicBezTo>
                  <a:cubicBezTo>
                    <a:pt x="1133719" y="984126"/>
                    <a:pt x="1255953" y="1312277"/>
                    <a:pt x="1632192" y="1406730"/>
                  </a:cubicBezTo>
                  <a:close/>
                  <a:moveTo>
                    <a:pt x="446951" y="931100"/>
                  </a:moveTo>
                  <a:cubicBezTo>
                    <a:pt x="446951" y="931100"/>
                    <a:pt x="842439" y="495050"/>
                    <a:pt x="1632192" y="449974"/>
                  </a:cubicBezTo>
                  <a:lnTo>
                    <a:pt x="1632192" y="291830"/>
                  </a:lnTo>
                  <a:cubicBezTo>
                    <a:pt x="757479" y="344269"/>
                    <a:pt x="0" y="897755"/>
                    <a:pt x="0" y="897755"/>
                  </a:cubicBezTo>
                  <a:cubicBezTo>
                    <a:pt x="0" y="897755"/>
                    <a:pt x="428982" y="1824423"/>
                    <a:pt x="1632221" y="1909252"/>
                  </a:cubicBezTo>
                  <a:lnTo>
                    <a:pt x="1632221" y="1741115"/>
                  </a:lnTo>
                  <a:cubicBezTo>
                    <a:pt x="749251" y="1658089"/>
                    <a:pt x="446951" y="931100"/>
                    <a:pt x="446951" y="931100"/>
                  </a:cubicBezTo>
                  <a:close/>
                </a:path>
              </a:pathLst>
            </a:custGeom>
            <a:solidFill>
              <a:srgbClr val="76B900"/>
            </a:solidFill>
            <a:ln>
              <a:noFill/>
            </a:ln>
            <a:extLst>
              <a:ext uri="{91240B29-F687-4F45-9708-019B960494DF}">
                <a14:hiddenLine xmlns:a14="http://schemas.microsoft.com/office/drawing/2010/main" w="29051" cap="flat">
                  <a:solidFill>
                    <a:srgbClr val="000000"/>
                  </a:solidFill>
                  <a:prstDash val="solid"/>
                  <a:miter lim="800000"/>
                  <a:headEnd/>
                  <a:tailEnd/>
                </a14:hiddenLine>
              </a:ext>
            </a:extLst>
          </p:spPr>
          <p:txBody>
            <a:bodyPr vert="horz" wrap="square" lIns="91440" tIns="45720" rIns="91440" bIns="45720" numCol="1" anchor="ctr" anchorCtr="0" compatLnSpc="1">
              <a:prstTxWarp prst="textNoShape">
                <a:avLst/>
              </a:prstTxWarp>
            </a:bodyPr>
            <a:lstStyle/>
            <a:p>
              <a:endParaRPr lang="ja-JP" altLang="en-US"/>
            </a:p>
          </p:txBody>
        </p:sp>
      </p:grpSp>
      <p:pic>
        <p:nvPicPr>
          <p:cNvPr id="83" name="図 82">
            <a:extLst>
              <a:ext uri="{FF2B5EF4-FFF2-40B4-BE49-F238E27FC236}">
                <a16:creationId xmlns:a16="http://schemas.microsoft.com/office/drawing/2014/main" id="{2EB8A1B6-CC15-FA37-4E43-3FBC8033C6CF}"/>
              </a:ext>
            </a:extLst>
          </p:cNvPr>
          <p:cNvPicPr>
            <a:picLocks noChangeAspect="1"/>
          </p:cNvPicPr>
          <p:nvPr/>
        </p:nvPicPr>
        <p:blipFill>
          <a:blip r:embed="rId9"/>
          <a:stretch>
            <a:fillRect/>
          </a:stretch>
        </p:blipFill>
        <p:spPr>
          <a:xfrm>
            <a:off x="4165092" y="7305628"/>
            <a:ext cx="494113" cy="480371"/>
          </a:xfrm>
          <a:prstGeom prst="rect">
            <a:avLst/>
          </a:prstGeom>
        </p:spPr>
      </p:pic>
      <p:sp>
        <p:nvSpPr>
          <p:cNvPr id="45" name="テキスト ボックス 44">
            <a:extLst>
              <a:ext uri="{FF2B5EF4-FFF2-40B4-BE49-F238E27FC236}">
                <a16:creationId xmlns:a16="http://schemas.microsoft.com/office/drawing/2014/main" id="{5406B19C-804B-6013-D4CB-E39337B7C23D}"/>
              </a:ext>
            </a:extLst>
          </p:cNvPr>
          <p:cNvSpPr txBox="1"/>
          <p:nvPr/>
        </p:nvSpPr>
        <p:spPr>
          <a:xfrm>
            <a:off x="3322689" y="7810011"/>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Core Ultra 9 285K</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8+16</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3.7GHz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/tb5.6GHz</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32GB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16GB×2</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1TB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RTX PRO 2000 Blackwell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1,300W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pic>
        <p:nvPicPr>
          <p:cNvPr id="46" name="図 45" descr="80PLUS PLATINUM">
            <a:extLst>
              <a:ext uri="{FF2B5EF4-FFF2-40B4-BE49-F238E27FC236}">
                <a16:creationId xmlns:a16="http://schemas.microsoft.com/office/drawing/2014/main" id="{5B3A4A44-3A82-2890-3171-6D459AB70289}"/>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801183" y="4135956"/>
            <a:ext cx="381567" cy="530895"/>
          </a:xfrm>
          <a:prstGeom prst="rect">
            <a:avLst/>
          </a:prstGeom>
          <a:noFill/>
          <a:extLst>
            <a:ext uri="{909E8E84-426E-40DD-AFC4-6F175D3DCCD1}">
              <a14:hiddenFill xmlns:a14="http://schemas.microsoft.com/office/drawing/2010/main">
                <a:solidFill>
                  <a:srgbClr val="FFFFFF"/>
                </a:solidFill>
              </a14:hiddenFill>
            </a:ext>
          </a:extLst>
        </p:spPr>
      </p:pic>
      <p:pic>
        <p:nvPicPr>
          <p:cNvPr id="60" name="図 59">
            <a:extLst>
              <a:ext uri="{FF2B5EF4-FFF2-40B4-BE49-F238E27FC236}">
                <a16:creationId xmlns:a16="http://schemas.microsoft.com/office/drawing/2014/main" id="{B54B3202-B593-9551-3E5D-D6608CB2CB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21537" y="389122"/>
            <a:ext cx="1252940" cy="1615038"/>
          </a:xfrm>
          <a:prstGeom prst="rect">
            <a:avLst/>
          </a:prstGeom>
        </p:spPr>
      </p:pic>
      <p:pic>
        <p:nvPicPr>
          <p:cNvPr id="63" name="図 62">
            <a:extLst>
              <a:ext uri="{FF2B5EF4-FFF2-40B4-BE49-F238E27FC236}">
                <a16:creationId xmlns:a16="http://schemas.microsoft.com/office/drawing/2014/main" id="{E440F9A9-ED19-06A1-834F-4783D4A686A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89381" y="172496"/>
            <a:ext cx="2000770" cy="1853375"/>
          </a:xfrm>
          <a:prstGeom prst="rect">
            <a:avLst/>
          </a:prstGeom>
        </p:spPr>
      </p:pic>
      <p:sp>
        <p:nvSpPr>
          <p:cNvPr id="64" name="テキスト ボックス 63">
            <a:extLst>
              <a:ext uri="{FF2B5EF4-FFF2-40B4-BE49-F238E27FC236}">
                <a16:creationId xmlns:a16="http://schemas.microsoft.com/office/drawing/2014/main" id="{ED41891D-246C-8610-F1C1-BAEBE816B182}"/>
              </a:ext>
            </a:extLst>
          </p:cNvPr>
          <p:cNvSpPr txBox="1"/>
          <p:nvPr/>
        </p:nvSpPr>
        <p:spPr>
          <a:xfrm>
            <a:off x="42670" y="624117"/>
            <a:ext cx="3915162" cy="307777"/>
          </a:xfrm>
          <a:prstGeom prst="rect">
            <a:avLst/>
          </a:prstGeom>
          <a:noFill/>
          <a:ln>
            <a:noFill/>
          </a:ln>
        </p:spPr>
        <p:txBody>
          <a:bodyPr wrap="square" rtlCol="0">
            <a:spAutoFit/>
          </a:bodyPr>
          <a:lstStyle/>
          <a:p>
            <a:pPr algn="ctr"/>
            <a:r>
              <a:rPr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汎用構造解析ソフトウェア</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43" name="図 42">
            <a:extLst>
              <a:ext uri="{FF2B5EF4-FFF2-40B4-BE49-F238E27FC236}">
                <a16:creationId xmlns:a16="http://schemas.microsoft.com/office/drawing/2014/main" id="{826F1CDD-990E-0C77-CD72-EA9CBE7CE953}"/>
              </a:ext>
            </a:extLst>
          </p:cNvPr>
          <p:cNvPicPr>
            <a:picLocks noChangeAspect="1"/>
          </p:cNvPicPr>
          <p:nvPr/>
        </p:nvPicPr>
        <p:blipFill>
          <a:blip r:embed="rId13"/>
          <a:stretch>
            <a:fillRect/>
          </a:stretch>
        </p:blipFill>
        <p:spPr>
          <a:xfrm>
            <a:off x="3640969" y="7320232"/>
            <a:ext cx="459205" cy="454733"/>
          </a:xfrm>
          <a:prstGeom prst="rect">
            <a:avLst/>
          </a:prstGeom>
        </p:spPr>
      </p:pic>
      <p:sp>
        <p:nvSpPr>
          <p:cNvPr id="51" name="正方形/長方形 50">
            <a:extLst>
              <a:ext uri="{FF2B5EF4-FFF2-40B4-BE49-F238E27FC236}">
                <a16:creationId xmlns:a16="http://schemas.microsoft.com/office/drawing/2014/main" id="{F48734DF-0962-E30E-D4A0-2B16A1BBE55A}"/>
              </a:ext>
            </a:extLst>
          </p:cNvPr>
          <p:cNvSpPr/>
          <p:nvPr/>
        </p:nvSpPr>
        <p:spPr>
          <a:xfrm>
            <a:off x="4020929" y="206366"/>
            <a:ext cx="1918355" cy="1457302"/>
          </a:xfrm>
          <a:custGeom>
            <a:avLst/>
            <a:gdLst>
              <a:gd name="connsiteX0" fmla="*/ 0 w 1352599"/>
              <a:gd name="connsiteY0" fmla="*/ 0 h 862711"/>
              <a:gd name="connsiteX1" fmla="*/ 1352599 w 1352599"/>
              <a:gd name="connsiteY1" fmla="*/ 0 h 862711"/>
              <a:gd name="connsiteX2" fmla="*/ 1352599 w 1352599"/>
              <a:gd name="connsiteY2" fmla="*/ 862711 h 862711"/>
              <a:gd name="connsiteX3" fmla="*/ 0 w 1352599"/>
              <a:gd name="connsiteY3" fmla="*/ 862711 h 862711"/>
              <a:gd name="connsiteX4" fmla="*/ 0 w 1352599"/>
              <a:gd name="connsiteY4" fmla="*/ 0 h 862711"/>
              <a:gd name="connsiteX0" fmla="*/ 0 w 1352599"/>
              <a:gd name="connsiteY0" fmla="*/ 0 h 1499318"/>
              <a:gd name="connsiteX1" fmla="*/ 1352599 w 1352599"/>
              <a:gd name="connsiteY1" fmla="*/ 0 h 1499318"/>
              <a:gd name="connsiteX2" fmla="*/ 1329449 w 1352599"/>
              <a:gd name="connsiteY2" fmla="*/ 1499318 h 1499318"/>
              <a:gd name="connsiteX3" fmla="*/ 0 w 1352599"/>
              <a:gd name="connsiteY3" fmla="*/ 862711 h 1499318"/>
              <a:gd name="connsiteX4" fmla="*/ 0 w 1352599"/>
              <a:gd name="connsiteY4" fmla="*/ 0 h 1499318"/>
              <a:gd name="connsiteX0" fmla="*/ 578734 w 1931333"/>
              <a:gd name="connsiteY0" fmla="*/ 0 h 1499318"/>
              <a:gd name="connsiteX1" fmla="*/ 1931333 w 1931333"/>
              <a:gd name="connsiteY1" fmla="*/ 0 h 1499318"/>
              <a:gd name="connsiteX2" fmla="*/ 1908183 w 1931333"/>
              <a:gd name="connsiteY2" fmla="*/ 1499318 h 1499318"/>
              <a:gd name="connsiteX3" fmla="*/ 0 w 1931333"/>
              <a:gd name="connsiteY3" fmla="*/ 1476169 h 1499318"/>
              <a:gd name="connsiteX4" fmla="*/ 578734 w 1931333"/>
              <a:gd name="connsiteY4" fmla="*/ 0 h 1499318"/>
              <a:gd name="connsiteX0" fmla="*/ 173620 w 1931333"/>
              <a:gd name="connsiteY0" fmla="*/ 451413 h 1499318"/>
              <a:gd name="connsiteX1" fmla="*/ 1931333 w 1931333"/>
              <a:gd name="connsiteY1" fmla="*/ 0 h 1499318"/>
              <a:gd name="connsiteX2" fmla="*/ 1908183 w 1931333"/>
              <a:gd name="connsiteY2" fmla="*/ 1499318 h 1499318"/>
              <a:gd name="connsiteX3" fmla="*/ 0 w 1931333"/>
              <a:gd name="connsiteY3" fmla="*/ 1476169 h 1499318"/>
              <a:gd name="connsiteX4" fmla="*/ 173620 w 1931333"/>
              <a:gd name="connsiteY4" fmla="*/ 451413 h 1499318"/>
              <a:gd name="connsiteX0" fmla="*/ 173620 w 2002007"/>
              <a:gd name="connsiteY0" fmla="*/ 428402 h 1476307"/>
              <a:gd name="connsiteX1" fmla="*/ 2002007 w 2002007"/>
              <a:gd name="connsiteY1" fmla="*/ 0 h 1476307"/>
              <a:gd name="connsiteX2" fmla="*/ 1908183 w 2002007"/>
              <a:gd name="connsiteY2" fmla="*/ 1476307 h 1476307"/>
              <a:gd name="connsiteX3" fmla="*/ 0 w 2002007"/>
              <a:gd name="connsiteY3" fmla="*/ 1453158 h 1476307"/>
              <a:gd name="connsiteX4" fmla="*/ 173620 w 2002007"/>
              <a:gd name="connsiteY4" fmla="*/ 428402 h 1476307"/>
              <a:gd name="connsiteX0" fmla="*/ 173620 w 2002007"/>
              <a:gd name="connsiteY0" fmla="*/ 428402 h 1487813"/>
              <a:gd name="connsiteX1" fmla="*/ 2002007 w 2002007"/>
              <a:gd name="connsiteY1" fmla="*/ 0 h 1487813"/>
              <a:gd name="connsiteX2" fmla="*/ 1937630 w 2002007"/>
              <a:gd name="connsiteY2" fmla="*/ 1487813 h 1487813"/>
              <a:gd name="connsiteX3" fmla="*/ 0 w 2002007"/>
              <a:gd name="connsiteY3" fmla="*/ 1453158 h 1487813"/>
              <a:gd name="connsiteX4" fmla="*/ 173620 w 2002007"/>
              <a:gd name="connsiteY4" fmla="*/ 428402 h 1487813"/>
              <a:gd name="connsiteX0" fmla="*/ 173620 w 2002007"/>
              <a:gd name="connsiteY0" fmla="*/ 428402 h 1476307"/>
              <a:gd name="connsiteX1" fmla="*/ 2002007 w 2002007"/>
              <a:gd name="connsiteY1" fmla="*/ 0 h 1476307"/>
              <a:gd name="connsiteX2" fmla="*/ 1896404 w 2002007"/>
              <a:gd name="connsiteY2" fmla="*/ 1476307 h 1476307"/>
              <a:gd name="connsiteX3" fmla="*/ 0 w 2002007"/>
              <a:gd name="connsiteY3" fmla="*/ 1453158 h 1476307"/>
              <a:gd name="connsiteX4" fmla="*/ 173620 w 2002007"/>
              <a:gd name="connsiteY4" fmla="*/ 428402 h 1476307"/>
              <a:gd name="connsiteX0" fmla="*/ 173620 w 2002007"/>
              <a:gd name="connsiteY0" fmla="*/ 428402 h 1487813"/>
              <a:gd name="connsiteX1" fmla="*/ 2002007 w 2002007"/>
              <a:gd name="connsiteY1" fmla="*/ 0 h 1487813"/>
              <a:gd name="connsiteX2" fmla="*/ 1937631 w 2002007"/>
              <a:gd name="connsiteY2" fmla="*/ 1487813 h 1487813"/>
              <a:gd name="connsiteX3" fmla="*/ 0 w 2002007"/>
              <a:gd name="connsiteY3" fmla="*/ 1453158 h 1487813"/>
              <a:gd name="connsiteX4" fmla="*/ 173620 w 2002007"/>
              <a:gd name="connsiteY4" fmla="*/ 428402 h 1487813"/>
              <a:gd name="connsiteX0" fmla="*/ 173620 w 1996117"/>
              <a:gd name="connsiteY0" fmla="*/ 411144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11144 h 1470555"/>
              <a:gd name="connsiteX0" fmla="*/ 173620 w 1996117"/>
              <a:gd name="connsiteY0" fmla="*/ 428402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28402 h 1470555"/>
              <a:gd name="connsiteX0" fmla="*/ 173620 w 1996117"/>
              <a:gd name="connsiteY0" fmla="*/ 445660 h 1470555"/>
              <a:gd name="connsiteX1" fmla="*/ 1996117 w 1996117"/>
              <a:gd name="connsiteY1" fmla="*/ 0 h 1470555"/>
              <a:gd name="connsiteX2" fmla="*/ 1937631 w 1996117"/>
              <a:gd name="connsiteY2" fmla="*/ 1470555 h 1470555"/>
              <a:gd name="connsiteX3" fmla="*/ 0 w 1996117"/>
              <a:gd name="connsiteY3" fmla="*/ 1435900 h 1470555"/>
              <a:gd name="connsiteX4" fmla="*/ 173620 w 1996117"/>
              <a:gd name="connsiteY4" fmla="*/ 445660 h 1470555"/>
              <a:gd name="connsiteX0" fmla="*/ 167730 w 1996117"/>
              <a:gd name="connsiteY0" fmla="*/ 428402 h 1470555"/>
              <a:gd name="connsiteX1" fmla="*/ 1996117 w 1996117"/>
              <a:gd name="connsiteY1" fmla="*/ 0 h 1470555"/>
              <a:gd name="connsiteX2" fmla="*/ 1937631 w 1996117"/>
              <a:gd name="connsiteY2" fmla="*/ 1470555 h 1470555"/>
              <a:gd name="connsiteX3" fmla="*/ 0 w 1996117"/>
              <a:gd name="connsiteY3" fmla="*/ 1435900 h 1470555"/>
              <a:gd name="connsiteX4" fmla="*/ 167730 w 1996117"/>
              <a:gd name="connsiteY4" fmla="*/ 428402 h 1470555"/>
              <a:gd name="connsiteX0" fmla="*/ 150061 w 1978448"/>
              <a:gd name="connsiteY0" fmla="*/ 428402 h 1470555"/>
              <a:gd name="connsiteX1" fmla="*/ 1978448 w 1978448"/>
              <a:gd name="connsiteY1" fmla="*/ 0 h 1470555"/>
              <a:gd name="connsiteX2" fmla="*/ 1919962 w 1978448"/>
              <a:gd name="connsiteY2" fmla="*/ 1470555 h 1470555"/>
              <a:gd name="connsiteX3" fmla="*/ 0 w 1978448"/>
              <a:gd name="connsiteY3" fmla="*/ 1441653 h 1470555"/>
              <a:gd name="connsiteX4" fmla="*/ 150061 w 1978448"/>
              <a:gd name="connsiteY4" fmla="*/ 428402 h 1470555"/>
              <a:gd name="connsiteX0" fmla="*/ 150061 w 1978448"/>
              <a:gd name="connsiteY0" fmla="*/ 439908 h 1482061"/>
              <a:gd name="connsiteX1" fmla="*/ 1978448 w 1978448"/>
              <a:gd name="connsiteY1" fmla="*/ 0 h 1482061"/>
              <a:gd name="connsiteX2" fmla="*/ 1919962 w 1978448"/>
              <a:gd name="connsiteY2" fmla="*/ 1482061 h 1482061"/>
              <a:gd name="connsiteX3" fmla="*/ 0 w 1978448"/>
              <a:gd name="connsiteY3" fmla="*/ 1453159 h 1482061"/>
              <a:gd name="connsiteX4" fmla="*/ 150061 w 1978448"/>
              <a:gd name="connsiteY4" fmla="*/ 439908 h 1482061"/>
              <a:gd name="connsiteX0" fmla="*/ 150061 w 1978448"/>
              <a:gd name="connsiteY0" fmla="*/ 439908 h 1482061"/>
              <a:gd name="connsiteX1" fmla="*/ 1978448 w 1978448"/>
              <a:gd name="connsiteY1" fmla="*/ 0 h 1482061"/>
              <a:gd name="connsiteX2" fmla="*/ 1893273 w 1978448"/>
              <a:gd name="connsiteY2" fmla="*/ 1482061 h 1482061"/>
              <a:gd name="connsiteX3" fmla="*/ 0 w 1978448"/>
              <a:gd name="connsiteY3" fmla="*/ 1453159 h 1482061"/>
              <a:gd name="connsiteX4" fmla="*/ 150061 w 1978448"/>
              <a:gd name="connsiteY4" fmla="*/ 439908 h 1482061"/>
              <a:gd name="connsiteX0" fmla="*/ 150061 w 1978448"/>
              <a:gd name="connsiteY0" fmla="*/ 439908 h 1517104"/>
              <a:gd name="connsiteX1" fmla="*/ 1978448 w 1978448"/>
              <a:gd name="connsiteY1" fmla="*/ 0 h 1517104"/>
              <a:gd name="connsiteX2" fmla="*/ 1905210 w 1978448"/>
              <a:gd name="connsiteY2" fmla="*/ 1517104 h 1517104"/>
              <a:gd name="connsiteX3" fmla="*/ 0 w 1978448"/>
              <a:gd name="connsiteY3" fmla="*/ 1453159 h 1517104"/>
              <a:gd name="connsiteX4" fmla="*/ 150061 w 1978448"/>
              <a:gd name="connsiteY4" fmla="*/ 439908 h 1517104"/>
              <a:gd name="connsiteX0" fmla="*/ 150061 w 1978448"/>
              <a:gd name="connsiteY0" fmla="*/ 439908 h 1493889"/>
              <a:gd name="connsiteX1" fmla="*/ 1978448 w 1978448"/>
              <a:gd name="connsiteY1" fmla="*/ 0 h 1493889"/>
              <a:gd name="connsiteX2" fmla="*/ 1905210 w 1978448"/>
              <a:gd name="connsiteY2" fmla="*/ 1493889 h 1493889"/>
              <a:gd name="connsiteX3" fmla="*/ 0 w 1978448"/>
              <a:gd name="connsiteY3" fmla="*/ 1453159 h 1493889"/>
              <a:gd name="connsiteX4" fmla="*/ 150061 w 1978448"/>
              <a:gd name="connsiteY4" fmla="*/ 439908 h 1493889"/>
              <a:gd name="connsiteX0" fmla="*/ 150061 w 1978448"/>
              <a:gd name="connsiteY0" fmla="*/ 439908 h 1470675"/>
              <a:gd name="connsiteX1" fmla="*/ 1978448 w 1978448"/>
              <a:gd name="connsiteY1" fmla="*/ 0 h 1470675"/>
              <a:gd name="connsiteX2" fmla="*/ 1905210 w 1978448"/>
              <a:gd name="connsiteY2" fmla="*/ 1470675 h 1470675"/>
              <a:gd name="connsiteX3" fmla="*/ 0 w 1978448"/>
              <a:gd name="connsiteY3" fmla="*/ 1453159 h 1470675"/>
              <a:gd name="connsiteX4" fmla="*/ 150061 w 1978448"/>
              <a:gd name="connsiteY4" fmla="*/ 439908 h 1470675"/>
              <a:gd name="connsiteX0" fmla="*/ 150061 w 1978448"/>
              <a:gd name="connsiteY0" fmla="*/ 439908 h 1470675"/>
              <a:gd name="connsiteX1" fmla="*/ 1978448 w 1978448"/>
              <a:gd name="connsiteY1" fmla="*/ 0 h 1470675"/>
              <a:gd name="connsiteX2" fmla="*/ 1887417 w 1978448"/>
              <a:gd name="connsiteY2" fmla="*/ 1470675 h 1470675"/>
              <a:gd name="connsiteX3" fmla="*/ 0 w 1978448"/>
              <a:gd name="connsiteY3" fmla="*/ 1453159 h 1470675"/>
              <a:gd name="connsiteX4" fmla="*/ 150061 w 1978448"/>
              <a:gd name="connsiteY4" fmla="*/ 439908 h 1470675"/>
              <a:gd name="connsiteX0" fmla="*/ 150061 w 1978448"/>
              <a:gd name="connsiteY0" fmla="*/ 439908 h 1470675"/>
              <a:gd name="connsiteX1" fmla="*/ 1978448 w 1978448"/>
              <a:gd name="connsiteY1" fmla="*/ 0 h 1470675"/>
              <a:gd name="connsiteX2" fmla="*/ 1911142 w 1978448"/>
              <a:gd name="connsiteY2" fmla="*/ 1470675 h 1470675"/>
              <a:gd name="connsiteX3" fmla="*/ 0 w 1978448"/>
              <a:gd name="connsiteY3" fmla="*/ 1453159 h 1470675"/>
              <a:gd name="connsiteX4" fmla="*/ 150061 w 1978448"/>
              <a:gd name="connsiteY4" fmla="*/ 439908 h 1470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8448" h="1470675">
                <a:moveTo>
                  <a:pt x="150061" y="439908"/>
                </a:moveTo>
                <a:lnTo>
                  <a:pt x="1978448" y="0"/>
                </a:lnTo>
                <a:lnTo>
                  <a:pt x="1911142" y="1470675"/>
                </a:lnTo>
                <a:lnTo>
                  <a:pt x="0" y="1453159"/>
                </a:lnTo>
                <a:lnTo>
                  <a:pt x="150061" y="439908"/>
                </a:lnTo>
                <a:close/>
              </a:path>
            </a:pathLst>
          </a:custGeom>
          <a:blipFill>
            <a:blip r:embed="rId1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B5336048-CDF3-43A0-3609-335EC5947108}"/>
              </a:ext>
            </a:extLst>
          </p:cNvPr>
          <p:cNvSpPr txBox="1"/>
          <p:nvPr/>
        </p:nvSpPr>
        <p:spPr>
          <a:xfrm>
            <a:off x="287437" y="948061"/>
            <a:ext cx="3492400" cy="523220"/>
          </a:xfrm>
          <a:prstGeom prst="rect">
            <a:avLst/>
          </a:prstGeom>
          <a:noFill/>
          <a:ln>
            <a:noFill/>
          </a:ln>
        </p:spPr>
        <p:txBody>
          <a:bodyPr wrap="square" rtlCol="0">
            <a:spAutoFit/>
          </a:bodyPr>
          <a:lstStyle/>
          <a:p>
            <a:pPr algn="ctr"/>
            <a:r>
              <a:rPr kumimoji="1" lang="en-US" altLang="ja-JP" sz="2800" b="1"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MSC | Nastran</a:t>
            </a:r>
          </a:p>
        </p:txBody>
      </p:sp>
      <p:pic>
        <p:nvPicPr>
          <p:cNvPr id="61" name="図 60">
            <a:extLst>
              <a:ext uri="{FF2B5EF4-FFF2-40B4-BE49-F238E27FC236}">
                <a16:creationId xmlns:a16="http://schemas.microsoft.com/office/drawing/2014/main" id="{D8FF332F-072B-3083-1AEC-F12F9FCE1590}"/>
              </a:ext>
            </a:extLst>
          </p:cNvPr>
          <p:cNvPicPr>
            <a:picLocks noChangeAspect="1"/>
          </p:cNvPicPr>
          <p:nvPr/>
        </p:nvPicPr>
        <p:blipFill>
          <a:blip r:embed="rId15"/>
          <a:stretch>
            <a:fillRect/>
          </a:stretch>
        </p:blipFill>
        <p:spPr>
          <a:xfrm>
            <a:off x="5721537" y="2325882"/>
            <a:ext cx="1267819" cy="925508"/>
          </a:xfrm>
          <a:prstGeom prst="rect">
            <a:avLst/>
          </a:prstGeom>
        </p:spPr>
      </p:pic>
      <p:pic>
        <p:nvPicPr>
          <p:cNvPr id="40" name="図 39">
            <a:extLst>
              <a:ext uri="{FF2B5EF4-FFF2-40B4-BE49-F238E27FC236}">
                <a16:creationId xmlns:a16="http://schemas.microsoft.com/office/drawing/2014/main" id="{1167BD4C-3149-06A3-5A29-141515B2A022}"/>
              </a:ext>
            </a:extLst>
          </p:cNvPr>
          <p:cNvPicPr>
            <a:picLocks noChangeAspect="1"/>
          </p:cNvPicPr>
          <p:nvPr/>
        </p:nvPicPr>
        <p:blipFill>
          <a:blip r:embed="rId16">
            <a:grayscl/>
          </a:blip>
          <a:stretch>
            <a:fillRect/>
          </a:stretch>
        </p:blipFill>
        <p:spPr>
          <a:xfrm>
            <a:off x="1036010" y="7386311"/>
            <a:ext cx="1677181" cy="2236241"/>
          </a:xfrm>
          <a:prstGeom prst="rect">
            <a:avLst/>
          </a:prstGeom>
        </p:spPr>
      </p:pic>
      <p:grpSp>
        <p:nvGrpSpPr>
          <p:cNvPr id="41" name="グループ化 40">
            <a:extLst>
              <a:ext uri="{FF2B5EF4-FFF2-40B4-BE49-F238E27FC236}">
                <a16:creationId xmlns:a16="http://schemas.microsoft.com/office/drawing/2014/main" id="{4786238F-260C-48CB-B5C1-C312B98962F0}"/>
              </a:ext>
            </a:extLst>
          </p:cNvPr>
          <p:cNvGrpSpPr/>
          <p:nvPr/>
        </p:nvGrpSpPr>
        <p:grpSpPr>
          <a:xfrm>
            <a:off x="507714" y="9166953"/>
            <a:ext cx="1129763" cy="334675"/>
            <a:chOff x="3663256" y="1927456"/>
            <a:chExt cx="4929337" cy="1460240"/>
          </a:xfrm>
          <a:solidFill>
            <a:schemeClr val="bg1">
              <a:alpha val="86000"/>
            </a:schemeClr>
          </a:solidFill>
          <a:effectLst>
            <a:glow rad="63500">
              <a:schemeClr val="tx1">
                <a:alpha val="40000"/>
              </a:schemeClr>
            </a:glow>
          </a:effectLst>
        </p:grpSpPr>
        <p:sp>
          <p:nvSpPr>
            <p:cNvPr id="42" name="テキスト ボックス 41">
              <a:extLst>
                <a:ext uri="{FF2B5EF4-FFF2-40B4-BE49-F238E27FC236}">
                  <a16:creationId xmlns:a16="http://schemas.microsoft.com/office/drawing/2014/main" id="{89FF9F55-F5BF-4361-9CB1-E08B8B000BD7}"/>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50" name="テキスト ボックス 49">
              <a:extLst>
                <a:ext uri="{FF2B5EF4-FFF2-40B4-BE49-F238E27FC236}">
                  <a16:creationId xmlns:a16="http://schemas.microsoft.com/office/drawing/2014/main" id="{B4772D97-1D95-446D-AF8B-31BF65FC97AA}"/>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pic>
        <p:nvPicPr>
          <p:cNvPr id="37" name="Picture 2">
            <a:extLst>
              <a:ext uri="{FF2B5EF4-FFF2-40B4-BE49-F238E27FC236}">
                <a16:creationId xmlns:a16="http://schemas.microsoft.com/office/drawing/2014/main" id="{AC4CC081-D8EA-9ED6-182F-3B47FF1DE45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19152" y="4184528"/>
            <a:ext cx="2065255" cy="2065255"/>
          </a:xfrm>
          <a:prstGeom prst="rect">
            <a:avLst/>
          </a:prstGeom>
          <a:noFill/>
          <a:extLst>
            <a:ext uri="{909E8E84-426E-40DD-AFC4-6F175D3DCCD1}">
              <a14:hiddenFill xmlns:a14="http://schemas.microsoft.com/office/drawing/2010/main">
                <a:solidFill>
                  <a:srgbClr val="FFFFFF"/>
                </a:solidFill>
              </a14:hiddenFill>
            </a:ext>
          </a:extLst>
        </p:spPr>
      </p:pic>
      <p:grpSp>
        <p:nvGrpSpPr>
          <p:cNvPr id="54" name="グループ化 53">
            <a:extLst>
              <a:ext uri="{FF2B5EF4-FFF2-40B4-BE49-F238E27FC236}">
                <a16:creationId xmlns:a16="http://schemas.microsoft.com/office/drawing/2014/main" id="{CCD5D070-2ED4-4AD4-A041-226968374B68}"/>
              </a:ext>
            </a:extLst>
          </p:cNvPr>
          <p:cNvGrpSpPr/>
          <p:nvPr/>
        </p:nvGrpSpPr>
        <p:grpSpPr>
          <a:xfrm>
            <a:off x="507714" y="5914179"/>
            <a:ext cx="1129763" cy="334675"/>
            <a:chOff x="3663256" y="1927456"/>
            <a:chExt cx="4929337" cy="1460240"/>
          </a:xfrm>
          <a:solidFill>
            <a:schemeClr val="bg1">
              <a:alpha val="86000"/>
            </a:schemeClr>
          </a:solidFill>
          <a:effectLst>
            <a:glow rad="63500">
              <a:schemeClr val="tx1">
                <a:alpha val="40000"/>
              </a:schemeClr>
            </a:glow>
          </a:effectLst>
        </p:grpSpPr>
        <p:sp>
          <p:nvSpPr>
            <p:cNvPr id="55" name="テキスト ボックス 54">
              <a:extLst>
                <a:ext uri="{FF2B5EF4-FFF2-40B4-BE49-F238E27FC236}">
                  <a16:creationId xmlns:a16="http://schemas.microsoft.com/office/drawing/2014/main" id="{B3E18EC9-7AA4-40CA-9CA6-7C72BF0D249B}"/>
                </a:ext>
              </a:extLst>
            </p:cNvPr>
            <p:cNvSpPr txBox="1"/>
            <p:nvPr/>
          </p:nvSpPr>
          <p:spPr>
            <a:xfrm>
              <a:off x="3698570" y="1927456"/>
              <a:ext cx="4380756" cy="654546"/>
            </a:xfrm>
            <a:custGeom>
              <a:avLst/>
              <a:gdLst/>
              <a:ahLst/>
              <a:cxnLst/>
              <a:rect l="l" t="t" r="r" b="b"/>
              <a:pathLst>
                <a:path w="4380756" h="654546">
                  <a:moveTo>
                    <a:pt x="447378" y="170111"/>
                  </a:moveTo>
                  <a:lnTo>
                    <a:pt x="334863" y="408533"/>
                  </a:lnTo>
                  <a:lnTo>
                    <a:pt x="469255" y="408533"/>
                  </a:lnTo>
                  <a:lnTo>
                    <a:pt x="449164" y="170111"/>
                  </a:lnTo>
                  <a:close/>
                  <a:moveTo>
                    <a:pt x="4010174" y="144214"/>
                  </a:moveTo>
                  <a:lnTo>
                    <a:pt x="3934272" y="509885"/>
                  </a:lnTo>
                  <a:lnTo>
                    <a:pt x="4017765" y="509885"/>
                  </a:lnTo>
                  <a:cubicBezTo>
                    <a:pt x="4073129" y="509885"/>
                    <a:pt x="4114354" y="481310"/>
                    <a:pt x="4141441" y="424160"/>
                  </a:cubicBezTo>
                  <a:cubicBezTo>
                    <a:pt x="4168527" y="367010"/>
                    <a:pt x="4182071" y="310009"/>
                    <a:pt x="4182071" y="253157"/>
                  </a:cubicBezTo>
                  <a:cubicBezTo>
                    <a:pt x="4182071" y="219521"/>
                    <a:pt x="4174257" y="192956"/>
                    <a:pt x="4158630" y="173459"/>
                  </a:cubicBezTo>
                  <a:cubicBezTo>
                    <a:pt x="4143003" y="153963"/>
                    <a:pt x="4114949" y="144214"/>
                    <a:pt x="4074468" y="144214"/>
                  </a:cubicBezTo>
                  <a:close/>
                  <a:moveTo>
                    <a:pt x="1739503" y="129480"/>
                  </a:moveTo>
                  <a:lnTo>
                    <a:pt x="1705571" y="283518"/>
                  </a:lnTo>
                  <a:lnTo>
                    <a:pt x="1773882" y="283518"/>
                  </a:lnTo>
                  <a:cubicBezTo>
                    <a:pt x="1805732" y="283518"/>
                    <a:pt x="1831851" y="274141"/>
                    <a:pt x="1852240" y="255389"/>
                  </a:cubicBezTo>
                  <a:cubicBezTo>
                    <a:pt x="1872630" y="236637"/>
                    <a:pt x="1882825" y="214312"/>
                    <a:pt x="1882825" y="188416"/>
                  </a:cubicBezTo>
                  <a:cubicBezTo>
                    <a:pt x="1882825" y="149126"/>
                    <a:pt x="1861542" y="129480"/>
                    <a:pt x="1818978" y="129480"/>
                  </a:cubicBezTo>
                  <a:close/>
                  <a:moveTo>
                    <a:pt x="1082278" y="129480"/>
                  </a:moveTo>
                  <a:lnTo>
                    <a:pt x="1048346" y="283518"/>
                  </a:lnTo>
                  <a:lnTo>
                    <a:pt x="1116657" y="283518"/>
                  </a:lnTo>
                  <a:cubicBezTo>
                    <a:pt x="1148507" y="283518"/>
                    <a:pt x="1174626" y="274141"/>
                    <a:pt x="1195016" y="255389"/>
                  </a:cubicBezTo>
                  <a:cubicBezTo>
                    <a:pt x="1215405" y="236637"/>
                    <a:pt x="1225600" y="214312"/>
                    <a:pt x="1225600" y="188416"/>
                  </a:cubicBezTo>
                  <a:cubicBezTo>
                    <a:pt x="1225600" y="149126"/>
                    <a:pt x="1204318" y="129480"/>
                    <a:pt x="1161753" y="129480"/>
                  </a:cubicBezTo>
                  <a:close/>
                  <a:moveTo>
                    <a:pt x="3837385" y="0"/>
                  </a:moveTo>
                  <a:lnTo>
                    <a:pt x="4106168" y="0"/>
                  </a:lnTo>
                  <a:cubicBezTo>
                    <a:pt x="4201716" y="0"/>
                    <a:pt x="4271368" y="25301"/>
                    <a:pt x="4315123" y="75902"/>
                  </a:cubicBezTo>
                  <a:cubicBezTo>
                    <a:pt x="4358879" y="126504"/>
                    <a:pt x="4380756" y="192584"/>
                    <a:pt x="4380756" y="274141"/>
                  </a:cubicBezTo>
                  <a:cubicBezTo>
                    <a:pt x="4380756" y="352425"/>
                    <a:pt x="4362004" y="424755"/>
                    <a:pt x="4324499" y="491133"/>
                  </a:cubicBezTo>
                  <a:cubicBezTo>
                    <a:pt x="4286995" y="557510"/>
                    <a:pt x="4242644" y="601340"/>
                    <a:pt x="4191447" y="622623"/>
                  </a:cubicBezTo>
                  <a:cubicBezTo>
                    <a:pt x="4140250" y="643905"/>
                    <a:pt x="4091434" y="654546"/>
                    <a:pt x="4045000" y="654546"/>
                  </a:cubicBezTo>
                  <a:lnTo>
                    <a:pt x="3700314" y="654546"/>
                  </a:lnTo>
                  <a:close/>
                  <a:moveTo>
                    <a:pt x="3181946" y="0"/>
                  </a:moveTo>
                  <a:lnTo>
                    <a:pt x="3716834" y="0"/>
                  </a:lnTo>
                  <a:lnTo>
                    <a:pt x="3686920" y="140643"/>
                  </a:lnTo>
                  <a:lnTo>
                    <a:pt x="3354735" y="140643"/>
                  </a:lnTo>
                  <a:lnTo>
                    <a:pt x="3332858" y="244673"/>
                  </a:lnTo>
                  <a:lnTo>
                    <a:pt x="3652987" y="244673"/>
                  </a:lnTo>
                  <a:lnTo>
                    <a:pt x="3623519" y="377279"/>
                  </a:lnTo>
                  <a:lnTo>
                    <a:pt x="3303836" y="377279"/>
                  </a:lnTo>
                  <a:lnTo>
                    <a:pt x="3276154" y="505420"/>
                  </a:lnTo>
                  <a:lnTo>
                    <a:pt x="3636467" y="505420"/>
                  </a:lnTo>
                  <a:lnTo>
                    <a:pt x="3604320" y="654546"/>
                  </a:lnTo>
                  <a:lnTo>
                    <a:pt x="3042196" y="654546"/>
                  </a:lnTo>
                  <a:close/>
                  <a:moveTo>
                    <a:pt x="2839790" y="0"/>
                  </a:moveTo>
                  <a:lnTo>
                    <a:pt x="3044726" y="0"/>
                  </a:lnTo>
                  <a:lnTo>
                    <a:pt x="2904530" y="654546"/>
                  </a:lnTo>
                  <a:lnTo>
                    <a:pt x="2699594" y="654546"/>
                  </a:lnTo>
                  <a:close/>
                  <a:moveTo>
                    <a:pt x="2219920" y="0"/>
                  </a:moveTo>
                  <a:lnTo>
                    <a:pt x="2423964" y="0"/>
                  </a:lnTo>
                  <a:lnTo>
                    <a:pt x="2317701" y="494705"/>
                  </a:lnTo>
                  <a:lnTo>
                    <a:pt x="2642295" y="494705"/>
                  </a:lnTo>
                  <a:lnTo>
                    <a:pt x="2608808" y="654546"/>
                  </a:lnTo>
                  <a:lnTo>
                    <a:pt x="2081064" y="654546"/>
                  </a:lnTo>
                  <a:close/>
                  <a:moveTo>
                    <a:pt x="1563588" y="0"/>
                  </a:moveTo>
                  <a:lnTo>
                    <a:pt x="1860947" y="0"/>
                  </a:lnTo>
                  <a:cubicBezTo>
                    <a:pt x="1916906" y="0"/>
                    <a:pt x="1959099" y="6623"/>
                    <a:pt x="1987526" y="19869"/>
                  </a:cubicBezTo>
                  <a:cubicBezTo>
                    <a:pt x="2015952" y="33114"/>
                    <a:pt x="2037606" y="52760"/>
                    <a:pt x="2052489" y="78804"/>
                  </a:cubicBezTo>
                  <a:cubicBezTo>
                    <a:pt x="2067372" y="104849"/>
                    <a:pt x="2074813" y="136773"/>
                    <a:pt x="2074813" y="174575"/>
                  </a:cubicBezTo>
                  <a:cubicBezTo>
                    <a:pt x="2074813" y="223689"/>
                    <a:pt x="2061493" y="267370"/>
                    <a:pt x="2034853" y="305619"/>
                  </a:cubicBezTo>
                  <a:cubicBezTo>
                    <a:pt x="2008212" y="343867"/>
                    <a:pt x="1974726" y="371326"/>
                    <a:pt x="1934394" y="387995"/>
                  </a:cubicBezTo>
                  <a:cubicBezTo>
                    <a:pt x="1894061" y="404664"/>
                    <a:pt x="1838176" y="412998"/>
                    <a:pt x="1766739" y="412998"/>
                  </a:cubicBezTo>
                  <a:lnTo>
                    <a:pt x="1676995" y="412998"/>
                  </a:lnTo>
                  <a:lnTo>
                    <a:pt x="1626096" y="654546"/>
                  </a:lnTo>
                  <a:lnTo>
                    <a:pt x="1422053" y="654546"/>
                  </a:lnTo>
                  <a:close/>
                  <a:moveTo>
                    <a:pt x="906364" y="0"/>
                  </a:moveTo>
                  <a:lnTo>
                    <a:pt x="1203722" y="0"/>
                  </a:lnTo>
                  <a:cubicBezTo>
                    <a:pt x="1259682" y="0"/>
                    <a:pt x="1301874" y="6623"/>
                    <a:pt x="1330300" y="19869"/>
                  </a:cubicBezTo>
                  <a:cubicBezTo>
                    <a:pt x="1358726" y="33114"/>
                    <a:pt x="1380381" y="52760"/>
                    <a:pt x="1395264" y="78804"/>
                  </a:cubicBezTo>
                  <a:cubicBezTo>
                    <a:pt x="1410147" y="104849"/>
                    <a:pt x="1417588" y="136773"/>
                    <a:pt x="1417588" y="174575"/>
                  </a:cubicBezTo>
                  <a:cubicBezTo>
                    <a:pt x="1417588" y="223689"/>
                    <a:pt x="1404268" y="267370"/>
                    <a:pt x="1377628" y="305619"/>
                  </a:cubicBezTo>
                  <a:cubicBezTo>
                    <a:pt x="1350987" y="343867"/>
                    <a:pt x="1317501" y="371326"/>
                    <a:pt x="1277169" y="387995"/>
                  </a:cubicBezTo>
                  <a:cubicBezTo>
                    <a:pt x="1236836" y="404664"/>
                    <a:pt x="1180952" y="412998"/>
                    <a:pt x="1109514" y="412998"/>
                  </a:cubicBezTo>
                  <a:lnTo>
                    <a:pt x="1019771" y="412998"/>
                  </a:lnTo>
                  <a:lnTo>
                    <a:pt x="968871" y="654546"/>
                  </a:lnTo>
                  <a:lnTo>
                    <a:pt x="764828" y="654546"/>
                  </a:lnTo>
                  <a:close/>
                  <a:moveTo>
                    <a:pt x="369689" y="0"/>
                  </a:moveTo>
                  <a:lnTo>
                    <a:pt x="585341" y="0"/>
                  </a:lnTo>
                  <a:lnTo>
                    <a:pt x="689372" y="654546"/>
                  </a:lnTo>
                  <a:lnTo>
                    <a:pt x="491133" y="654546"/>
                  </a:lnTo>
                  <a:lnTo>
                    <a:pt x="482203" y="547390"/>
                  </a:lnTo>
                  <a:lnTo>
                    <a:pt x="268784" y="547390"/>
                  </a:lnTo>
                  <a:lnTo>
                    <a:pt x="217885" y="654546"/>
                  </a:lnTo>
                  <a:lnTo>
                    <a:pt x="0" y="654546"/>
                  </a:ln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sp>
          <p:nvSpPr>
            <p:cNvPr id="57" name="テキスト ボックス 56">
              <a:extLst>
                <a:ext uri="{FF2B5EF4-FFF2-40B4-BE49-F238E27FC236}">
                  <a16:creationId xmlns:a16="http://schemas.microsoft.com/office/drawing/2014/main" id="{191D9E20-D726-47DF-8690-1093A0A294E6}"/>
                </a:ext>
              </a:extLst>
            </p:cNvPr>
            <p:cNvSpPr txBox="1"/>
            <p:nvPr/>
          </p:nvSpPr>
          <p:spPr>
            <a:xfrm>
              <a:off x="3663256" y="2710826"/>
              <a:ext cx="4929337" cy="676870"/>
            </a:xfrm>
            <a:custGeom>
              <a:avLst/>
              <a:gdLst/>
              <a:ahLst/>
              <a:cxnLst/>
              <a:rect l="l" t="t" r="r" b="b"/>
              <a:pathLst>
                <a:path w="4929337" h="676870">
                  <a:moveTo>
                    <a:pt x="4048870" y="181273"/>
                  </a:moveTo>
                  <a:lnTo>
                    <a:pt x="3936356" y="419695"/>
                  </a:lnTo>
                  <a:lnTo>
                    <a:pt x="4070748" y="419695"/>
                  </a:lnTo>
                  <a:lnTo>
                    <a:pt x="4050656" y="181273"/>
                  </a:lnTo>
                  <a:close/>
                  <a:moveTo>
                    <a:pt x="374154" y="149126"/>
                  </a:moveTo>
                  <a:cubicBezTo>
                    <a:pt x="337245" y="149126"/>
                    <a:pt x="305470" y="162595"/>
                    <a:pt x="278830" y="189533"/>
                  </a:cubicBezTo>
                  <a:cubicBezTo>
                    <a:pt x="252190" y="216470"/>
                    <a:pt x="232172" y="252338"/>
                    <a:pt x="218778" y="297135"/>
                  </a:cubicBezTo>
                  <a:cubicBezTo>
                    <a:pt x="205383" y="341933"/>
                    <a:pt x="198686" y="380107"/>
                    <a:pt x="198686" y="411659"/>
                  </a:cubicBezTo>
                  <a:cubicBezTo>
                    <a:pt x="198686" y="444996"/>
                    <a:pt x="208509" y="472678"/>
                    <a:pt x="228154" y="494705"/>
                  </a:cubicBezTo>
                  <a:cubicBezTo>
                    <a:pt x="247799" y="516731"/>
                    <a:pt x="275035" y="527745"/>
                    <a:pt x="309861" y="527745"/>
                  </a:cubicBezTo>
                  <a:cubicBezTo>
                    <a:pt x="348854" y="527745"/>
                    <a:pt x="381968" y="513011"/>
                    <a:pt x="409203" y="483543"/>
                  </a:cubicBezTo>
                  <a:cubicBezTo>
                    <a:pt x="436439" y="454075"/>
                    <a:pt x="456307" y="416942"/>
                    <a:pt x="468809" y="372145"/>
                  </a:cubicBezTo>
                  <a:cubicBezTo>
                    <a:pt x="481311" y="327347"/>
                    <a:pt x="487561" y="295424"/>
                    <a:pt x="487561" y="276374"/>
                  </a:cubicBezTo>
                  <a:cubicBezTo>
                    <a:pt x="487561" y="234404"/>
                    <a:pt x="476920" y="202704"/>
                    <a:pt x="455638" y="181273"/>
                  </a:cubicBezTo>
                  <a:cubicBezTo>
                    <a:pt x="434355" y="159841"/>
                    <a:pt x="407194" y="149126"/>
                    <a:pt x="374154" y="149126"/>
                  </a:cubicBezTo>
                  <a:close/>
                  <a:moveTo>
                    <a:pt x="1033463" y="143768"/>
                  </a:moveTo>
                  <a:lnTo>
                    <a:pt x="1005334" y="277267"/>
                  </a:lnTo>
                  <a:lnTo>
                    <a:pt x="1043732" y="277267"/>
                  </a:lnTo>
                  <a:cubicBezTo>
                    <a:pt x="1108026" y="277267"/>
                    <a:pt x="1149623" y="274290"/>
                    <a:pt x="1168525" y="268337"/>
                  </a:cubicBezTo>
                  <a:cubicBezTo>
                    <a:pt x="1187426" y="262384"/>
                    <a:pt x="1201490" y="252338"/>
                    <a:pt x="1210717" y="238199"/>
                  </a:cubicBezTo>
                  <a:cubicBezTo>
                    <a:pt x="1219944" y="224061"/>
                    <a:pt x="1224558" y="210443"/>
                    <a:pt x="1224558" y="197346"/>
                  </a:cubicBezTo>
                  <a:cubicBezTo>
                    <a:pt x="1224558" y="180677"/>
                    <a:pt x="1219051" y="167580"/>
                    <a:pt x="1208038" y="158055"/>
                  </a:cubicBezTo>
                  <a:cubicBezTo>
                    <a:pt x="1197025" y="148530"/>
                    <a:pt x="1173064" y="143768"/>
                    <a:pt x="1136154" y="143768"/>
                  </a:cubicBezTo>
                  <a:close/>
                  <a:moveTo>
                    <a:pt x="4506963" y="11162"/>
                  </a:moveTo>
                  <a:lnTo>
                    <a:pt x="4711006" y="11162"/>
                  </a:lnTo>
                  <a:lnTo>
                    <a:pt x="4604743" y="505867"/>
                  </a:lnTo>
                  <a:lnTo>
                    <a:pt x="4929337" y="505867"/>
                  </a:lnTo>
                  <a:lnTo>
                    <a:pt x="4895851" y="665708"/>
                  </a:lnTo>
                  <a:lnTo>
                    <a:pt x="4368106" y="665708"/>
                  </a:lnTo>
                  <a:close/>
                  <a:moveTo>
                    <a:pt x="3971182" y="11162"/>
                  </a:moveTo>
                  <a:lnTo>
                    <a:pt x="4186834" y="11162"/>
                  </a:lnTo>
                  <a:lnTo>
                    <a:pt x="4290864" y="665708"/>
                  </a:lnTo>
                  <a:lnTo>
                    <a:pt x="4092625" y="665708"/>
                  </a:lnTo>
                  <a:lnTo>
                    <a:pt x="4083696" y="558552"/>
                  </a:lnTo>
                  <a:lnTo>
                    <a:pt x="3870276" y="558552"/>
                  </a:lnTo>
                  <a:lnTo>
                    <a:pt x="3819377" y="665708"/>
                  </a:lnTo>
                  <a:lnTo>
                    <a:pt x="3601492" y="665708"/>
                  </a:lnTo>
                  <a:close/>
                  <a:moveTo>
                    <a:pt x="3041006" y="11162"/>
                  </a:moveTo>
                  <a:lnTo>
                    <a:pt x="3230315" y="11162"/>
                  </a:lnTo>
                  <a:lnTo>
                    <a:pt x="3391496" y="392460"/>
                  </a:lnTo>
                  <a:lnTo>
                    <a:pt x="3393282" y="392460"/>
                  </a:lnTo>
                  <a:lnTo>
                    <a:pt x="3475435" y="11162"/>
                  </a:lnTo>
                  <a:lnTo>
                    <a:pt x="3665637" y="11162"/>
                  </a:lnTo>
                  <a:lnTo>
                    <a:pt x="3524995" y="665708"/>
                  </a:lnTo>
                  <a:lnTo>
                    <a:pt x="3335685" y="665708"/>
                  </a:lnTo>
                  <a:lnTo>
                    <a:pt x="3173612" y="285303"/>
                  </a:lnTo>
                  <a:lnTo>
                    <a:pt x="3171826" y="285303"/>
                  </a:lnTo>
                  <a:lnTo>
                    <a:pt x="3090566" y="665708"/>
                  </a:lnTo>
                  <a:lnTo>
                    <a:pt x="2900363" y="665708"/>
                  </a:lnTo>
                  <a:close/>
                  <a:moveTo>
                    <a:pt x="2697957" y="11162"/>
                  </a:moveTo>
                  <a:lnTo>
                    <a:pt x="2902893" y="11162"/>
                  </a:lnTo>
                  <a:lnTo>
                    <a:pt x="2762697" y="665708"/>
                  </a:lnTo>
                  <a:lnTo>
                    <a:pt x="2557761" y="665708"/>
                  </a:lnTo>
                  <a:close/>
                  <a:moveTo>
                    <a:pt x="1583532" y="11162"/>
                  </a:moveTo>
                  <a:lnTo>
                    <a:pt x="1788468" y="11162"/>
                  </a:lnTo>
                  <a:lnTo>
                    <a:pt x="1648272" y="665708"/>
                  </a:lnTo>
                  <a:lnTo>
                    <a:pt x="1443335" y="665708"/>
                  </a:lnTo>
                  <a:close/>
                  <a:moveTo>
                    <a:pt x="858887" y="11162"/>
                  </a:moveTo>
                  <a:lnTo>
                    <a:pt x="1231255" y="11162"/>
                  </a:lnTo>
                  <a:cubicBezTo>
                    <a:pt x="1295549" y="11162"/>
                    <a:pt x="1342579" y="27980"/>
                    <a:pt x="1372344" y="61615"/>
                  </a:cubicBezTo>
                  <a:cubicBezTo>
                    <a:pt x="1402110" y="95250"/>
                    <a:pt x="1416993" y="135731"/>
                    <a:pt x="1416993" y="183059"/>
                  </a:cubicBezTo>
                  <a:cubicBezTo>
                    <a:pt x="1416993" y="234255"/>
                    <a:pt x="1401217" y="278978"/>
                    <a:pt x="1369666" y="317227"/>
                  </a:cubicBezTo>
                  <a:cubicBezTo>
                    <a:pt x="1338114" y="355476"/>
                    <a:pt x="1287662" y="379958"/>
                    <a:pt x="1218307" y="390674"/>
                  </a:cubicBezTo>
                  <a:cubicBezTo>
                    <a:pt x="1259384" y="424011"/>
                    <a:pt x="1308497" y="515689"/>
                    <a:pt x="1365647" y="665708"/>
                  </a:cubicBezTo>
                  <a:lnTo>
                    <a:pt x="1151781" y="665708"/>
                  </a:lnTo>
                  <a:cubicBezTo>
                    <a:pt x="1133922" y="618381"/>
                    <a:pt x="1112863" y="566663"/>
                    <a:pt x="1088604" y="510555"/>
                  </a:cubicBezTo>
                  <a:cubicBezTo>
                    <a:pt x="1064345" y="454447"/>
                    <a:pt x="1046113" y="421928"/>
                    <a:pt x="1033909" y="412998"/>
                  </a:cubicBezTo>
                  <a:cubicBezTo>
                    <a:pt x="1021705" y="404068"/>
                    <a:pt x="1006971" y="399603"/>
                    <a:pt x="989707" y="399603"/>
                  </a:cubicBezTo>
                  <a:lnTo>
                    <a:pt x="978992" y="399603"/>
                  </a:lnTo>
                  <a:lnTo>
                    <a:pt x="923181" y="665708"/>
                  </a:lnTo>
                  <a:lnTo>
                    <a:pt x="720031" y="665708"/>
                  </a:lnTo>
                  <a:close/>
                  <a:moveTo>
                    <a:pt x="2232869" y="0"/>
                  </a:moveTo>
                  <a:cubicBezTo>
                    <a:pt x="2387650" y="0"/>
                    <a:pt x="2481858" y="66824"/>
                    <a:pt x="2515493" y="200471"/>
                  </a:cubicBezTo>
                  <a:lnTo>
                    <a:pt x="2316361" y="222349"/>
                  </a:lnTo>
                  <a:cubicBezTo>
                    <a:pt x="2298204" y="170557"/>
                    <a:pt x="2261295" y="144661"/>
                    <a:pt x="2205633" y="144661"/>
                  </a:cubicBezTo>
                  <a:cubicBezTo>
                    <a:pt x="2151162" y="144661"/>
                    <a:pt x="2108002" y="172194"/>
                    <a:pt x="2076153" y="227260"/>
                  </a:cubicBezTo>
                  <a:cubicBezTo>
                    <a:pt x="2044304" y="282327"/>
                    <a:pt x="2028379" y="341263"/>
                    <a:pt x="2028379" y="404068"/>
                  </a:cubicBezTo>
                  <a:cubicBezTo>
                    <a:pt x="2028379" y="440382"/>
                    <a:pt x="2040211" y="470818"/>
                    <a:pt x="2063874" y="495374"/>
                  </a:cubicBezTo>
                  <a:cubicBezTo>
                    <a:pt x="2087538" y="519931"/>
                    <a:pt x="2117676" y="532209"/>
                    <a:pt x="2154287" y="532209"/>
                  </a:cubicBezTo>
                  <a:lnTo>
                    <a:pt x="2156073" y="532209"/>
                  </a:lnTo>
                  <a:cubicBezTo>
                    <a:pt x="2197745" y="532209"/>
                    <a:pt x="2234357" y="521494"/>
                    <a:pt x="2265909" y="500062"/>
                  </a:cubicBezTo>
                  <a:lnTo>
                    <a:pt x="2280643" y="429964"/>
                  </a:lnTo>
                  <a:lnTo>
                    <a:pt x="2156966" y="429964"/>
                  </a:lnTo>
                  <a:lnTo>
                    <a:pt x="2186434" y="293340"/>
                  </a:lnTo>
                  <a:lnTo>
                    <a:pt x="2491830" y="293340"/>
                  </a:lnTo>
                  <a:lnTo>
                    <a:pt x="2426197" y="600968"/>
                  </a:lnTo>
                  <a:cubicBezTo>
                    <a:pt x="2324398" y="651570"/>
                    <a:pt x="2223492" y="676870"/>
                    <a:pt x="2123480" y="676870"/>
                  </a:cubicBezTo>
                  <a:cubicBezTo>
                    <a:pt x="2033290" y="676870"/>
                    <a:pt x="1961779" y="652462"/>
                    <a:pt x="1908945" y="603647"/>
                  </a:cubicBezTo>
                  <a:cubicBezTo>
                    <a:pt x="1856110" y="554831"/>
                    <a:pt x="1829694" y="486221"/>
                    <a:pt x="1829694" y="397818"/>
                  </a:cubicBezTo>
                  <a:cubicBezTo>
                    <a:pt x="1829694" y="323999"/>
                    <a:pt x="1846511" y="256282"/>
                    <a:pt x="1880146" y="194667"/>
                  </a:cubicBezTo>
                  <a:cubicBezTo>
                    <a:pt x="1913781" y="133052"/>
                    <a:pt x="1961183" y="85204"/>
                    <a:pt x="2022351" y="51122"/>
                  </a:cubicBezTo>
                  <a:cubicBezTo>
                    <a:pt x="2083520" y="17041"/>
                    <a:pt x="2153692" y="0"/>
                    <a:pt x="2232869" y="0"/>
                  </a:cubicBezTo>
                  <a:close/>
                  <a:moveTo>
                    <a:pt x="396032" y="0"/>
                  </a:moveTo>
                  <a:cubicBezTo>
                    <a:pt x="495747" y="0"/>
                    <a:pt x="568970" y="26715"/>
                    <a:pt x="615702" y="80144"/>
                  </a:cubicBezTo>
                  <a:cubicBezTo>
                    <a:pt x="662434" y="133573"/>
                    <a:pt x="685800" y="199281"/>
                    <a:pt x="685800" y="277267"/>
                  </a:cubicBezTo>
                  <a:cubicBezTo>
                    <a:pt x="685800" y="307330"/>
                    <a:pt x="681484" y="341635"/>
                    <a:pt x="672852" y="380181"/>
                  </a:cubicBezTo>
                  <a:cubicBezTo>
                    <a:pt x="664220" y="418728"/>
                    <a:pt x="647551" y="458614"/>
                    <a:pt x="622846" y="499839"/>
                  </a:cubicBezTo>
                  <a:cubicBezTo>
                    <a:pt x="598141" y="541065"/>
                    <a:pt x="566068" y="576039"/>
                    <a:pt x="526629" y="604763"/>
                  </a:cubicBezTo>
                  <a:cubicBezTo>
                    <a:pt x="487189" y="633487"/>
                    <a:pt x="449313" y="652686"/>
                    <a:pt x="412998" y="662360"/>
                  </a:cubicBezTo>
                  <a:cubicBezTo>
                    <a:pt x="376684" y="672033"/>
                    <a:pt x="338138" y="676870"/>
                    <a:pt x="297359" y="676870"/>
                  </a:cubicBezTo>
                  <a:cubicBezTo>
                    <a:pt x="203895" y="676870"/>
                    <a:pt x="130969" y="653207"/>
                    <a:pt x="78582" y="605879"/>
                  </a:cubicBezTo>
                  <a:cubicBezTo>
                    <a:pt x="26194" y="558552"/>
                    <a:pt x="0" y="492175"/>
                    <a:pt x="0" y="406747"/>
                  </a:cubicBezTo>
                  <a:cubicBezTo>
                    <a:pt x="0" y="362099"/>
                    <a:pt x="6475" y="318567"/>
                    <a:pt x="19423" y="276151"/>
                  </a:cubicBezTo>
                  <a:cubicBezTo>
                    <a:pt x="32371" y="233735"/>
                    <a:pt x="51718" y="193700"/>
                    <a:pt x="77466" y="156046"/>
                  </a:cubicBezTo>
                  <a:cubicBezTo>
                    <a:pt x="103213" y="118393"/>
                    <a:pt x="134913" y="86841"/>
                    <a:pt x="172567" y="61392"/>
                  </a:cubicBezTo>
                  <a:cubicBezTo>
                    <a:pt x="210220" y="35942"/>
                    <a:pt x="247278" y="19348"/>
                    <a:pt x="283741" y="11609"/>
                  </a:cubicBezTo>
                  <a:cubicBezTo>
                    <a:pt x="320204" y="3869"/>
                    <a:pt x="357634" y="0"/>
                    <a:pt x="396032" y="0"/>
                  </a:cubicBezTo>
                  <a:close/>
                </a:path>
              </a:pathLst>
            </a:custGeom>
            <a:grp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Arial Black" panose="020B0A04020102090204" pitchFamily="34" charset="0"/>
                <a:ea typeface="小塚ゴシック Std B" panose="020B0800000000000000" pitchFamily="34" charset="-128"/>
                <a:cs typeface="Segoe UI" panose="020B0502040204020203" pitchFamily="34" charset="0"/>
              </a:endParaRPr>
            </a:p>
          </p:txBody>
        </p:sp>
      </p:grpSp>
      <p:pic>
        <p:nvPicPr>
          <p:cNvPr id="62" name="図 61">
            <a:extLst>
              <a:ext uri="{FF2B5EF4-FFF2-40B4-BE49-F238E27FC236}">
                <a16:creationId xmlns:a16="http://schemas.microsoft.com/office/drawing/2014/main" id="{BB4CB6E6-BE92-AA04-1277-73C05B126905}"/>
              </a:ext>
            </a:extLst>
          </p:cNvPr>
          <p:cNvPicPr>
            <a:picLocks noChangeAspect="1"/>
          </p:cNvPicPr>
          <p:nvPr/>
        </p:nvPicPr>
        <p:blipFill>
          <a:blip r:embed="rId18"/>
          <a:stretch>
            <a:fillRect/>
          </a:stretch>
        </p:blipFill>
        <p:spPr>
          <a:xfrm>
            <a:off x="3543453" y="4103771"/>
            <a:ext cx="557039" cy="566321"/>
          </a:xfrm>
          <a:prstGeom prst="rect">
            <a:avLst/>
          </a:prstGeom>
        </p:spPr>
      </p:pic>
      <p:sp>
        <p:nvSpPr>
          <p:cNvPr id="65" name="テキスト ボックス 64">
            <a:extLst>
              <a:ext uri="{FF2B5EF4-FFF2-40B4-BE49-F238E27FC236}">
                <a16:creationId xmlns:a16="http://schemas.microsoft.com/office/drawing/2014/main" id="{CC7E30FC-D9A7-0460-9D7E-57F8BBB3489B}"/>
              </a:ext>
            </a:extLst>
          </p:cNvPr>
          <p:cNvSpPr txBox="1"/>
          <p:nvPr/>
        </p:nvSpPr>
        <p:spPr>
          <a:xfrm>
            <a:off x="3358305" y="4682769"/>
            <a:ext cx="4038817" cy="1338828"/>
          </a:xfrm>
          <a:prstGeom prst="rect">
            <a:avLst/>
          </a:prstGeom>
          <a:noFill/>
          <a:ln>
            <a:noFill/>
          </a:ln>
        </p:spPr>
        <p:txBody>
          <a:bodyPr wrap="square" rtlCol="0">
            <a:spAutoFit/>
          </a:bodyPr>
          <a:lstStyle/>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Ryzen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Threadripper</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9960X</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solidFill>
                  <a:srgbClr val="FF0000"/>
                </a:solidFill>
                <a:latin typeface="游ゴシック" panose="020B0400000000000000" pitchFamily="50" charset="-128"/>
                <a:ea typeface="游ゴシック" panose="020B0400000000000000" pitchFamily="50" charset="-128"/>
                <a:cs typeface="Segoe UI" panose="020B0502040204020203" pitchFamily="34" charset="0"/>
              </a:rPr>
              <a:t>4.2-5.4GHz</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/48</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スレッド）</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64GB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16GB×4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DDR5</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2TB M.2 </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NVMe</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sym typeface="Wingdings" panose="05000000000000000000" pitchFamily="2" charset="2"/>
              </a:rPr>
              <a:t>SSD + 4TB HDD</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pt-BR" altLang="ja-JP" sz="900" b="1" dirty="0">
                <a:latin typeface="游ゴシック" panose="020B0400000000000000" pitchFamily="50" charset="-128"/>
                <a:ea typeface="游ゴシック" panose="020B0400000000000000" pitchFamily="50" charset="-128"/>
                <a:cs typeface="Segoe UI" panose="020B0502040204020203" pitchFamily="34" charset="0"/>
              </a:rPr>
              <a:t>NVIDIA RTX PRO 2000 Blackwell 16GB-GDDR7</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miniDisplayPort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x4</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err="1">
                <a:latin typeface="游ゴシック" panose="020B0400000000000000" pitchFamily="50" charset="-128"/>
                <a:ea typeface="游ゴシック" panose="020B0400000000000000" pitchFamily="50" charset="-128"/>
                <a:cs typeface="Segoe UI" panose="020B0502040204020203" pitchFamily="34" charset="0"/>
              </a:rPr>
              <a:t>miniDP</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to DP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変換アダプタ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本付属</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1,200W</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80 Plus Platinum </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9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3</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sp>
        <p:nvSpPr>
          <p:cNvPr id="66" name="テキスト ボックス 65">
            <a:extLst>
              <a:ext uri="{FF2B5EF4-FFF2-40B4-BE49-F238E27FC236}">
                <a16:creationId xmlns:a16="http://schemas.microsoft.com/office/drawing/2014/main" id="{D60C28B7-EE80-DCEF-60F1-22570ECE203F}"/>
              </a:ext>
            </a:extLst>
          </p:cNvPr>
          <p:cNvSpPr txBox="1"/>
          <p:nvPr/>
        </p:nvSpPr>
        <p:spPr>
          <a:xfrm>
            <a:off x="4373215" y="6033835"/>
            <a:ext cx="2756248" cy="338554"/>
          </a:xfrm>
          <a:prstGeom prst="rect">
            <a:avLst/>
          </a:prstGeom>
          <a:noFill/>
          <a:ln>
            <a:noFill/>
          </a:ln>
        </p:spPr>
        <p:txBody>
          <a:bodyPr wrap="square" rtlCol="0">
            <a:spAutoFit/>
          </a:bodyPr>
          <a:lstStyle/>
          <a:p>
            <a:pPr algn="r"/>
            <a:r>
              <a:rPr lang="ja-JP" altLang="en-US" sz="1600"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sz="1600" dirty="0">
              <a:solidFill>
                <a:srgbClr val="1C1C1C"/>
              </a:solidFill>
              <a:ea typeface="HGPｺﾞｼｯｸE" panose="020B09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02CDAF06-C25C-33DE-5623-6B912BF14460}"/>
              </a:ext>
            </a:extLst>
          </p:cNvPr>
          <p:cNvSpPr txBox="1"/>
          <p:nvPr/>
        </p:nvSpPr>
        <p:spPr>
          <a:xfrm>
            <a:off x="4352396" y="9224569"/>
            <a:ext cx="2756248" cy="338554"/>
          </a:xfrm>
          <a:prstGeom prst="rect">
            <a:avLst/>
          </a:prstGeom>
          <a:noFill/>
          <a:ln>
            <a:noFill/>
          </a:ln>
        </p:spPr>
        <p:txBody>
          <a:bodyPr wrap="square" rtlCol="0">
            <a:spAutoFit/>
          </a:bodyPr>
          <a:lstStyle/>
          <a:p>
            <a:pPr algn="r"/>
            <a:r>
              <a:rPr lang="ja-JP" altLang="en-US" sz="1600" dirty="0">
                <a:solidFill>
                  <a:srgbClr val="1C1C1C"/>
                </a:solidFill>
                <a:ea typeface="HGPｺﾞｼｯｸE" panose="020B0900000000000000" pitchFamily="50" charset="-128"/>
                <a:cs typeface="Segoe UI" panose="020B0502040204020203" pitchFamily="34" charset="0"/>
              </a:rPr>
              <a:t>価格はお問合せ下さい。</a:t>
            </a:r>
            <a:endParaRPr kumimoji="1" lang="en-US" altLang="ja-JP" sz="1600" dirty="0">
              <a:solidFill>
                <a:srgbClr val="1C1C1C"/>
              </a:solidFill>
              <a:ea typeface="HGPｺﾞｼｯｸE" panose="020B0900000000000000" pitchFamily="50" charset="-128"/>
              <a:cs typeface="Segoe UI" panose="020B0502040204020203" pitchFamily="34" charset="0"/>
            </a:endParaRPr>
          </a:p>
        </p:txBody>
      </p:sp>
      <p:pic>
        <p:nvPicPr>
          <p:cNvPr id="69" name="図 68">
            <a:extLst>
              <a:ext uri="{FF2B5EF4-FFF2-40B4-BE49-F238E27FC236}">
                <a16:creationId xmlns:a16="http://schemas.microsoft.com/office/drawing/2014/main" id="{47154F12-CEE6-D318-AEC2-DCA4174759DE}"/>
              </a:ext>
            </a:extLst>
          </p:cNvPr>
          <p:cNvPicPr>
            <a:picLocks noChangeAspect="1"/>
          </p:cNvPicPr>
          <p:nvPr/>
        </p:nvPicPr>
        <p:blipFill>
          <a:blip r:embed="rId19"/>
          <a:stretch>
            <a:fillRect/>
          </a:stretch>
        </p:blipFill>
        <p:spPr>
          <a:xfrm>
            <a:off x="4712867" y="7292224"/>
            <a:ext cx="372076" cy="494608"/>
          </a:xfrm>
          <a:prstGeom prst="rect">
            <a:avLst/>
          </a:prstGeom>
        </p:spPr>
      </p:pic>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4933</TotalTime>
  <Pages>0</Pages>
  <Words>699</Words>
  <Characters>0</Characters>
  <Application>Microsoft Office PowerPoint</Application>
  <DocSecurity>0</DocSecurity>
  <PresentationFormat>ユーザー設定</PresentationFormat>
  <Lines>0</Lines>
  <Paragraphs>93</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HGPｺﾞｼｯｸE</vt:lpstr>
      <vt:lpstr>ヒラギノ角ゴ5</vt:lpstr>
      <vt:lpstr>ヒラギノ角ゴ7</vt:lpstr>
      <vt:lpstr>ヒラギノ角ゴ8</vt:lpstr>
      <vt:lpstr>メイリオ</vt:lpstr>
      <vt:lpstr>游ゴシック</vt:lpstr>
      <vt:lpstr>游ゴシック Light</vt:lpstr>
      <vt:lpstr>Arial</vt:lpstr>
      <vt:lpstr>Arial Black</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soejima-pc</cp:lastModifiedBy>
  <cp:revision>1482</cp:revision>
  <dcterms:created xsi:type="dcterms:W3CDTF">2015-08-26T04:11:00Z</dcterms:created>
  <dcterms:modified xsi:type="dcterms:W3CDTF">2026-08-05T08:08:50Z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