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"/>
  </p:notesMasterIdLst>
  <p:sldIdLst>
    <p:sldId id="300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EE0"/>
    <a:srgbClr val="E7EBEC"/>
    <a:srgbClr val="081930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70" autoAdjust="0"/>
  </p:normalViewPr>
  <p:slideViewPr>
    <p:cSldViewPr>
      <p:cViewPr varScale="1">
        <p:scale>
          <a:sx n="70" d="100"/>
          <a:sy n="70" d="100"/>
        </p:scale>
        <p:origin x="2910" y="7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2026/8/18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B9526-306E-4CD2-AFEC-8F1EF488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7F3CB65-6B41-4F0F-A0F2-BF940676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39D2-D8FD-467B-8F66-C5486A6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3C760-A7FB-49B2-A7ED-1BF4E22E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15B684-9DDD-4185-BB16-3FF4889D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9C64F-36BA-4011-BD20-087A2C6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0F2F94-F11E-431F-8217-92402D13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86004-A97C-43ED-B22D-B7C83E8F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726F8-9C59-47B7-AA10-B4F1DBE9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0FABA-6ED4-40A7-A530-A6F8C22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2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BE1BA-F237-4B30-84E3-659F5422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AAB8C0-A74C-493C-9BF5-7032F0AD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64CD50-2372-4C58-9453-39AA1DAF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EA8E-AC8B-46B8-B599-96A7D102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C6D3C8-9737-43F8-A180-DBE9DBA9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6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B602F-9AF5-4FF2-8A41-EFF0B6E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0180C-5179-407F-9A7E-4FFFFCB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0515C6-0D0B-4BB7-8853-276A5274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8B6D2D-E080-4767-AC21-4CC86AEB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05C7C7-66BF-4E5A-9698-48F4386B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C569A-4323-466F-AA29-91FE8956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2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68BCA-8874-4C60-9381-DD81588D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2D81E-635F-40C0-8FC3-62D84D2E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356152-9972-4A02-82AF-3B1221F8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BCFA90-69D0-43CA-B9C8-EC1CCBA1E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4B8B8A2-7595-4FC0-90A6-F4101CF7D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6DEC3-3475-480B-AEEC-7B126D30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79D804-F8FE-49F9-B0E5-286E9F0D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97BE42-E8F8-47CB-9598-2131BD99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15882-24AA-4A8D-8BE3-29F93437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E03419-A934-4310-B6E1-7CEC9B6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3659B4-F9E6-4D38-8389-21BBE5FB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AE6EE0-DA21-448A-ADC5-355F8A2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65430E-3C7B-42F6-9A3C-9705CFFC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927902-1C62-4DCA-81AD-0C4CE607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D8D529-0C4F-45B7-BE37-BD032245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5765C-D65B-4115-BC5E-4E6E9679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EE91A-4F8D-4665-8A0B-FD097A7E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3FA8DF-1049-4632-80FE-CC600DC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11BB9A-0820-44B4-BFA8-3FDE2399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FBB28-F40C-4F04-945E-2F222918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BC153E-4078-4944-8621-77EAE1AD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295AE-62A7-4B93-9DB0-72B48E7E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BE1D47-AC6B-4606-8806-B68E6871E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7F224A-27F7-4938-94E2-04890D82C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8EB07B-C5A9-4ADF-BDCF-20DE652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62FA9-D4A4-4ABC-B43E-C34743F2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F2B1F1-6E62-489A-BA5B-ED0C773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F4818-7975-4F1C-A14B-86B9AAF0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69342-96F2-42C6-929B-2BFF781A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F1B54-98E5-4B66-9DDA-C7B0EDBB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69401-3E42-40A1-BD9C-4A801E5E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DDB4CB-42B8-4D02-AE73-D764F688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D5C14-1911-4358-98CE-5AC602F7C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9781F7-45F3-46A8-B6BC-4C83FA49B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98A5B-444E-4A57-B623-8CB8A52C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1BFB57-3D2A-4326-BD75-D303C142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F0974-8C3F-49BB-8332-55D1BB3F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0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E9D5E3-302B-4950-858C-D0BAD37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068D9A-F7EA-48E6-A3F8-01885A65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58DFC-2333-40EF-8396-BCD9A9E1D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2026/8/18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DDA7A9-B965-4B3C-8A5F-E82B2C2C9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FECB6D-2D00-4244-8EA9-0525E72D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6.png"/><Relationship Id="rId18" Type="http://schemas.openxmlformats.org/officeDocument/2006/relationships/image" Target="../media/image6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17" Type="http://schemas.openxmlformats.org/officeDocument/2006/relationships/image" Target="../media/image5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5" Type="http://schemas.openxmlformats.org/officeDocument/2006/relationships/image" Target="../media/image18.gif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9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77FF50E-CC9D-EBFB-9EBA-E287E7F1E1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35"/>
          <a:stretch>
            <a:fillRect/>
          </a:stretch>
        </p:blipFill>
        <p:spPr>
          <a:xfrm>
            <a:off x="1" y="2094305"/>
            <a:ext cx="7559674" cy="8614299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617022D2-D5EA-4037-BE4C-E9F449B8C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582" y="-124090"/>
            <a:ext cx="2896319" cy="31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B9DBE65F-57C0-CE16-BAE1-DF075C1AF1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255496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27C15B2-BDAF-EFFF-3339-B8E41B4174B9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DEB530A-47B6-BDB0-1631-5AD3931BE0A5}"/>
              </a:ext>
            </a:extLst>
          </p:cNvPr>
          <p:cNvSpPr txBox="1"/>
          <p:nvPr/>
        </p:nvSpPr>
        <p:spPr>
          <a:xfrm>
            <a:off x="461363" y="1740916"/>
            <a:ext cx="33087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を搭載しているため、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並列計算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が快適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49E6A8-408E-E890-12A2-A01CDDEA945D}"/>
              </a:ext>
            </a:extLst>
          </p:cNvPr>
          <p:cNvSpPr txBox="1"/>
          <p:nvPr/>
        </p:nvSpPr>
        <p:spPr>
          <a:xfrm>
            <a:off x="217589" y="431485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データ解析、シュミレーション用途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F6FDCD-0EB4-06E3-5EF9-F985A5E5FE51}"/>
              </a:ext>
            </a:extLst>
          </p:cNvPr>
          <p:cNvSpPr txBox="1"/>
          <p:nvPr/>
        </p:nvSpPr>
        <p:spPr>
          <a:xfrm>
            <a:off x="42670" y="624117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数値計算プラットフォーム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23DE9C6-A19C-18EF-D348-175538F2B29E}"/>
              </a:ext>
            </a:extLst>
          </p:cNvPr>
          <p:cNvSpPr txBox="1"/>
          <p:nvPr/>
        </p:nvSpPr>
        <p:spPr>
          <a:xfrm>
            <a:off x="147974" y="875634"/>
            <a:ext cx="39151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MATLAB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AD57D2-1DD3-D20C-3165-E8BBD1EF07EF}"/>
              </a:ext>
            </a:extLst>
          </p:cNvPr>
          <p:cNvSpPr txBox="1"/>
          <p:nvPr/>
        </p:nvSpPr>
        <p:spPr>
          <a:xfrm>
            <a:off x="2586443" y="1255320"/>
            <a:ext cx="54684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ビデオメモリ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24GB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だから快適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99B7F4A-0CB7-520C-DEFB-613BD56D4BFA}"/>
              </a:ext>
            </a:extLst>
          </p:cNvPr>
          <p:cNvSpPr/>
          <p:nvPr/>
        </p:nvSpPr>
        <p:spPr>
          <a:xfrm>
            <a:off x="3548809" y="329986"/>
            <a:ext cx="3554411" cy="8896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978B5165-6668-7730-26BD-F46F451C7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007" y="355265"/>
            <a:ext cx="1245576" cy="84110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98B360E-D456-E52E-D0A8-29E9C23001F0}"/>
              </a:ext>
            </a:extLst>
          </p:cNvPr>
          <p:cNvGrpSpPr/>
          <p:nvPr/>
        </p:nvGrpSpPr>
        <p:grpSpPr>
          <a:xfrm>
            <a:off x="4786340" y="496212"/>
            <a:ext cx="4305868" cy="652042"/>
            <a:chOff x="2152934" y="4959728"/>
            <a:chExt cx="4305868" cy="652042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8BD22248-5149-A52D-8672-F49FFF79A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12534" y="4959728"/>
              <a:ext cx="641355" cy="652042"/>
            </a:xfrm>
            <a:prstGeom prst="rect">
              <a:avLst/>
            </a:prstGeom>
          </p:spPr>
        </p:pic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2E020FB-C790-8F32-5EB5-BB9DB3B219AE}"/>
                </a:ext>
              </a:extLst>
            </p:cNvPr>
            <p:cNvSpPr txBox="1"/>
            <p:nvPr/>
          </p:nvSpPr>
          <p:spPr>
            <a:xfrm>
              <a:off x="2152934" y="5097017"/>
              <a:ext cx="43058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ja-JP" altLang="en-US" dirty="0"/>
            </a:p>
          </p:txBody>
        </p:sp>
      </p:grpSp>
      <p:grpSp>
        <p:nvGrpSpPr>
          <p:cNvPr id="81" name="Group 30">
            <a:extLst>
              <a:ext uri="{FF2B5EF4-FFF2-40B4-BE49-F238E27FC236}">
                <a16:creationId xmlns:a16="http://schemas.microsoft.com/office/drawing/2014/main" id="{3BB83C53-2670-47BC-8275-3457C0DCC9FD}"/>
              </a:ext>
            </a:extLst>
          </p:cNvPr>
          <p:cNvGrpSpPr>
            <a:grpSpLocks/>
          </p:cNvGrpSpPr>
          <p:nvPr/>
        </p:nvGrpSpPr>
        <p:grpSpPr bwMode="auto">
          <a:xfrm>
            <a:off x="5146540" y="480321"/>
            <a:ext cx="798954" cy="619285"/>
            <a:chOff x="1701" y="1985"/>
            <a:chExt cx="6820" cy="5296"/>
          </a:xfrm>
        </p:grpSpPr>
        <p:sp>
          <p:nvSpPr>
            <p:cNvPr id="82" name="グラフィックス 13">
              <a:extLst>
                <a:ext uri="{FF2B5EF4-FFF2-40B4-BE49-F238E27FC236}">
                  <a16:creationId xmlns:a16="http://schemas.microsoft.com/office/drawing/2014/main" id="{6EC17C80-15B2-4A7D-8CDE-CFCE120A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グラフィックス 13">
              <a:extLst>
                <a:ext uri="{FF2B5EF4-FFF2-40B4-BE49-F238E27FC236}">
                  <a16:creationId xmlns:a16="http://schemas.microsoft.com/office/drawing/2014/main" id="{FAB06C9B-84FB-4BCE-B53D-26CA4B04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B15218-9953-A4CD-9D52-F703C785F601}"/>
              </a:ext>
            </a:extLst>
          </p:cNvPr>
          <p:cNvSpPr txBox="1"/>
          <p:nvPr/>
        </p:nvSpPr>
        <p:spPr>
          <a:xfrm>
            <a:off x="3571501" y="1503119"/>
            <a:ext cx="479778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MATLAB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は何百もの関数に自動並列サポートと</a:t>
            </a:r>
            <a:b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</a:b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 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サポートがあるため、コードを変更せずに計算を</a:t>
            </a:r>
            <a:b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</a:b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並列化できます。そのため、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の性能が非常に重要です。</a:t>
            </a:r>
            <a:endParaRPr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9F9ED1D-3502-4863-A018-B446E01C3F9B}"/>
              </a:ext>
            </a:extLst>
          </p:cNvPr>
          <p:cNvSpPr/>
          <p:nvPr/>
        </p:nvSpPr>
        <p:spPr>
          <a:xfrm>
            <a:off x="406355" y="2548454"/>
            <a:ext cx="6754327" cy="1889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83" y="7894896"/>
            <a:ext cx="3557992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251442" y="7135526"/>
            <a:ext cx="3778600" cy="7232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9960X</a:t>
            </a:r>
            <a:r>
              <a:rPr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モデル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E870A10-0092-40F6-B1D0-5119608ACFC0}"/>
              </a:ext>
            </a:extLst>
          </p:cNvPr>
          <p:cNvSpPr txBox="1"/>
          <p:nvPr/>
        </p:nvSpPr>
        <p:spPr>
          <a:xfrm>
            <a:off x="140534" y="8186193"/>
            <a:ext cx="3778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2800" b="1" dirty="0">
                <a:solidFill>
                  <a:schemeClr val="bg1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</a:t>
            </a:r>
            <a:endParaRPr kumimoji="1" lang="en-US" altLang="ja-JP" sz="2800" b="1" dirty="0">
              <a:solidFill>
                <a:schemeClr val="bg1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380500" y="787772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B59002B-C789-40A8-85D3-22B8F16D5DCF}"/>
              </a:ext>
            </a:extLst>
          </p:cNvPr>
          <p:cNvSpPr/>
          <p:nvPr/>
        </p:nvSpPr>
        <p:spPr>
          <a:xfrm>
            <a:off x="489255" y="2672424"/>
            <a:ext cx="3430278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53DCA97-F687-4DC2-B6EC-9D3550931871}"/>
              </a:ext>
            </a:extLst>
          </p:cNvPr>
          <p:cNvSpPr txBox="1"/>
          <p:nvPr/>
        </p:nvSpPr>
        <p:spPr>
          <a:xfrm>
            <a:off x="467873" y="2697013"/>
            <a:ext cx="35959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MATLAB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は高精度な数値計算、行列計算、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統計処理などが可能です。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CBB245-0528-4BBD-96BC-E07A8E7BE407}"/>
              </a:ext>
            </a:extLst>
          </p:cNvPr>
          <p:cNvSpPr txBox="1"/>
          <p:nvPr/>
        </p:nvSpPr>
        <p:spPr>
          <a:xfrm>
            <a:off x="507452" y="3217263"/>
            <a:ext cx="339548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MATLAB</a:t>
            </a:r>
            <a:r>
              <a:rPr lang="ja-JP" altLang="en-US" sz="12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は、数値計算やデータ解析、シミュレーションなど、工学や科学分野で重要な役割を果たす技術計算言語です。</a:t>
            </a:r>
            <a:endParaRPr lang="en-US" altLang="ja-JP" sz="1200" b="0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sz="12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高精度な計算、豊富なツールボックス、直感的なインターフェースが特徴で、幅広い分野で活用されています。﻿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8482569-F212-418C-966D-86C43F87D8BC}"/>
              </a:ext>
            </a:extLst>
          </p:cNvPr>
          <p:cNvSpPr txBox="1"/>
          <p:nvPr/>
        </p:nvSpPr>
        <p:spPr>
          <a:xfrm>
            <a:off x="406355" y="4645854"/>
            <a:ext cx="47923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並列計算に有利な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24GB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ビデオメモリ</a:t>
            </a:r>
            <a:r>
              <a:rPr kumimoji="1"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搭載した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</a:t>
            </a:r>
            <a:endParaRPr kumimoji="1"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4A78A08-9991-4E38-B3FC-0816B0D00307}"/>
              </a:ext>
            </a:extLst>
          </p:cNvPr>
          <p:cNvSpPr txBox="1"/>
          <p:nvPr/>
        </p:nvSpPr>
        <p:spPr>
          <a:xfrm>
            <a:off x="260326" y="5042496"/>
            <a:ext cx="5238890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9960X</a:t>
            </a: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(4.2-5.3GHz/24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TB M.2 </a:t>
            </a:r>
            <a:r>
              <a:rPr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　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  <a:sym typeface="Wingdings" panose="05000000000000000000" pitchFamily="2" charset="2"/>
            </a:endParaRP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■ サブストレージ：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4TB M.2 </a:t>
            </a:r>
            <a:r>
              <a:rPr lang="en-US" altLang="ja-JP" sz="1400" b="1" dirty="0" err="1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pt-BR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lang="pt-BR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4000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Blackwell 24GB                                                          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DisplayPort x4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Windows11 Pro 64bit</a:t>
            </a: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14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14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07ABD5-D389-D755-C9E0-9DDE5FEBD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40" y="4612013"/>
            <a:ext cx="4047574" cy="404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7491F1CD-09CA-0D84-8F0A-D515AB557801}"/>
              </a:ext>
            </a:extLst>
          </p:cNvPr>
          <p:cNvGrpSpPr/>
          <p:nvPr/>
        </p:nvGrpSpPr>
        <p:grpSpPr>
          <a:xfrm>
            <a:off x="4161965" y="2660346"/>
            <a:ext cx="2734584" cy="1671238"/>
            <a:chOff x="4161964" y="2681988"/>
            <a:chExt cx="2751177" cy="1800650"/>
          </a:xfrm>
        </p:grpSpPr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2D9DA414-69B7-2CED-809E-D230805EA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61964" y="2681988"/>
              <a:ext cx="1213573" cy="917880"/>
            </a:xfrm>
            <a:prstGeom prst="rect">
              <a:avLst/>
            </a:prstGeom>
          </p:spPr>
        </p:pic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4F1C4E54-9F7C-3476-6107-CAB84E23E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48184" y="2687608"/>
              <a:ext cx="1364957" cy="905398"/>
            </a:xfrm>
            <a:prstGeom prst="rect">
              <a:avLst/>
            </a:prstGeom>
          </p:spPr>
        </p:pic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FDA69EF4-E463-75BC-DE04-AAE66605E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61964" y="3650573"/>
              <a:ext cx="1213573" cy="825730"/>
            </a:xfrm>
            <a:prstGeom prst="rect">
              <a:avLst/>
            </a:prstGeom>
          </p:spPr>
        </p:pic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E48863CD-B69A-0889-6A93-C12AEB788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39027" y="3657994"/>
              <a:ext cx="1364957" cy="824644"/>
            </a:xfrm>
            <a:prstGeom prst="rect">
              <a:avLst/>
            </a:prstGeom>
          </p:spPr>
        </p:pic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70431EF-31D2-47CB-3E03-790DED2B3F5D}"/>
              </a:ext>
            </a:extLst>
          </p:cNvPr>
          <p:cNvSpPr txBox="1"/>
          <p:nvPr/>
        </p:nvSpPr>
        <p:spPr>
          <a:xfrm>
            <a:off x="236769" y="8742601"/>
            <a:ext cx="7174739" cy="18419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ja-JP" altLang="ja-JP" b="1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用途・実績例</a:t>
            </a:r>
          </a:p>
          <a:p>
            <a:pPr indent="0" algn="l">
              <a:spcAft>
                <a:spcPts val="3000"/>
              </a:spcAft>
              <a:buNone/>
            </a:pP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■ MATLABを主に使う業界</a:t>
            </a:r>
            <a:b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自動車・モビリティ：制御開発、Simulink、MBD</a:t>
            </a:r>
            <a:r>
              <a:rPr lang="ja-JP" altLang="en-US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　</a:t>
            </a:r>
            <a:br>
              <a:rPr lang="en-US" altLang="ja-JP" sz="1600" dirty="0"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航空宇宙・防衛：飛行制御、物理シミュレーション</a:t>
            </a:r>
            <a:b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電機・半導体：信号処理、制御、データ解析</a:t>
            </a:r>
            <a:b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産業機械・ロボット：モーター制御、ロボット制御</a:t>
            </a:r>
            <a:b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</a:br>
            <a:r>
              <a:rPr lang="ja-JP" altLang="ja-JP" sz="1600" b="0" i="0" dirty="0">
                <a:effectLst/>
                <a:latin typeface="Noto Sans JP" panose="020B0200000000000000" pitchFamily="50" charset="-128"/>
                <a:ea typeface="Noto Sans JP" panose="020B0200000000000000" pitchFamily="50" charset="-128"/>
              </a:rPr>
              <a:t>大学・研究機関／R&amp;D部門：数値計算、アルゴリズム検証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EF3F0C3-0EA1-8AF3-AD88-FD075B8AC528}"/>
              </a:ext>
            </a:extLst>
          </p:cNvPr>
          <p:cNvGrpSpPr/>
          <p:nvPr/>
        </p:nvGrpSpPr>
        <p:grpSpPr>
          <a:xfrm>
            <a:off x="5970391" y="8148411"/>
            <a:ext cx="1441118" cy="473922"/>
            <a:chOff x="507714" y="5914179"/>
            <a:chExt cx="1129763" cy="334675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639EFCE-3942-4644-03B3-0CD737A330CC}"/>
                </a:ext>
              </a:extLst>
            </p:cNvPr>
            <p:cNvSpPr txBox="1"/>
            <p:nvPr/>
          </p:nvSpPr>
          <p:spPr>
            <a:xfrm>
              <a:off x="515808" y="5914179"/>
              <a:ext cx="1004033" cy="150017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93F7478-4F89-211B-DED8-742CA0BDA5A1}"/>
                </a:ext>
              </a:extLst>
            </p:cNvPr>
            <p:cNvSpPr txBox="1"/>
            <p:nvPr/>
          </p:nvSpPr>
          <p:spPr>
            <a:xfrm>
              <a:off x="507714" y="6093721"/>
              <a:ext cx="1129763" cy="155133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019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2E26632-09C4-A270-B5EA-33A8F0E5F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803"/>
          <a:stretch>
            <a:fillRect/>
          </a:stretch>
        </p:blipFill>
        <p:spPr>
          <a:xfrm>
            <a:off x="-3022" y="2112620"/>
            <a:ext cx="7548184" cy="8579193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24A1A65D-0B85-49F7-8AA9-6D11ED6763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179" name="Rectangle 3">
            <a:extLst>
              <a:ext uri="{FF2B5EF4-FFF2-40B4-BE49-F238E27FC236}">
                <a16:creationId xmlns:a16="http://schemas.microsoft.com/office/drawing/2014/main" id="{5B1ACCE4-0176-4F1C-901C-FE50A1E2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24" y="2415012"/>
            <a:ext cx="6727825" cy="1186811"/>
          </a:xfrm>
          <a:prstGeom prst="rect">
            <a:avLst/>
          </a:prstGeom>
          <a:solidFill>
            <a:srgbClr val="DDDEE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5E11B80-4101-4354-A277-153EC51E11FD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6ABEB8E-C036-4043-846C-A904CDD317F4}"/>
              </a:ext>
            </a:extLst>
          </p:cNvPr>
          <p:cNvSpPr txBox="1"/>
          <p:nvPr/>
        </p:nvSpPr>
        <p:spPr>
          <a:xfrm>
            <a:off x="461363" y="1740916"/>
            <a:ext cx="349646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を搭載している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ため、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並列計算が快適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AF9FE02-A118-4F43-8980-33F01FFCDCD9}"/>
              </a:ext>
            </a:extLst>
          </p:cNvPr>
          <p:cNvSpPr txBox="1"/>
          <p:nvPr/>
        </p:nvSpPr>
        <p:spPr>
          <a:xfrm>
            <a:off x="237259" y="414650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データ解析、シュミレーション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用途に！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EAAB91F5-2B93-4F9D-8B43-BE8CC42527AF}"/>
              </a:ext>
            </a:extLst>
          </p:cNvPr>
          <p:cNvSpPr/>
          <p:nvPr/>
        </p:nvSpPr>
        <p:spPr>
          <a:xfrm>
            <a:off x="445713" y="2488545"/>
            <a:ext cx="5106630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DC6DF90-1DD2-4985-A359-342FF50D9E7B}"/>
              </a:ext>
            </a:extLst>
          </p:cNvPr>
          <p:cNvSpPr txBox="1"/>
          <p:nvPr/>
        </p:nvSpPr>
        <p:spPr>
          <a:xfrm>
            <a:off x="453359" y="2507424"/>
            <a:ext cx="505286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MATLAB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は高精度な数値計算、行列計算、統計処理などが可能です。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GPU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サポートがあるため、コードを変更せずに計算を並列化可能。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F0B9354-DE27-4924-9E13-02EDD080A752}"/>
              </a:ext>
            </a:extLst>
          </p:cNvPr>
          <p:cNvSpPr txBox="1"/>
          <p:nvPr/>
        </p:nvSpPr>
        <p:spPr>
          <a:xfrm>
            <a:off x="493200" y="3083032"/>
            <a:ext cx="510662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8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MATLAB</a:t>
            </a:r>
            <a:r>
              <a:rPr lang="ja-JP" altLang="en-US" sz="8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は、数値計算やデータ解析、シミュレーションなど、工学や科学分野で重要な役割を果たす</a:t>
            </a:r>
            <a:endParaRPr lang="en-US" altLang="ja-JP" sz="800" b="0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sz="8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技術計算言語です。高精度な計算、豊富なツールボックス、直感的なインターフェースが特徴で、</a:t>
            </a:r>
            <a:endParaRPr lang="en-US" altLang="ja-JP" sz="800" b="0" i="0" dirty="0">
              <a:solidFill>
                <a:srgbClr val="001D35"/>
              </a:solidFill>
              <a:effectLst/>
              <a:latin typeface="Arial" panose="020B0604020202020204" pitchFamily="34" charset="0"/>
            </a:endParaRPr>
          </a:p>
          <a:p>
            <a:r>
              <a:rPr lang="ja-JP" altLang="en-US" sz="800" b="0" i="0" dirty="0">
                <a:solidFill>
                  <a:srgbClr val="001D35"/>
                </a:solidFill>
                <a:effectLst/>
                <a:latin typeface="Arial" panose="020B0604020202020204" pitchFamily="34" charset="0"/>
              </a:rPr>
              <a:t>幅広い分野で活用されています。﻿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B54B3202-B593-9551-3E5D-D6608CB2C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37" y="389122"/>
            <a:ext cx="1252940" cy="161503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E440F9A9-ED19-06A1-834F-4783D4A686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381" y="172496"/>
            <a:ext cx="2000770" cy="185337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D41891D-246C-8610-F1C1-BAEBE816B182}"/>
              </a:ext>
            </a:extLst>
          </p:cNvPr>
          <p:cNvSpPr txBox="1"/>
          <p:nvPr/>
        </p:nvSpPr>
        <p:spPr>
          <a:xfrm>
            <a:off x="42670" y="624117"/>
            <a:ext cx="39151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数値計算プラットフォーム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  <a:p>
            <a:pPr algn="ctr"/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6BA4406-7E66-1A36-4564-28AE44AADE56}"/>
              </a:ext>
            </a:extLst>
          </p:cNvPr>
          <p:cNvSpPr txBox="1"/>
          <p:nvPr/>
        </p:nvSpPr>
        <p:spPr>
          <a:xfrm>
            <a:off x="147974" y="875634"/>
            <a:ext cx="39151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MATLAB</a:t>
            </a:r>
          </a:p>
        </p:txBody>
      </p:sp>
      <p:sp>
        <p:nvSpPr>
          <p:cNvPr id="40" name="正方形/長方形 64">
            <a:extLst>
              <a:ext uri="{FF2B5EF4-FFF2-40B4-BE49-F238E27FC236}">
                <a16:creationId xmlns:a16="http://schemas.microsoft.com/office/drawing/2014/main" id="{BAB7C924-5D84-CD90-805C-6461DE554CEE}"/>
              </a:ext>
            </a:extLst>
          </p:cNvPr>
          <p:cNvSpPr/>
          <p:nvPr/>
        </p:nvSpPr>
        <p:spPr>
          <a:xfrm>
            <a:off x="4010141" y="195928"/>
            <a:ext cx="1935955" cy="1474721"/>
          </a:xfrm>
          <a:custGeom>
            <a:avLst/>
            <a:gdLst>
              <a:gd name="connsiteX0" fmla="*/ 0 w 1547112"/>
              <a:gd name="connsiteY0" fmla="*/ 0 h 1414989"/>
              <a:gd name="connsiteX1" fmla="*/ 1547112 w 1547112"/>
              <a:gd name="connsiteY1" fmla="*/ 0 h 1414989"/>
              <a:gd name="connsiteX2" fmla="*/ 1547112 w 1547112"/>
              <a:gd name="connsiteY2" fmla="*/ 1414989 h 1414989"/>
              <a:gd name="connsiteX3" fmla="*/ 0 w 1547112"/>
              <a:gd name="connsiteY3" fmla="*/ 1414989 h 1414989"/>
              <a:gd name="connsiteX4" fmla="*/ 0 w 1547112"/>
              <a:gd name="connsiteY4" fmla="*/ 0 h 1414989"/>
              <a:gd name="connsiteX0" fmla="*/ 20782 w 1567894"/>
              <a:gd name="connsiteY0" fmla="*/ 0 h 1574316"/>
              <a:gd name="connsiteX1" fmla="*/ 1567894 w 1567894"/>
              <a:gd name="connsiteY1" fmla="*/ 0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484766 w 1567894"/>
              <a:gd name="connsiteY1" fmla="*/ 443346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567893 w 1567894"/>
              <a:gd name="connsiteY1" fmla="*/ 401782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6927 w 1567894"/>
              <a:gd name="connsiteY0" fmla="*/ 0 h 1595097"/>
              <a:gd name="connsiteX1" fmla="*/ 1567893 w 1567894"/>
              <a:gd name="connsiteY1" fmla="*/ 422563 h 1595097"/>
              <a:gd name="connsiteX2" fmla="*/ 1567894 w 1567894"/>
              <a:gd name="connsiteY2" fmla="*/ 1435770 h 1595097"/>
              <a:gd name="connsiteX3" fmla="*/ 0 w 1567894"/>
              <a:gd name="connsiteY3" fmla="*/ 1595097 h 1595097"/>
              <a:gd name="connsiteX4" fmla="*/ 6927 w 1567894"/>
              <a:gd name="connsiteY4" fmla="*/ 0 h 1595097"/>
              <a:gd name="connsiteX0" fmla="*/ 0 w 1862891"/>
              <a:gd name="connsiteY0" fmla="*/ 120901 h 1172534"/>
              <a:gd name="connsiteX1" fmla="*/ 1862890 w 1862891"/>
              <a:gd name="connsiteY1" fmla="*/ 0 h 1172534"/>
              <a:gd name="connsiteX2" fmla="*/ 1862891 w 1862891"/>
              <a:gd name="connsiteY2" fmla="*/ 1013207 h 1172534"/>
              <a:gd name="connsiteX3" fmla="*/ 294997 w 1862891"/>
              <a:gd name="connsiteY3" fmla="*/ 1172534 h 1172534"/>
              <a:gd name="connsiteX4" fmla="*/ 0 w 1862891"/>
              <a:gd name="connsiteY4" fmla="*/ 120901 h 1172534"/>
              <a:gd name="connsiteX0" fmla="*/ 0 w 1862891"/>
              <a:gd name="connsiteY0" fmla="*/ 448705 h 1500338"/>
              <a:gd name="connsiteX1" fmla="*/ 1793879 w 1862891"/>
              <a:gd name="connsiteY1" fmla="*/ 0 h 1500338"/>
              <a:gd name="connsiteX2" fmla="*/ 1862891 w 1862891"/>
              <a:gd name="connsiteY2" fmla="*/ 1341011 h 1500338"/>
              <a:gd name="connsiteX3" fmla="*/ 294997 w 1862891"/>
              <a:gd name="connsiteY3" fmla="*/ 1500338 h 1500338"/>
              <a:gd name="connsiteX4" fmla="*/ 0 w 1862891"/>
              <a:gd name="connsiteY4" fmla="*/ 448705 h 1500338"/>
              <a:gd name="connsiteX0" fmla="*/ 110445 w 1973336"/>
              <a:gd name="connsiteY0" fmla="*/ 448705 h 1465832"/>
              <a:gd name="connsiteX1" fmla="*/ 1904324 w 1973336"/>
              <a:gd name="connsiteY1" fmla="*/ 0 h 1465832"/>
              <a:gd name="connsiteX2" fmla="*/ 1973336 w 1973336"/>
              <a:gd name="connsiteY2" fmla="*/ 1341011 h 1465832"/>
              <a:gd name="connsiteX3" fmla="*/ 0 w 1973336"/>
              <a:gd name="connsiteY3" fmla="*/ 1465832 h 1465832"/>
              <a:gd name="connsiteX4" fmla="*/ 110445 w 1973336"/>
              <a:gd name="connsiteY4" fmla="*/ 448705 h 1465832"/>
              <a:gd name="connsiteX0" fmla="*/ 110445 w 1904324"/>
              <a:gd name="connsiteY0" fmla="*/ 448705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10445 w 1904324"/>
              <a:gd name="connsiteY4" fmla="*/ 448705 h 1465832"/>
              <a:gd name="connsiteX0" fmla="*/ 179457 w 1904324"/>
              <a:gd name="connsiteY0" fmla="*/ 465957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79457 w 1904324"/>
              <a:gd name="connsiteY4" fmla="*/ 465957 h 1465832"/>
              <a:gd name="connsiteX0" fmla="*/ 136325 w 1904324"/>
              <a:gd name="connsiteY0" fmla="*/ 448704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36325 w 1904324"/>
              <a:gd name="connsiteY4" fmla="*/ 448704 h 1465832"/>
              <a:gd name="connsiteX0" fmla="*/ 136325 w 1904324"/>
              <a:gd name="connsiteY0" fmla="*/ 431451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36325 w 1904324"/>
              <a:gd name="connsiteY4" fmla="*/ 431451 h 1465832"/>
              <a:gd name="connsiteX0" fmla="*/ 136325 w 1904324"/>
              <a:gd name="connsiteY0" fmla="*/ 431451 h 1474721"/>
              <a:gd name="connsiteX1" fmla="*/ 1904324 w 1904324"/>
              <a:gd name="connsiteY1" fmla="*/ 0 h 1474721"/>
              <a:gd name="connsiteX2" fmla="*/ 1843940 w 1904324"/>
              <a:gd name="connsiteY2" fmla="*/ 1474721 h 1474721"/>
              <a:gd name="connsiteX3" fmla="*/ 0 w 1904324"/>
              <a:gd name="connsiteY3" fmla="*/ 1465832 h 1474721"/>
              <a:gd name="connsiteX4" fmla="*/ 136325 w 1904324"/>
              <a:gd name="connsiteY4" fmla="*/ 431451 h 1474721"/>
              <a:gd name="connsiteX0" fmla="*/ 136325 w 1921577"/>
              <a:gd name="connsiteY0" fmla="*/ 431451 h 1474721"/>
              <a:gd name="connsiteX1" fmla="*/ 1921577 w 1921577"/>
              <a:gd name="connsiteY1" fmla="*/ 0 h 1474721"/>
              <a:gd name="connsiteX2" fmla="*/ 1843940 w 1921577"/>
              <a:gd name="connsiteY2" fmla="*/ 1474721 h 1474721"/>
              <a:gd name="connsiteX3" fmla="*/ 0 w 1921577"/>
              <a:gd name="connsiteY3" fmla="*/ 1465832 h 1474721"/>
              <a:gd name="connsiteX4" fmla="*/ 136325 w 1921577"/>
              <a:gd name="connsiteY4" fmla="*/ 431451 h 1474721"/>
              <a:gd name="connsiteX0" fmla="*/ 150703 w 1935955"/>
              <a:gd name="connsiteY0" fmla="*/ 431451 h 1474721"/>
              <a:gd name="connsiteX1" fmla="*/ 1935955 w 1935955"/>
              <a:gd name="connsiteY1" fmla="*/ 0 h 1474721"/>
              <a:gd name="connsiteX2" fmla="*/ 1858318 w 1935955"/>
              <a:gd name="connsiteY2" fmla="*/ 1474721 h 1474721"/>
              <a:gd name="connsiteX3" fmla="*/ 0 w 1935955"/>
              <a:gd name="connsiteY3" fmla="*/ 1462957 h 1474721"/>
              <a:gd name="connsiteX4" fmla="*/ 150703 w 1935955"/>
              <a:gd name="connsiteY4" fmla="*/ 431451 h 147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5955" h="1474721">
                <a:moveTo>
                  <a:pt x="150703" y="431451"/>
                </a:moveTo>
                <a:lnTo>
                  <a:pt x="1935955" y="0"/>
                </a:lnTo>
                <a:cubicBezTo>
                  <a:pt x="1935955" y="337736"/>
                  <a:pt x="1858318" y="1136985"/>
                  <a:pt x="1858318" y="1474721"/>
                </a:cubicBezTo>
                <a:lnTo>
                  <a:pt x="0" y="1462957"/>
                </a:lnTo>
                <a:lnTo>
                  <a:pt x="150703" y="431451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D1974B5A-3AB0-B7E5-7D73-413746DD39B3}"/>
              </a:ext>
            </a:extLst>
          </p:cNvPr>
          <p:cNvGrpSpPr/>
          <p:nvPr/>
        </p:nvGrpSpPr>
        <p:grpSpPr>
          <a:xfrm>
            <a:off x="5679631" y="2484457"/>
            <a:ext cx="1336228" cy="1063983"/>
            <a:chOff x="4161964" y="2681988"/>
            <a:chExt cx="2751177" cy="1800650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B526AC85-90F5-9F95-1776-E2D2AD1DC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61964" y="2681988"/>
              <a:ext cx="1213573" cy="917880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137B9707-AD0C-8A85-210A-886AF839A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48184" y="2687608"/>
              <a:ext cx="1364957" cy="905398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EC523285-7C6E-FAAD-25C8-EF8F24CED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61964" y="3650573"/>
              <a:ext cx="1213573" cy="825730"/>
            </a:xfrm>
            <a:prstGeom prst="rect">
              <a:avLst/>
            </a:prstGeom>
          </p:spPr>
        </p:pic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288EB070-E9AC-12C6-AB65-4CF05673A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39027" y="3657994"/>
              <a:ext cx="1364957" cy="824644"/>
            </a:xfrm>
            <a:prstGeom prst="rect">
              <a:avLst/>
            </a:prstGeom>
          </p:spPr>
        </p:pic>
      </p:grpSp>
      <p:pic>
        <p:nvPicPr>
          <p:cNvPr id="2052" name="Picture 4">
            <a:extLst>
              <a:ext uri="{FF2B5EF4-FFF2-40B4-BE49-F238E27FC236}">
                <a16:creationId xmlns:a16="http://schemas.microsoft.com/office/drawing/2014/main" id="{29B9BF35-5B00-8BBF-0DD1-150D1DAB5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237259" y="3814435"/>
            <a:ext cx="7031197" cy="56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図 8">
            <a:extLst>
              <a:ext uri="{FF2B5EF4-FFF2-40B4-BE49-F238E27FC236}">
                <a16:creationId xmlns:a16="http://schemas.microsoft.com/office/drawing/2014/main" id="{B06426C8-3132-8EB2-895B-A0C724DE1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9" y="4381953"/>
            <a:ext cx="1670698" cy="15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図 8">
            <a:extLst>
              <a:ext uri="{FF2B5EF4-FFF2-40B4-BE49-F238E27FC236}">
                <a16:creationId xmlns:a16="http://schemas.microsoft.com/office/drawing/2014/main" id="{32F214A4-2DD6-2FD5-C591-00B412AE7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005" y="5420537"/>
            <a:ext cx="1670697" cy="15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8" name="直線コネクタ 2057">
            <a:extLst>
              <a:ext uri="{FF2B5EF4-FFF2-40B4-BE49-F238E27FC236}">
                <a16:creationId xmlns:a16="http://schemas.microsoft.com/office/drawing/2014/main" id="{0BCB3269-6019-CA99-701B-E1F234924ACE}"/>
              </a:ext>
            </a:extLst>
          </p:cNvPr>
          <p:cNvCxnSpPr/>
          <p:nvPr/>
        </p:nvCxnSpPr>
        <p:spPr>
          <a:xfrm>
            <a:off x="3520745" y="6355946"/>
            <a:ext cx="35487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0" name="Picture 4">
            <a:extLst>
              <a:ext uri="{FF2B5EF4-FFF2-40B4-BE49-F238E27FC236}">
                <a16:creationId xmlns:a16="http://schemas.microsoft.com/office/drawing/2014/main" id="{0645CAFD-5489-DD65-1EEA-E5CEB12B2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237259" y="7114866"/>
            <a:ext cx="7031197" cy="56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図 8">
            <a:extLst>
              <a:ext uri="{FF2B5EF4-FFF2-40B4-BE49-F238E27FC236}">
                <a16:creationId xmlns:a16="http://schemas.microsoft.com/office/drawing/2014/main" id="{62B0398C-D51C-E4AD-D0DB-3ECCC628F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41" y="7888843"/>
            <a:ext cx="1670698" cy="15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図 8">
            <a:extLst>
              <a:ext uri="{FF2B5EF4-FFF2-40B4-BE49-F238E27FC236}">
                <a16:creationId xmlns:a16="http://schemas.microsoft.com/office/drawing/2014/main" id="{55D953CB-B04C-B179-D350-57EF196B6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487" y="8927426"/>
            <a:ext cx="1670697" cy="15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テキスト ボックス 2064">
            <a:extLst>
              <a:ext uri="{FF2B5EF4-FFF2-40B4-BE49-F238E27FC236}">
                <a16:creationId xmlns:a16="http://schemas.microsoft.com/office/drawing/2014/main" id="{E5D5684C-6C23-57E9-7418-A82A5A81EE38}"/>
              </a:ext>
            </a:extLst>
          </p:cNvPr>
          <p:cNvSpPr txBox="1"/>
          <p:nvPr/>
        </p:nvSpPr>
        <p:spPr>
          <a:xfrm>
            <a:off x="629094" y="7279452"/>
            <a:ext cx="6204592" cy="47562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人気の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搭載で構成されたコストパフォーマンスの良いモデル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2067" name="直線コネクタ 2066">
            <a:extLst>
              <a:ext uri="{FF2B5EF4-FFF2-40B4-BE49-F238E27FC236}">
                <a16:creationId xmlns:a16="http://schemas.microsoft.com/office/drawing/2014/main" id="{B109A328-08F3-1D8C-52DA-0A57E22CF76D}"/>
              </a:ext>
            </a:extLst>
          </p:cNvPr>
          <p:cNvCxnSpPr/>
          <p:nvPr/>
        </p:nvCxnSpPr>
        <p:spPr>
          <a:xfrm>
            <a:off x="3548795" y="9583130"/>
            <a:ext cx="35487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テキスト ボックス 2067">
            <a:extLst>
              <a:ext uri="{FF2B5EF4-FFF2-40B4-BE49-F238E27FC236}">
                <a16:creationId xmlns:a16="http://schemas.microsoft.com/office/drawing/2014/main" id="{29624D75-7BE5-22E8-83CC-C1521A762E9A}"/>
              </a:ext>
            </a:extLst>
          </p:cNvPr>
          <p:cNvSpPr txBox="1"/>
          <p:nvPr/>
        </p:nvSpPr>
        <p:spPr>
          <a:xfrm>
            <a:off x="267120" y="3955507"/>
            <a:ext cx="6931554" cy="285374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4.2GHz 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搭載で、各種人気パーツを選定したバランスの取れたモデル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069" name="テキスト ボックス 2068">
            <a:extLst>
              <a:ext uri="{FF2B5EF4-FFF2-40B4-BE49-F238E27FC236}">
                <a16:creationId xmlns:a16="http://schemas.microsoft.com/office/drawing/2014/main" id="{DB3C113E-DDBF-0FB7-EDB3-49BEFBBA4D51}"/>
              </a:ext>
            </a:extLst>
          </p:cNvPr>
          <p:cNvSpPr txBox="1"/>
          <p:nvPr/>
        </p:nvSpPr>
        <p:spPr>
          <a:xfrm>
            <a:off x="3111710" y="6389675"/>
            <a:ext cx="2582436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WST-RTP9960X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モデル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2070" name="テキスト ボックス 2069">
            <a:extLst>
              <a:ext uri="{FF2B5EF4-FFF2-40B4-BE49-F238E27FC236}">
                <a16:creationId xmlns:a16="http://schemas.microsoft.com/office/drawing/2014/main" id="{FAFE97F0-791B-C7A9-ECC8-6C529FD4E523}"/>
              </a:ext>
            </a:extLst>
          </p:cNvPr>
          <p:cNvSpPr txBox="1"/>
          <p:nvPr/>
        </p:nvSpPr>
        <p:spPr>
          <a:xfrm>
            <a:off x="3168482" y="10055401"/>
            <a:ext cx="221240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BT-U9285</a:t>
            </a:r>
            <a:r>
              <a:rPr lang="ja-JP" altLang="en-US" sz="1200" b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モデル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2071" name="Group 30">
            <a:extLst>
              <a:ext uri="{FF2B5EF4-FFF2-40B4-BE49-F238E27FC236}">
                <a16:creationId xmlns:a16="http://schemas.microsoft.com/office/drawing/2014/main" id="{A62FA36F-847F-DDC6-C3A2-04F14588A72B}"/>
              </a:ext>
            </a:extLst>
          </p:cNvPr>
          <p:cNvGrpSpPr>
            <a:grpSpLocks/>
          </p:cNvGrpSpPr>
          <p:nvPr/>
        </p:nvGrpSpPr>
        <p:grpSpPr bwMode="auto">
          <a:xfrm>
            <a:off x="4515683" y="4235848"/>
            <a:ext cx="1508927" cy="3844414"/>
            <a:chOff x="-5898" y="94"/>
            <a:chExt cx="14419" cy="36509"/>
          </a:xfrm>
        </p:grpSpPr>
        <p:sp>
          <p:nvSpPr>
            <p:cNvPr id="78" name="グラフィックス 13">
              <a:extLst>
                <a:ext uri="{FF2B5EF4-FFF2-40B4-BE49-F238E27FC236}">
                  <a16:creationId xmlns:a16="http://schemas.microsoft.com/office/drawing/2014/main" id="{43BAB4A4-3293-EDE6-0F1C-C9752BE59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グラフィックス 13">
              <a:extLst>
                <a:ext uri="{FF2B5EF4-FFF2-40B4-BE49-F238E27FC236}">
                  <a16:creationId xmlns:a16="http://schemas.microsoft.com/office/drawing/2014/main" id="{BEEB63E5-E8D6-6FBA-9F24-BBDD1C963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98" y="94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グラフィックス 13">
              <a:extLst>
                <a:ext uri="{FF2B5EF4-FFF2-40B4-BE49-F238E27FC236}">
                  <a16:creationId xmlns:a16="http://schemas.microsoft.com/office/drawing/2014/main" id="{F55478FA-289A-AE06-4CB2-E4289A62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898" y="33197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2072" name="図 2071">
            <a:extLst>
              <a:ext uri="{FF2B5EF4-FFF2-40B4-BE49-F238E27FC236}">
                <a16:creationId xmlns:a16="http://schemas.microsoft.com/office/drawing/2014/main" id="{45F39FEA-0243-B4CC-19E9-D0D766BA1F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20579" y="4211058"/>
            <a:ext cx="572920" cy="580425"/>
          </a:xfrm>
          <a:prstGeom prst="rect">
            <a:avLst/>
          </a:prstGeom>
        </p:spPr>
      </p:pic>
      <p:pic>
        <p:nvPicPr>
          <p:cNvPr id="2074" name="図 2073">
            <a:extLst>
              <a:ext uri="{FF2B5EF4-FFF2-40B4-BE49-F238E27FC236}">
                <a16:creationId xmlns:a16="http://schemas.microsoft.com/office/drawing/2014/main" id="{169974B5-BD0F-12C2-8FFB-F0C50118C7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39385" y="7703263"/>
            <a:ext cx="580321" cy="556161"/>
          </a:xfrm>
          <a:prstGeom prst="rect">
            <a:avLst/>
          </a:prstGeom>
        </p:spPr>
      </p:pic>
      <p:sp>
        <p:nvSpPr>
          <p:cNvPr id="2075" name="テキスト ボックス 2074">
            <a:extLst>
              <a:ext uri="{FF2B5EF4-FFF2-40B4-BE49-F238E27FC236}">
                <a16:creationId xmlns:a16="http://schemas.microsoft.com/office/drawing/2014/main" id="{81B6C0F3-B6E0-EFEE-C7AA-46A114ACCB71}"/>
              </a:ext>
            </a:extLst>
          </p:cNvPr>
          <p:cNvSpPr txBox="1"/>
          <p:nvPr/>
        </p:nvSpPr>
        <p:spPr>
          <a:xfrm>
            <a:off x="3098500" y="4830801"/>
            <a:ext cx="444936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9960X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(4.2-5.3GHz/24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2TB M.2 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+ 4TB HDD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lang="pt-BR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2000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Blackwell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</a:t>
            </a:r>
          </a:p>
          <a:p>
            <a:r>
              <a:rPr lang="pt-BR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　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2076" name="テキスト ボックス 2075">
            <a:extLst>
              <a:ext uri="{FF2B5EF4-FFF2-40B4-BE49-F238E27FC236}">
                <a16:creationId xmlns:a16="http://schemas.microsoft.com/office/drawing/2014/main" id="{0246F90D-F472-02D0-F38C-529FCE5059DA}"/>
              </a:ext>
            </a:extLst>
          </p:cNvPr>
          <p:cNvSpPr txBox="1"/>
          <p:nvPr/>
        </p:nvSpPr>
        <p:spPr>
          <a:xfrm>
            <a:off x="3128714" y="8325194"/>
            <a:ext cx="444936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 Ultra 9 285K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8+16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/3.7GHz/tb5.6GHz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32GB×2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1TB M.2 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2000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Blackwell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16GB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x4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　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※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-DP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変換ケーブル付属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pic>
        <p:nvPicPr>
          <p:cNvPr id="2077" name="図 2076" descr="80PLUS PLATINUM">
            <a:extLst>
              <a:ext uri="{FF2B5EF4-FFF2-40B4-BE49-F238E27FC236}">
                <a16:creationId xmlns:a16="http://schemas.microsoft.com/office/drawing/2014/main" id="{131D617B-93F8-EAA3-C145-68218D0CB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2050" y="4238008"/>
            <a:ext cx="442690" cy="54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図 2078">
            <a:extLst>
              <a:ext uri="{FF2B5EF4-FFF2-40B4-BE49-F238E27FC236}">
                <a16:creationId xmlns:a16="http://schemas.microsoft.com/office/drawing/2014/main" id="{F43FB1DC-1A91-0C65-1918-DE0951B8D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30" y="4569844"/>
            <a:ext cx="1764354" cy="2241919"/>
          </a:xfrm>
          <a:prstGeom prst="rect">
            <a:avLst/>
          </a:prstGeom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D00117DC-5AE9-AE88-3A7E-ABF6EC2FE975}"/>
              </a:ext>
            </a:extLst>
          </p:cNvPr>
          <p:cNvGrpSpPr/>
          <p:nvPr/>
        </p:nvGrpSpPr>
        <p:grpSpPr>
          <a:xfrm>
            <a:off x="348118" y="6304973"/>
            <a:ext cx="1180706" cy="344794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9EA1119-4475-0753-9CF8-D155B7F23228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7938895B-A667-A845-FE6B-F3AF60D54FDB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86CC7407-0202-5931-C8B5-C2458D7D4E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9346" y="7697208"/>
            <a:ext cx="590624" cy="57655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E3E631-8852-2D49-D9D5-5A006D69F293}"/>
              </a:ext>
            </a:extLst>
          </p:cNvPr>
          <p:cNvSpPr txBox="1"/>
          <p:nvPr/>
        </p:nvSpPr>
        <p:spPr>
          <a:xfrm>
            <a:off x="4405874" y="4583853"/>
            <a:ext cx="756569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</a:t>
            </a:r>
          </a:p>
        </p:txBody>
      </p:sp>
      <p:pic>
        <p:nvPicPr>
          <p:cNvPr id="13" name="図 12" descr="80PLUS PLATINUM">
            <a:extLst>
              <a:ext uri="{FF2B5EF4-FFF2-40B4-BE49-F238E27FC236}">
                <a16:creationId xmlns:a16="http://schemas.microsoft.com/office/drawing/2014/main" id="{845ED2E6-7D59-E5A0-FD39-C8A02F94C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2050" y="7723742"/>
            <a:ext cx="442690" cy="54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E91FC-1C54-BD94-A031-3A9FDCE2E5B3}"/>
              </a:ext>
            </a:extLst>
          </p:cNvPr>
          <p:cNvSpPr txBox="1"/>
          <p:nvPr/>
        </p:nvSpPr>
        <p:spPr>
          <a:xfrm>
            <a:off x="4405874" y="8069586"/>
            <a:ext cx="756569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4557B3F-E845-E5D7-FB12-0D56F5E48E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96537" y="4197680"/>
            <a:ext cx="571570" cy="581094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619E2C02-F17D-275A-93BA-D8B0B593A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39" y="7888843"/>
            <a:ext cx="2475673" cy="247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3098EBAD-0B92-1126-FA60-7DDA23EB4A99}"/>
              </a:ext>
            </a:extLst>
          </p:cNvPr>
          <p:cNvGrpSpPr/>
          <p:nvPr/>
        </p:nvGrpSpPr>
        <p:grpSpPr>
          <a:xfrm>
            <a:off x="322600" y="9862554"/>
            <a:ext cx="1180706" cy="344794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8867E0-2F8D-9121-E7AE-0F79F6E0F34E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10797ED-ADB1-D950-58DA-D2019E4D9628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6A0A327-9C63-9CB7-E5D5-0BCA140B189C}"/>
              </a:ext>
            </a:extLst>
          </p:cNvPr>
          <p:cNvSpPr txBox="1"/>
          <p:nvPr/>
        </p:nvSpPr>
        <p:spPr>
          <a:xfrm>
            <a:off x="3680626" y="6720252"/>
            <a:ext cx="37882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</a:t>
            </a:r>
            <a:endParaRPr kumimoji="1" lang="en-US" altLang="ja-JP" sz="1400" b="1" dirty="0">
              <a:solidFill>
                <a:schemeClr val="bg1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EBC5DAE-E998-5BBE-CE97-DB009CD5695A}"/>
              </a:ext>
            </a:extLst>
          </p:cNvPr>
          <p:cNvSpPr txBox="1"/>
          <p:nvPr/>
        </p:nvSpPr>
        <p:spPr>
          <a:xfrm>
            <a:off x="3680626" y="10205674"/>
            <a:ext cx="37882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</a:t>
            </a:r>
            <a:endParaRPr kumimoji="1" lang="en-US" altLang="ja-JP" sz="1400" b="1" dirty="0">
              <a:solidFill>
                <a:schemeClr val="bg1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9313</TotalTime>
  <Pages>0</Pages>
  <Words>633</Words>
  <Characters>0</Characters>
  <Application>Microsoft Office PowerPoint</Application>
  <DocSecurity>0</DocSecurity>
  <PresentationFormat>ユーザー設定</PresentationFormat>
  <Lines>0</Lines>
  <Paragraphs>65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Noto Sans JP</vt:lpstr>
      <vt:lpstr>ヒラギノ角ゴ8</vt:lpstr>
      <vt:lpstr>游ゴシック</vt:lpstr>
      <vt:lpstr>游ゴシック Light</vt:lpstr>
      <vt:lpstr>Arial</vt:lpstr>
      <vt:lpstr>Arial Black</vt:lpstr>
      <vt:lpstr>Impact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仁司 安井</cp:lastModifiedBy>
  <cp:revision>1492</cp:revision>
  <cp:lastPrinted>2026-08-12T03:10:20Z</cp:lastPrinted>
  <dcterms:created xsi:type="dcterms:W3CDTF">2015-08-26T04:11:00Z</dcterms:created>
  <dcterms:modified xsi:type="dcterms:W3CDTF">2026-08-17T23:29:30Z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