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2026/8/19</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5.png"/><Relationship Id="rId7" Type="http://schemas.openxmlformats.org/officeDocument/2006/relationships/image" Target="../media/image1.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16.jp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9" name="直線コネクタ 38">
            <a:extLst>
              <a:ext uri="{FF2B5EF4-FFF2-40B4-BE49-F238E27FC236}">
                <a16:creationId xmlns:a16="http://schemas.microsoft.com/office/drawing/2014/main" id="{5292DB50-E10C-96C1-FDCE-AD17248981D8}"/>
              </a:ext>
            </a:extLst>
          </p:cNvPr>
          <p:cNvCxnSpPr/>
          <p:nvPr/>
        </p:nvCxnSpPr>
        <p:spPr>
          <a:xfrm>
            <a:off x="442183" y="9628279"/>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5310112E-BD4F-BFF5-9936-22B712C833E6}"/>
              </a:ext>
            </a:extLst>
          </p:cNvPr>
          <p:cNvSpPr txBox="1"/>
          <p:nvPr/>
        </p:nvSpPr>
        <p:spPr>
          <a:xfrm>
            <a:off x="3288461" y="3270860"/>
            <a:ext cx="4172789" cy="415498"/>
          </a:xfrm>
          <a:prstGeom prst="rect">
            <a:avLst/>
          </a:prstGeom>
          <a:noFill/>
          <a:ln>
            <a:noFill/>
          </a:ln>
        </p:spPr>
        <p:txBody>
          <a:bodyPr wrap="square" rtlCol="0">
            <a:spAutoFit/>
          </a:bodyPr>
          <a:lstStyle/>
          <a:p>
            <a:pPr algn="l">
              <a:buNone/>
            </a:pPr>
            <a:r>
              <a:rPr lang="ja-JP" altLang="en-US" sz="1050" b="0" i="0" dirty="0">
                <a:solidFill>
                  <a:srgbClr val="000000"/>
                </a:solidFill>
                <a:effectLst/>
                <a:latin typeface="+mn-ea"/>
              </a:rPr>
              <a:t>設計から解析、製造まで行える  オールインワンパッケージ</a:t>
            </a:r>
            <a:endParaRPr lang="en-US" altLang="ja-JP" sz="1050" b="0" i="0" dirty="0">
              <a:solidFill>
                <a:srgbClr val="000000"/>
              </a:solidFill>
              <a:effectLst/>
              <a:latin typeface="+mn-ea"/>
            </a:endParaRPr>
          </a:p>
          <a:p>
            <a:pPr algn="l">
              <a:buNone/>
            </a:pPr>
            <a:r>
              <a:rPr lang="en-US" altLang="ja-JP" sz="1050" b="0" i="0" dirty="0">
                <a:solidFill>
                  <a:srgbClr val="000000"/>
                </a:solidFill>
                <a:effectLst/>
                <a:latin typeface="+mn-ea"/>
              </a:rPr>
              <a:t>3D CAD/CAM/CAE</a:t>
            </a:r>
            <a:r>
              <a:rPr lang="ja-JP" altLang="en-US" sz="1050" b="0" i="0" dirty="0">
                <a:solidFill>
                  <a:srgbClr val="000000"/>
                </a:solidFill>
                <a:effectLst/>
                <a:latin typeface="+mn-ea"/>
              </a:rPr>
              <a:t>シミュレーションまで対応可能なソフトウエア</a:t>
            </a:r>
            <a:endParaRPr lang="en-US" altLang="ja-JP" sz="1050" b="1" dirty="0">
              <a:solidFill>
                <a:sysClr val="windowText" lastClr="000000"/>
              </a:solidFill>
              <a:latin typeface="+mn-ea"/>
              <a:cs typeface="Segoe UI" panose="020B0502040204020203" pitchFamily="34" charset="0"/>
            </a:endParaRPr>
          </a:p>
        </p:txBody>
      </p:sp>
      <p:sp>
        <p:nvSpPr>
          <p:cNvPr id="57" name="テキスト ボックス 56">
            <a:extLst>
              <a:ext uri="{FF2B5EF4-FFF2-40B4-BE49-F238E27FC236}">
                <a16:creationId xmlns:a16="http://schemas.microsoft.com/office/drawing/2014/main" id="{A3AA4F09-E390-07A3-5741-2954595C4E5F}"/>
              </a:ext>
            </a:extLst>
          </p:cNvPr>
          <p:cNvSpPr txBox="1"/>
          <p:nvPr/>
        </p:nvSpPr>
        <p:spPr>
          <a:xfrm>
            <a:off x="2401703" y="2978715"/>
            <a:ext cx="3774887" cy="261610"/>
          </a:xfrm>
          <a:prstGeom prst="rect">
            <a:avLst/>
          </a:prstGeom>
          <a:noFill/>
          <a:ln>
            <a:noFill/>
          </a:ln>
        </p:spPr>
        <p:txBody>
          <a:bodyPr wrap="square" rtlCol="0">
            <a:spAutoFit/>
          </a:bodyPr>
          <a:lstStyle/>
          <a:p>
            <a:pPr algn="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とは？</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59" name="直線コネクタ 58">
            <a:extLst>
              <a:ext uri="{FF2B5EF4-FFF2-40B4-BE49-F238E27FC236}">
                <a16:creationId xmlns:a16="http://schemas.microsoft.com/office/drawing/2014/main" id="{CDF55E97-AE38-F083-CF7F-239FB490BF43}"/>
              </a:ext>
            </a:extLst>
          </p:cNvPr>
          <p:cNvCxnSpPr>
            <a:cxnSpLocks/>
          </p:cNvCxnSpPr>
          <p:nvPr/>
        </p:nvCxnSpPr>
        <p:spPr>
          <a:xfrm>
            <a:off x="3320211" y="3236076"/>
            <a:ext cx="277134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正方形/長方形 59">
            <a:extLst>
              <a:ext uri="{FF2B5EF4-FFF2-40B4-BE49-F238E27FC236}">
                <a16:creationId xmlns:a16="http://schemas.microsoft.com/office/drawing/2014/main" id="{D719B04D-82BC-F41B-07AC-5EBD7F9B113A}"/>
              </a:ext>
            </a:extLst>
          </p:cNvPr>
          <p:cNvSpPr/>
          <p:nvPr/>
        </p:nvSpPr>
        <p:spPr>
          <a:xfrm>
            <a:off x="0" y="4576163"/>
            <a:ext cx="7559675" cy="1901809"/>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4" name="テキスト ボックス 1033">
            <a:extLst>
              <a:ext uri="{FF2B5EF4-FFF2-40B4-BE49-F238E27FC236}">
                <a16:creationId xmlns:a16="http://schemas.microsoft.com/office/drawing/2014/main" id="{A1405CD9-0AB8-DD1B-94AF-DF8CB1C16560}"/>
              </a:ext>
            </a:extLst>
          </p:cNvPr>
          <p:cNvSpPr txBox="1"/>
          <p:nvPr/>
        </p:nvSpPr>
        <p:spPr>
          <a:xfrm>
            <a:off x="0" y="4594468"/>
            <a:ext cx="7559675" cy="261610"/>
          </a:xfrm>
          <a:prstGeom prst="rect">
            <a:avLst/>
          </a:prstGeom>
          <a:noFill/>
          <a:ln>
            <a:noFill/>
          </a:ln>
        </p:spPr>
        <p:txBody>
          <a:bodyPr wrap="square" rtlCol="0">
            <a:spAutoFit/>
          </a:bodyPr>
          <a:lstStyle/>
          <a:p>
            <a:pPr algn="ct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Fusion</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の</a:t>
            </a: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つの特徴</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186145" y="6495920"/>
            <a:ext cx="7124479" cy="307777"/>
          </a:xfrm>
          <a:prstGeom prst="rect">
            <a:avLst/>
          </a:prstGeom>
          <a:noFill/>
        </p:spPr>
        <p:txBody>
          <a:bodyPr wrap="square">
            <a:spAutoFit/>
          </a:bodyPr>
          <a:lstStyle/>
          <a:p>
            <a:pPr algn="ctr" fontAlgn="base"/>
            <a:r>
              <a:rPr lang="ja-JP" altLang="en-US" sz="1400" b="1" i="0" dirty="0">
                <a:effectLst/>
                <a:latin typeface="+mn-ea"/>
              </a:rPr>
              <a:t>​</a:t>
            </a:r>
            <a:r>
              <a:rPr lang="en-US" altLang="ja-JP" sz="1400" b="1" i="0" dirty="0">
                <a:effectLst/>
                <a:latin typeface="+mn-ea"/>
              </a:rPr>
              <a:t>Autodesk Fusion </a:t>
            </a:r>
            <a:r>
              <a:rPr lang="ja-JP" altLang="en-US" sz="1400" b="1" i="0" dirty="0">
                <a:effectLst/>
                <a:latin typeface="+mn-ea"/>
              </a:rPr>
              <a:t>で</a:t>
            </a:r>
            <a:r>
              <a:rPr lang="ja-JP" altLang="en-US" sz="1400" b="1" dirty="0">
                <a:latin typeface="+mn-ea"/>
              </a:rPr>
              <a:t>プラットフォームを統一してワークフローをシンプルに</a:t>
            </a:r>
            <a:endParaRPr lang="ja-JP" altLang="en-US" sz="1400" b="1" i="0" dirty="0">
              <a:effectLst/>
              <a:latin typeface="+mn-ea"/>
            </a:endParaRPr>
          </a:p>
        </p:txBody>
      </p:sp>
      <p:grpSp>
        <p:nvGrpSpPr>
          <p:cNvPr id="62" name="グループ化 61">
            <a:extLst>
              <a:ext uri="{FF2B5EF4-FFF2-40B4-BE49-F238E27FC236}">
                <a16:creationId xmlns:a16="http://schemas.microsoft.com/office/drawing/2014/main" id="{EB606D3A-28E1-EEA5-2A77-B55C9757A408}"/>
              </a:ext>
            </a:extLst>
          </p:cNvPr>
          <p:cNvGrpSpPr/>
          <p:nvPr/>
        </p:nvGrpSpPr>
        <p:grpSpPr>
          <a:xfrm>
            <a:off x="-163" y="0"/>
            <a:ext cx="7560163" cy="2335826"/>
            <a:chOff x="-163" y="0"/>
            <a:chExt cx="7560163" cy="2335826"/>
          </a:xfrm>
        </p:grpSpPr>
        <p:sp>
          <p:nvSpPr>
            <p:cNvPr id="63" name="正方形/長方形 62">
              <a:extLst>
                <a:ext uri="{FF2B5EF4-FFF2-40B4-BE49-F238E27FC236}">
                  <a16:creationId xmlns:a16="http://schemas.microsoft.com/office/drawing/2014/main" id="{62101EB4-633F-7782-77F4-A28DD0AEF378}"/>
                </a:ext>
              </a:extLst>
            </p:cNvPr>
            <p:cNvSpPr/>
            <p:nvPr/>
          </p:nvSpPr>
          <p:spPr>
            <a:xfrm>
              <a:off x="0" y="0"/>
              <a:ext cx="7560000" cy="3976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24" name="グループ化 1023">
              <a:extLst>
                <a:ext uri="{FF2B5EF4-FFF2-40B4-BE49-F238E27FC236}">
                  <a16:creationId xmlns:a16="http://schemas.microsoft.com/office/drawing/2014/main" id="{F8CE9220-46EF-0F55-DE84-2DDC705F7AAC}"/>
                </a:ext>
              </a:extLst>
            </p:cNvPr>
            <p:cNvGrpSpPr/>
            <p:nvPr/>
          </p:nvGrpSpPr>
          <p:grpSpPr>
            <a:xfrm>
              <a:off x="-163" y="254644"/>
              <a:ext cx="7560000" cy="2081182"/>
              <a:chOff x="-23176" y="-11180"/>
              <a:chExt cx="7571726" cy="2081182"/>
            </a:xfrm>
          </p:grpSpPr>
          <p:sp>
            <p:nvSpPr>
              <p:cNvPr id="1039" name="正方形/長方形 1038">
                <a:extLst>
                  <a:ext uri="{FF2B5EF4-FFF2-40B4-BE49-F238E27FC236}">
                    <a16:creationId xmlns:a16="http://schemas.microsoft.com/office/drawing/2014/main" id="{9CF19507-D2BB-C9C7-3857-FF676F31057C}"/>
                  </a:ext>
                </a:extLst>
              </p:cNvPr>
              <p:cNvSpPr/>
              <p:nvPr/>
            </p:nvSpPr>
            <p:spPr>
              <a:xfrm>
                <a:off x="-23176" y="-11176"/>
                <a:ext cx="4366347" cy="20811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40" name="図 1039">
                <a:extLst>
                  <a:ext uri="{FF2B5EF4-FFF2-40B4-BE49-F238E27FC236}">
                    <a16:creationId xmlns:a16="http://schemas.microsoft.com/office/drawing/2014/main" id="{54C8153C-DEF2-3F93-60B2-6F34D0174063}"/>
                  </a:ext>
                </a:extLst>
              </p:cNvPr>
              <p:cNvPicPr>
                <a:picLocks/>
              </p:cNvPicPr>
              <p:nvPr/>
            </p:nvPicPr>
            <p:blipFill>
              <a:blip r:embed="rId2">
                <a:extLst>
                  <a:ext uri="{28A0092B-C50C-407E-A947-70E740481C1C}">
                    <a14:useLocalDpi xmlns:a14="http://schemas.microsoft.com/office/drawing/2010/main" val="0"/>
                  </a:ext>
                </a:extLst>
              </a:blip>
              <a:srcRect r="10015" b="33121"/>
              <a:stretch/>
            </p:blipFill>
            <p:spPr>
              <a:xfrm>
                <a:off x="1540512" y="-11180"/>
                <a:ext cx="6008038" cy="2081182"/>
              </a:xfrm>
              <a:prstGeom prst="rect">
                <a:avLst/>
              </a:prstGeom>
            </p:spPr>
          </p:pic>
        </p:grpSp>
        <p:grpSp>
          <p:nvGrpSpPr>
            <p:cNvPr id="1025" name="グループ化 1024">
              <a:extLst>
                <a:ext uri="{FF2B5EF4-FFF2-40B4-BE49-F238E27FC236}">
                  <a16:creationId xmlns:a16="http://schemas.microsoft.com/office/drawing/2014/main" id="{FE0BEFEF-BFFC-8D56-6D06-ACC149D692E2}"/>
                </a:ext>
              </a:extLst>
            </p:cNvPr>
            <p:cNvGrpSpPr/>
            <p:nvPr/>
          </p:nvGrpSpPr>
          <p:grpSpPr>
            <a:xfrm>
              <a:off x="139790" y="494285"/>
              <a:ext cx="3194743" cy="1672652"/>
              <a:chOff x="-4546561" y="1254362"/>
              <a:chExt cx="3194743" cy="1672652"/>
            </a:xfrm>
          </p:grpSpPr>
          <p:cxnSp>
            <p:nvCxnSpPr>
              <p:cNvPr id="1026" name="直線コネクタ 1025">
                <a:extLst>
                  <a:ext uri="{FF2B5EF4-FFF2-40B4-BE49-F238E27FC236}">
                    <a16:creationId xmlns:a16="http://schemas.microsoft.com/office/drawing/2014/main" id="{4ACEE559-84ED-A121-3513-2D4734A1643D}"/>
                  </a:ext>
                </a:extLst>
              </p:cNvPr>
              <p:cNvCxnSpPr/>
              <p:nvPr/>
            </p:nvCxnSpPr>
            <p:spPr>
              <a:xfrm>
                <a:off x="-4413412" y="2335822"/>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027" name="グループ化 1026">
                <a:extLst>
                  <a:ext uri="{FF2B5EF4-FFF2-40B4-BE49-F238E27FC236}">
                    <a16:creationId xmlns:a16="http://schemas.microsoft.com/office/drawing/2014/main" id="{E2723769-578E-CB91-E8A1-151842ED81E9}"/>
                  </a:ext>
                </a:extLst>
              </p:cNvPr>
              <p:cNvGrpSpPr/>
              <p:nvPr/>
            </p:nvGrpSpPr>
            <p:grpSpPr>
              <a:xfrm>
                <a:off x="-4546561" y="1254362"/>
                <a:ext cx="3194743" cy="1672652"/>
                <a:chOff x="92971" y="348315"/>
                <a:chExt cx="3194743" cy="1672652"/>
              </a:xfrm>
            </p:grpSpPr>
            <p:sp>
              <p:nvSpPr>
                <p:cNvPr id="1028" name="テキスト ボックス 1027">
                  <a:extLst>
                    <a:ext uri="{FF2B5EF4-FFF2-40B4-BE49-F238E27FC236}">
                      <a16:creationId xmlns:a16="http://schemas.microsoft.com/office/drawing/2014/main" id="{C3C349BB-780F-E0FA-CF5A-CF68C73758A4}"/>
                    </a:ext>
                  </a:extLst>
                </p:cNvPr>
                <p:cNvSpPr txBox="1"/>
                <p:nvPr/>
              </p:nvSpPr>
              <p:spPr>
                <a:xfrm>
                  <a:off x="403243" y="1497747"/>
                  <a:ext cx="28844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29" name="テキスト ボックス 1028">
                  <a:extLst>
                    <a:ext uri="{FF2B5EF4-FFF2-40B4-BE49-F238E27FC236}">
                      <a16:creationId xmlns:a16="http://schemas.microsoft.com/office/drawing/2014/main" id="{BA1F3349-3BE6-9AA8-4411-8C8D9AA843C4}"/>
                    </a:ext>
                  </a:extLst>
                </p:cNvPr>
                <p:cNvSpPr txBox="1"/>
                <p:nvPr/>
              </p:nvSpPr>
              <p:spPr>
                <a:xfrm>
                  <a:off x="92971" y="152852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1030" name="グループ化 1029">
                  <a:extLst>
                    <a:ext uri="{FF2B5EF4-FFF2-40B4-BE49-F238E27FC236}">
                      <a16:creationId xmlns:a16="http://schemas.microsoft.com/office/drawing/2014/main" id="{709C3CF8-1B78-F0A6-5182-8F9401492676}"/>
                    </a:ext>
                  </a:extLst>
                </p:cNvPr>
                <p:cNvGrpSpPr/>
                <p:nvPr/>
              </p:nvGrpSpPr>
              <p:grpSpPr>
                <a:xfrm>
                  <a:off x="98513" y="348315"/>
                  <a:ext cx="3084303" cy="1377627"/>
                  <a:chOff x="98513" y="18115"/>
                  <a:chExt cx="3084303" cy="1377627"/>
                </a:xfrm>
              </p:grpSpPr>
              <p:pic>
                <p:nvPicPr>
                  <p:cNvPr id="1035" name="図 1034">
                    <a:extLst>
                      <a:ext uri="{FF2B5EF4-FFF2-40B4-BE49-F238E27FC236}">
                        <a16:creationId xmlns:a16="http://schemas.microsoft.com/office/drawing/2014/main" id="{65406C84-C39D-A8B2-ECBA-D8B304B851F9}"/>
                      </a:ext>
                    </a:extLst>
                  </p:cNvPr>
                  <p:cNvPicPr>
                    <a:picLocks noChangeAspect="1"/>
                  </p:cNvPicPr>
                  <p:nvPr/>
                </p:nvPicPr>
                <p:blipFill>
                  <a:blip r:embed="rId3">
                    <a:extLst>
                      <a:ext uri="{28A0092B-C50C-407E-A947-70E740481C1C}">
                        <a14:useLocalDpi xmlns:a14="http://schemas.microsoft.com/office/drawing/2010/main" val="0"/>
                      </a:ext>
                    </a:extLst>
                  </a:blip>
                  <a:srcRect l="22811" r="26186"/>
                  <a:stretch/>
                </p:blipFill>
                <p:spPr>
                  <a:xfrm>
                    <a:off x="1016000" y="18115"/>
                    <a:ext cx="2166816" cy="1065297"/>
                  </a:xfrm>
                  <a:prstGeom prst="rect">
                    <a:avLst/>
                  </a:prstGeom>
                </p:spPr>
              </p:pic>
              <p:pic>
                <p:nvPicPr>
                  <p:cNvPr id="1037" name="図 1036">
                    <a:extLst>
                      <a:ext uri="{FF2B5EF4-FFF2-40B4-BE49-F238E27FC236}">
                        <a16:creationId xmlns:a16="http://schemas.microsoft.com/office/drawing/2014/main" id="{F8210BC3-2DB7-37B1-885C-12D6372E08F1}"/>
                      </a:ext>
                    </a:extLst>
                  </p:cNvPr>
                  <p:cNvPicPr>
                    <a:picLocks noChangeAspect="1"/>
                  </p:cNvPicPr>
                  <p:nvPr/>
                </p:nvPicPr>
                <p:blipFill>
                  <a:blip r:embed="rId3">
                    <a:extLst>
                      <a:ext uri="{28A0092B-C50C-407E-A947-70E740481C1C}">
                        <a14:useLocalDpi xmlns:a14="http://schemas.microsoft.com/office/drawing/2010/main" val="0"/>
                      </a:ext>
                    </a:extLst>
                  </a:blip>
                  <a:srcRect l="73151"/>
                  <a:stretch/>
                </p:blipFill>
                <p:spPr>
                  <a:xfrm>
                    <a:off x="1082227" y="330445"/>
                    <a:ext cx="1140623" cy="1065297"/>
                  </a:xfrm>
                  <a:prstGeom prst="rect">
                    <a:avLst/>
                  </a:prstGeom>
                </p:spPr>
              </p:pic>
              <p:pic>
                <p:nvPicPr>
                  <p:cNvPr id="1038" name="図 1037">
                    <a:extLst>
                      <a:ext uri="{FF2B5EF4-FFF2-40B4-BE49-F238E27FC236}">
                        <a16:creationId xmlns:a16="http://schemas.microsoft.com/office/drawing/2014/main" id="{2FB733EA-04FA-209D-C572-7C79BC79EAF6}"/>
                      </a:ext>
                    </a:extLst>
                  </p:cNvPr>
                  <p:cNvPicPr>
                    <a:picLocks noChangeAspect="1"/>
                  </p:cNvPicPr>
                  <p:nvPr/>
                </p:nvPicPr>
                <p:blipFill>
                  <a:blip r:embed="rId3">
                    <a:extLst>
                      <a:ext uri="{28A0092B-C50C-407E-A947-70E740481C1C}">
                        <a14:useLocalDpi xmlns:a14="http://schemas.microsoft.com/office/drawing/2010/main" val="0"/>
                      </a:ext>
                    </a:extLst>
                  </a:blip>
                  <a:srcRect r="76438"/>
                  <a:stretch/>
                </p:blipFill>
                <p:spPr>
                  <a:xfrm>
                    <a:off x="98513" y="79875"/>
                    <a:ext cx="1001003" cy="1065297"/>
                  </a:xfrm>
                  <a:prstGeom prst="rect">
                    <a:avLst/>
                  </a:prstGeom>
                </p:spPr>
              </p:pic>
            </p:grpSp>
          </p:grpSp>
        </p:grpSp>
      </p:grpSp>
      <p:pic>
        <p:nvPicPr>
          <p:cNvPr id="1041" name="図 1040">
            <a:extLst>
              <a:ext uri="{FF2B5EF4-FFF2-40B4-BE49-F238E27FC236}">
                <a16:creationId xmlns:a16="http://schemas.microsoft.com/office/drawing/2014/main" id="{56AD4469-0254-19DF-E0F3-F068864A047A}"/>
              </a:ext>
            </a:extLst>
          </p:cNvPr>
          <p:cNvPicPr>
            <a:picLocks noChangeAspect="1"/>
          </p:cNvPicPr>
          <p:nvPr/>
        </p:nvPicPr>
        <p:blipFill>
          <a:blip r:embed="rId4"/>
          <a:stretch>
            <a:fillRect/>
          </a:stretch>
        </p:blipFill>
        <p:spPr>
          <a:xfrm>
            <a:off x="5754962" y="638518"/>
            <a:ext cx="1569529" cy="1569529"/>
          </a:xfrm>
          <a:prstGeom prst="rect">
            <a:avLst/>
          </a:prstGeom>
          <a:effectLst>
            <a:outerShdw blurRad="317500" dist="330200" dir="2700000" algn="tl" rotWithShape="0">
              <a:schemeClr val="bg1">
                <a:alpha val="82000"/>
              </a:schemeClr>
            </a:outerShdw>
          </a:effectLst>
        </p:spPr>
      </p:pic>
      <p:pic>
        <p:nvPicPr>
          <p:cNvPr id="52" name="図 51">
            <a:extLst>
              <a:ext uri="{FF2B5EF4-FFF2-40B4-BE49-F238E27FC236}">
                <a16:creationId xmlns:a16="http://schemas.microsoft.com/office/drawing/2014/main" id="{6B9DFDD0-1B0B-6D54-CFF6-5D5B9524A707}"/>
              </a:ext>
            </a:extLst>
          </p:cNvPr>
          <p:cNvPicPr>
            <a:picLocks noChangeAspect="1"/>
          </p:cNvPicPr>
          <p:nvPr/>
        </p:nvPicPr>
        <p:blipFill>
          <a:blip r:embed="rId5">
            <a:extLst>
              <a:ext uri="{28A0092B-C50C-407E-A947-70E740481C1C}">
                <a14:useLocalDpi xmlns:a14="http://schemas.microsoft.com/office/drawing/2010/main" val="0"/>
              </a:ext>
            </a:extLst>
          </a:blip>
          <a:srcRect l="1607" t="1196" r="1254" b="1426"/>
          <a:stretch/>
        </p:blipFill>
        <p:spPr>
          <a:xfrm>
            <a:off x="457277" y="2479550"/>
            <a:ext cx="1948915" cy="1953695"/>
          </a:xfrm>
          <a:prstGeom prst="rect">
            <a:avLst/>
          </a:prstGeom>
        </p:spPr>
      </p:pic>
      <p:pic>
        <p:nvPicPr>
          <p:cNvPr id="1043" name="図 1042">
            <a:extLst>
              <a:ext uri="{FF2B5EF4-FFF2-40B4-BE49-F238E27FC236}">
                <a16:creationId xmlns:a16="http://schemas.microsoft.com/office/drawing/2014/main" id="{AFE696AC-75C1-C2D8-F48C-FB66DC2E820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17229" y="2862788"/>
            <a:ext cx="2815590" cy="507618"/>
          </a:xfrm>
          <a:prstGeom prst="rect">
            <a:avLst/>
          </a:prstGeom>
        </p:spPr>
      </p:pic>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619351" y="2480301"/>
            <a:ext cx="4636277" cy="369332"/>
          </a:xfrm>
          <a:prstGeom prst="rect">
            <a:avLst/>
          </a:prstGeom>
          <a:noFill/>
          <a:ln>
            <a:noFill/>
          </a:ln>
        </p:spPr>
        <p:txBody>
          <a:bodyPr wrap="square" rtlCol="0">
            <a:spAutoFit/>
          </a:bodyPr>
          <a:lstStyle/>
          <a:p>
            <a:pPr algn="l">
              <a:buNone/>
            </a:pPr>
            <a:r>
              <a:rPr lang="en-US" altLang="ja-JP" b="1" i="0" dirty="0">
                <a:solidFill>
                  <a:srgbClr val="000000"/>
                </a:solidFill>
                <a:effectLst/>
                <a:latin typeface="+mn-ea"/>
              </a:rPr>
              <a:t>3D</a:t>
            </a:r>
            <a:r>
              <a:rPr lang="ja-JP" altLang="en-US" b="1" i="0" dirty="0">
                <a:solidFill>
                  <a:srgbClr val="000000"/>
                </a:solidFill>
                <a:effectLst/>
                <a:latin typeface="+mn-ea"/>
              </a:rPr>
              <a:t>ものづくりに必要なすべてを一本に集約</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562325" y="3697676"/>
            <a:ext cx="4898925" cy="707886"/>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Fusion</a:t>
            </a:r>
            <a:r>
              <a:rPr lang="ja-JP" altLang="en-US" sz="800" dirty="0">
                <a:solidFill>
                  <a:sysClr val="windowText" lastClr="000000"/>
                </a:solidFill>
                <a:latin typeface="+mn-ea"/>
                <a:cs typeface="Segoe UI" panose="020B0502040204020203" pitchFamily="34" charset="0"/>
              </a:rPr>
              <a:t>は、あらゆるものづくりの現場で必要な全ての機能を、これ一つに集約したソフトウエアです。</a:t>
            </a:r>
            <a:r>
              <a:rPr lang="en-US" altLang="ja-JP" sz="800" dirty="0">
                <a:solidFill>
                  <a:sysClr val="windowText" lastClr="000000"/>
                </a:solidFill>
                <a:latin typeface="+mn-ea"/>
                <a:cs typeface="Segoe UI" panose="020B0502040204020203" pitchFamily="34" charset="0"/>
              </a:rPr>
              <a:t>3D</a:t>
            </a:r>
            <a:r>
              <a:rPr lang="ja-JP" altLang="en-US" sz="800" dirty="0">
                <a:solidFill>
                  <a:sysClr val="windowText" lastClr="000000"/>
                </a:solidFill>
                <a:latin typeface="+mn-ea"/>
                <a:cs typeface="Segoe UI" panose="020B0502040204020203" pitchFamily="34" charset="0"/>
              </a:rPr>
              <a:t>モデリング、アセンブリ、</a:t>
            </a:r>
            <a:r>
              <a:rPr lang="en-US" altLang="ja-JP" sz="800" dirty="0">
                <a:solidFill>
                  <a:sysClr val="windowText" lastClr="000000"/>
                </a:solidFill>
                <a:latin typeface="+mn-ea"/>
                <a:cs typeface="Segoe UI" panose="020B0502040204020203" pitchFamily="34" charset="0"/>
              </a:rPr>
              <a:t>2D</a:t>
            </a:r>
            <a:r>
              <a:rPr lang="ja-JP" altLang="en-US" sz="800" dirty="0">
                <a:solidFill>
                  <a:sysClr val="windowText" lastClr="000000"/>
                </a:solidFill>
                <a:latin typeface="+mn-ea"/>
                <a:cs typeface="Segoe UI" panose="020B0502040204020203" pitchFamily="34" charset="0"/>
              </a:rPr>
              <a:t>図面作成、解析機能および切削ツールパス作成（</a:t>
            </a:r>
            <a:r>
              <a:rPr lang="en-US" altLang="ja-JP" sz="800" dirty="0">
                <a:solidFill>
                  <a:sysClr val="windowText" lastClr="000000"/>
                </a:solidFill>
                <a:latin typeface="+mn-ea"/>
                <a:cs typeface="Segoe UI" panose="020B0502040204020203" pitchFamily="34" charset="0"/>
              </a:rPr>
              <a:t>CAM</a:t>
            </a:r>
            <a:r>
              <a:rPr lang="ja-JP" altLang="en-US" sz="800" dirty="0">
                <a:solidFill>
                  <a:sysClr val="windowText" lastClr="000000"/>
                </a:solidFill>
                <a:latin typeface="+mn-ea"/>
                <a:cs typeface="Segoe UI" panose="020B0502040204020203" pitchFamily="34" charset="0"/>
              </a:rPr>
              <a:t>）機能を備え、さらに回路設計や</a:t>
            </a:r>
            <a:r>
              <a:rPr lang="en-US" altLang="ja-JP" sz="800" dirty="0">
                <a:solidFill>
                  <a:sysClr val="windowText" lastClr="000000"/>
                </a:solidFill>
                <a:latin typeface="+mn-ea"/>
                <a:cs typeface="Segoe UI" panose="020B0502040204020203" pitchFamily="34" charset="0"/>
              </a:rPr>
              <a:t>AI</a:t>
            </a:r>
            <a:r>
              <a:rPr lang="ja-JP" altLang="en-US" sz="800" dirty="0">
                <a:solidFill>
                  <a:sysClr val="windowText" lastClr="000000"/>
                </a:solidFill>
                <a:latin typeface="+mn-ea"/>
                <a:cs typeface="Segoe UI" panose="020B0502040204020203" pitchFamily="34" charset="0"/>
              </a:rPr>
              <a:t>を使用した次世代設計ツールであるジェネレーティブデザインなど、より高品質な製品設計のための機能も充実しています。さらに、クラウドテクノロジーを利用して、解析計算時間の短縮や、使用する場所を選ばないデータ共有も可能です。</a:t>
            </a:r>
            <a:endParaRPr lang="en-US" altLang="ja-JP" sz="800" dirty="0">
              <a:solidFill>
                <a:sysClr val="windowText" lastClr="000000"/>
              </a:solidFill>
              <a:latin typeface="+mn-ea"/>
              <a:cs typeface="Segoe UI" panose="020B0502040204020203" pitchFamily="34" charset="0"/>
            </a:endParaRPr>
          </a:p>
        </p:txBody>
      </p:sp>
      <p:grpSp>
        <p:nvGrpSpPr>
          <p:cNvPr id="1053" name="グループ化 1052">
            <a:extLst>
              <a:ext uri="{FF2B5EF4-FFF2-40B4-BE49-F238E27FC236}">
                <a16:creationId xmlns:a16="http://schemas.microsoft.com/office/drawing/2014/main" id="{3523A552-F909-D10D-B3C3-9D231AACB122}"/>
              </a:ext>
            </a:extLst>
          </p:cNvPr>
          <p:cNvGrpSpPr/>
          <p:nvPr/>
        </p:nvGrpSpPr>
        <p:grpSpPr>
          <a:xfrm>
            <a:off x="417608" y="4877417"/>
            <a:ext cx="1973840" cy="1468278"/>
            <a:chOff x="592868" y="4877417"/>
            <a:chExt cx="1973840" cy="1468278"/>
          </a:xfrm>
        </p:grpSpPr>
        <p:sp>
          <p:nvSpPr>
            <p:cNvPr id="61" name="正方形/長方形 60">
              <a:extLst>
                <a:ext uri="{FF2B5EF4-FFF2-40B4-BE49-F238E27FC236}">
                  <a16:creationId xmlns:a16="http://schemas.microsoft.com/office/drawing/2014/main" id="{87B23CB6-C2BA-5E67-5AF3-E486CE9B1366}"/>
                </a:ext>
              </a:extLst>
            </p:cNvPr>
            <p:cNvSpPr/>
            <p:nvPr/>
          </p:nvSpPr>
          <p:spPr>
            <a:xfrm>
              <a:off x="592868"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chemeClr val="tx1"/>
                  </a:solidFill>
                  <a:effectLst/>
                  <a:latin typeface="游ゴシック" panose="020B0400000000000000" pitchFamily="50" charset="-128"/>
                  <a:ea typeface="游ゴシック" panose="020B0400000000000000" pitchFamily="50" charset="-128"/>
                </a:rPr>
                <a:t>次世代ハイブリッド</a:t>
              </a:r>
              <a:endParaRPr lang="en-US" altLang="ja-JP" sz="1000" b="1" i="0" dirty="0">
                <a:solidFill>
                  <a:schemeClr val="tx1"/>
                </a:solidFill>
                <a:effectLst/>
                <a:latin typeface="游ゴシック" panose="020B0400000000000000" pitchFamily="50" charset="-128"/>
                <a:ea typeface="游ゴシック" panose="020B0400000000000000" pitchFamily="50" charset="-128"/>
              </a:endParaRPr>
            </a:p>
            <a:p>
              <a:pPr algn="ctr" fontAlgn="base"/>
              <a:r>
                <a:rPr lang="ja-JP" altLang="en-US" sz="1000" b="1" i="0" dirty="0">
                  <a:solidFill>
                    <a:schemeClr val="tx1"/>
                  </a:solidFill>
                  <a:effectLst/>
                  <a:latin typeface="游ゴシック" panose="020B0400000000000000" pitchFamily="50" charset="-128"/>
                  <a:ea typeface="游ゴシック" panose="020B0400000000000000" pitchFamily="50" charset="-128"/>
                </a:rPr>
                <a:t>モデリングソフト</a:t>
              </a:r>
              <a:endParaRPr lang="en-US" altLang="ja-JP" sz="1000" b="1" i="0" dirty="0">
                <a:solidFill>
                  <a:schemeClr val="tx1"/>
                </a:solidFill>
                <a:effectLst/>
                <a:latin typeface="游ゴシック" panose="020B0400000000000000" pitchFamily="50" charset="-128"/>
                <a:ea typeface="游ゴシック" panose="020B0400000000000000" pitchFamily="50" charset="-128"/>
              </a:endParaRPr>
            </a:p>
          </p:txBody>
        </p:sp>
        <p:pic>
          <p:nvPicPr>
            <p:cNvPr id="1048" name="図 1047">
              <a:extLst>
                <a:ext uri="{FF2B5EF4-FFF2-40B4-BE49-F238E27FC236}">
                  <a16:creationId xmlns:a16="http://schemas.microsoft.com/office/drawing/2014/main" id="{8AE4907D-9013-95FC-C146-9F882F04169C}"/>
                </a:ext>
              </a:extLst>
            </p:cNvPr>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592868" y="5301695"/>
              <a:ext cx="1972800" cy="1044000"/>
            </a:xfrm>
            <a:prstGeom prst="rect">
              <a:avLst/>
            </a:prstGeom>
          </p:spPr>
        </p:pic>
      </p:grpSp>
      <p:grpSp>
        <p:nvGrpSpPr>
          <p:cNvPr id="1054" name="グループ化 1053">
            <a:extLst>
              <a:ext uri="{FF2B5EF4-FFF2-40B4-BE49-F238E27FC236}">
                <a16:creationId xmlns:a16="http://schemas.microsoft.com/office/drawing/2014/main" id="{D56850D0-CB3B-E042-2EED-6DD99A815336}"/>
              </a:ext>
            </a:extLst>
          </p:cNvPr>
          <p:cNvGrpSpPr/>
          <p:nvPr/>
        </p:nvGrpSpPr>
        <p:grpSpPr>
          <a:xfrm>
            <a:off x="2780779" y="4877417"/>
            <a:ext cx="1973840" cy="1468278"/>
            <a:chOff x="2711492" y="4877417"/>
            <a:chExt cx="1973840" cy="1468278"/>
          </a:xfrm>
        </p:grpSpPr>
        <p:sp>
          <p:nvSpPr>
            <p:cNvPr id="1032" name="正方形/長方形 1031">
              <a:extLst>
                <a:ext uri="{FF2B5EF4-FFF2-40B4-BE49-F238E27FC236}">
                  <a16:creationId xmlns:a16="http://schemas.microsoft.com/office/drawing/2014/main" id="{FC1F12C1-2A03-224E-008D-BBEA2B17218D}"/>
                </a:ext>
              </a:extLst>
            </p:cNvPr>
            <p:cNvSpPr/>
            <p:nvPr/>
          </p:nvSpPr>
          <p:spPr>
            <a:xfrm>
              <a:off x="2711492"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chemeClr val="tx1"/>
                  </a:solidFill>
                  <a:effectLst/>
                  <a:latin typeface="游ゴシック" panose="020B0400000000000000" pitchFamily="50" charset="-128"/>
                  <a:ea typeface="游ゴシック" panose="020B0400000000000000" pitchFamily="50" charset="-128"/>
                </a:rPr>
                <a:t>クラウドデータ管理</a:t>
              </a:r>
              <a:endParaRPr lang="en-US" altLang="ja-JP" sz="1000" b="1" i="0" dirty="0">
                <a:solidFill>
                  <a:schemeClr val="tx1"/>
                </a:solidFill>
                <a:effectLst/>
                <a:latin typeface="游ゴシック" panose="020B0400000000000000" pitchFamily="50" charset="-128"/>
                <a:ea typeface="游ゴシック" panose="020B0400000000000000" pitchFamily="50" charset="-128"/>
              </a:endParaRPr>
            </a:p>
          </p:txBody>
        </p:sp>
        <p:pic>
          <p:nvPicPr>
            <p:cNvPr id="1050" name="図 1049">
              <a:extLst>
                <a:ext uri="{FF2B5EF4-FFF2-40B4-BE49-F238E27FC236}">
                  <a16:creationId xmlns:a16="http://schemas.microsoft.com/office/drawing/2014/main" id="{58193522-43D3-7C40-47E0-D67EF71F0244}"/>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2711492" y="5301695"/>
              <a:ext cx="1972800" cy="1044000"/>
            </a:xfrm>
            <a:prstGeom prst="rect">
              <a:avLst/>
            </a:prstGeom>
          </p:spPr>
        </p:pic>
      </p:grpSp>
      <p:grpSp>
        <p:nvGrpSpPr>
          <p:cNvPr id="1055" name="グループ化 1054">
            <a:extLst>
              <a:ext uri="{FF2B5EF4-FFF2-40B4-BE49-F238E27FC236}">
                <a16:creationId xmlns:a16="http://schemas.microsoft.com/office/drawing/2014/main" id="{764E326E-DEEA-5187-CBEB-17EBD48996F2}"/>
              </a:ext>
            </a:extLst>
          </p:cNvPr>
          <p:cNvGrpSpPr/>
          <p:nvPr/>
        </p:nvGrpSpPr>
        <p:grpSpPr>
          <a:xfrm>
            <a:off x="5143949" y="4877417"/>
            <a:ext cx="1973840" cy="1468278"/>
            <a:chOff x="4839149" y="4877417"/>
            <a:chExt cx="1973840" cy="1468278"/>
          </a:xfrm>
        </p:grpSpPr>
        <p:sp>
          <p:nvSpPr>
            <p:cNvPr id="1033" name="正方形/長方形 1032">
              <a:extLst>
                <a:ext uri="{FF2B5EF4-FFF2-40B4-BE49-F238E27FC236}">
                  <a16:creationId xmlns:a16="http://schemas.microsoft.com/office/drawing/2014/main" id="{FDB3E78F-CBC9-5476-6FFF-A00ECFDD2F03}"/>
                </a:ext>
              </a:extLst>
            </p:cNvPr>
            <p:cNvSpPr/>
            <p:nvPr/>
          </p:nvSpPr>
          <p:spPr>
            <a:xfrm>
              <a:off x="4839149" y="4877417"/>
              <a:ext cx="197384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chemeClr val="tx1"/>
                  </a:solidFill>
                  <a:effectLst/>
                  <a:latin typeface="游ゴシック" panose="020B0400000000000000" pitchFamily="50" charset="-128"/>
                  <a:ea typeface="游ゴシック" panose="020B0400000000000000" pitchFamily="50" charset="-128"/>
                </a:rPr>
                <a:t>追加オプションなしで</a:t>
              </a:r>
              <a:endParaRPr lang="en-US" altLang="ja-JP" sz="1000" b="1" i="0" dirty="0">
                <a:solidFill>
                  <a:schemeClr val="tx1"/>
                </a:solidFill>
                <a:effectLst/>
                <a:latin typeface="游ゴシック" panose="020B0400000000000000" pitchFamily="50" charset="-128"/>
                <a:ea typeface="游ゴシック" panose="020B0400000000000000" pitchFamily="50" charset="-128"/>
              </a:endParaRPr>
            </a:p>
            <a:p>
              <a:pPr algn="ctr" fontAlgn="base"/>
              <a:r>
                <a:rPr lang="ja-JP" altLang="en-US" sz="1000" b="1" i="0" dirty="0">
                  <a:solidFill>
                    <a:schemeClr val="tx1"/>
                  </a:solidFill>
                  <a:effectLst/>
                  <a:latin typeface="游ゴシック" panose="020B0400000000000000" pitchFamily="50" charset="-128"/>
                  <a:ea typeface="游ゴシック" panose="020B0400000000000000" pitchFamily="50" charset="-128"/>
                </a:rPr>
                <a:t>全ての機能が使用可能</a:t>
              </a:r>
              <a:endParaRPr lang="en-US" altLang="ja-JP" sz="1000" b="1" i="0" dirty="0">
                <a:solidFill>
                  <a:schemeClr val="tx1"/>
                </a:solidFill>
                <a:effectLst/>
                <a:latin typeface="游ゴシック" panose="020B0400000000000000" pitchFamily="50" charset="-128"/>
                <a:ea typeface="游ゴシック" panose="020B0400000000000000" pitchFamily="50" charset="-128"/>
              </a:endParaRPr>
            </a:p>
          </p:txBody>
        </p:sp>
        <p:pic>
          <p:nvPicPr>
            <p:cNvPr id="1052" name="図 1051">
              <a:extLst>
                <a:ext uri="{FF2B5EF4-FFF2-40B4-BE49-F238E27FC236}">
                  <a16:creationId xmlns:a16="http://schemas.microsoft.com/office/drawing/2014/main" id="{DAB64223-9488-08E7-7F56-02BE9EBFCD1E}"/>
                </a:ext>
              </a:extLst>
            </p:cNvPr>
            <p:cNvPicPr preferRelativeResize="0">
              <a:picLocks/>
            </p:cNvPicPr>
            <p:nvPr/>
          </p:nvPicPr>
          <p:blipFill>
            <a:blip r:embed="rId9">
              <a:extLst>
                <a:ext uri="{28A0092B-C50C-407E-A947-70E740481C1C}">
                  <a14:useLocalDpi xmlns:a14="http://schemas.microsoft.com/office/drawing/2010/main" val="0"/>
                </a:ext>
              </a:extLst>
            </a:blip>
            <a:stretch>
              <a:fillRect/>
            </a:stretch>
          </p:blipFill>
          <p:spPr>
            <a:xfrm>
              <a:off x="4839149" y="5301695"/>
              <a:ext cx="1972800" cy="1044000"/>
            </a:xfrm>
            <a:prstGeom prst="rect">
              <a:avLst/>
            </a:prstGeom>
          </p:spPr>
        </p:pic>
      </p:grpSp>
      <p:sp>
        <p:nvSpPr>
          <p:cNvPr id="3" name="テキスト ボックス 2">
            <a:extLst>
              <a:ext uri="{FF2B5EF4-FFF2-40B4-BE49-F238E27FC236}">
                <a16:creationId xmlns:a16="http://schemas.microsoft.com/office/drawing/2014/main" id="{CC6F9AA1-8D76-C022-DE4C-B8B8FD4902DB}"/>
              </a:ext>
            </a:extLst>
          </p:cNvPr>
          <p:cNvSpPr txBox="1"/>
          <p:nvPr/>
        </p:nvSpPr>
        <p:spPr>
          <a:xfrm>
            <a:off x="109470" y="6798974"/>
            <a:ext cx="2490249" cy="215444"/>
          </a:xfrm>
          <a:prstGeom prst="rect">
            <a:avLst/>
          </a:prstGeom>
          <a:noFill/>
        </p:spPr>
        <p:txBody>
          <a:bodyPr wrap="square" rtlCol="0">
            <a:spAutoFit/>
          </a:bodyPr>
          <a:lstStyle/>
          <a:p>
            <a:r>
              <a:rPr lang="ja-JP" altLang="en-US" sz="800" b="1" i="0" dirty="0">
                <a:solidFill>
                  <a:srgbClr val="000000"/>
                </a:solidFill>
                <a:effectLst/>
                <a:latin typeface="+mn-ea"/>
              </a:rPr>
              <a:t>■ </a:t>
            </a:r>
            <a:r>
              <a:rPr lang="en-US" altLang="ja-JP" sz="800" b="1" i="0" dirty="0">
                <a:solidFill>
                  <a:srgbClr val="000000"/>
                </a:solidFill>
                <a:effectLst/>
                <a:latin typeface="+mn-ea"/>
              </a:rPr>
              <a:t>Fusion</a:t>
            </a:r>
            <a:r>
              <a:rPr lang="ja-JP" altLang="en-US" sz="800" b="1" i="0" dirty="0">
                <a:solidFill>
                  <a:srgbClr val="000000"/>
                </a:solidFill>
                <a:effectLst/>
                <a:latin typeface="+mn-ea"/>
              </a:rPr>
              <a:t>による製品開発プロセスの詳細</a:t>
            </a:r>
            <a:endParaRPr kumimoji="1" lang="ja-JP" altLang="en-US" sz="800" b="1" dirty="0">
              <a:latin typeface="+mn-ea"/>
            </a:endParaRPr>
          </a:p>
        </p:txBody>
      </p:sp>
      <p:sp>
        <p:nvSpPr>
          <p:cNvPr id="4" name="テキスト ボックス 3">
            <a:extLst>
              <a:ext uri="{FF2B5EF4-FFF2-40B4-BE49-F238E27FC236}">
                <a16:creationId xmlns:a16="http://schemas.microsoft.com/office/drawing/2014/main" id="{6C82FF70-5E76-A60F-9CFB-B1D57B3428DD}"/>
              </a:ext>
            </a:extLst>
          </p:cNvPr>
          <p:cNvSpPr txBox="1"/>
          <p:nvPr/>
        </p:nvSpPr>
        <p:spPr>
          <a:xfrm>
            <a:off x="76289" y="7003965"/>
            <a:ext cx="1576303" cy="215444"/>
          </a:xfrm>
          <a:prstGeom prst="rect">
            <a:avLst/>
          </a:prstGeom>
          <a:noFill/>
        </p:spPr>
        <p:txBody>
          <a:bodyPr wrap="square" rtlCol="0">
            <a:spAutoFit/>
          </a:bodyPr>
          <a:lstStyle/>
          <a:p>
            <a:r>
              <a:rPr lang="ja-JP" altLang="en-US" sz="800" b="1" i="0" dirty="0">
                <a:solidFill>
                  <a:srgbClr val="000000"/>
                </a:solidFill>
                <a:effectLst/>
                <a:latin typeface="+mn-ea"/>
              </a:rPr>
              <a:t>① </a:t>
            </a:r>
            <a:r>
              <a:rPr lang="en-US" altLang="ja-JP" sz="800" b="1" i="0" dirty="0">
                <a:solidFill>
                  <a:srgbClr val="000000"/>
                </a:solidFill>
                <a:effectLst/>
                <a:latin typeface="+mn-ea"/>
              </a:rPr>
              <a:t>3D</a:t>
            </a:r>
            <a:r>
              <a:rPr lang="ja-JP" altLang="en-US" sz="800" b="1" i="0" dirty="0">
                <a:solidFill>
                  <a:srgbClr val="000000"/>
                </a:solidFill>
                <a:effectLst/>
                <a:latin typeface="+mn-ea"/>
              </a:rPr>
              <a:t>デザインとモデリング</a:t>
            </a:r>
            <a:endParaRPr kumimoji="1" lang="ja-JP" altLang="en-US" sz="800" b="1" dirty="0">
              <a:latin typeface="+mn-ea"/>
            </a:endParaRPr>
          </a:p>
        </p:txBody>
      </p:sp>
      <p:sp>
        <p:nvSpPr>
          <p:cNvPr id="40" name="テキスト ボックス 39">
            <a:extLst>
              <a:ext uri="{FF2B5EF4-FFF2-40B4-BE49-F238E27FC236}">
                <a16:creationId xmlns:a16="http://schemas.microsoft.com/office/drawing/2014/main" id="{A95B8828-E446-8D00-5DFE-A369BE7EC9EF}"/>
              </a:ext>
            </a:extLst>
          </p:cNvPr>
          <p:cNvSpPr txBox="1"/>
          <p:nvPr/>
        </p:nvSpPr>
        <p:spPr>
          <a:xfrm>
            <a:off x="76289" y="7187659"/>
            <a:ext cx="1728000" cy="523220"/>
          </a:xfrm>
          <a:prstGeom prst="rect">
            <a:avLst/>
          </a:prstGeom>
          <a:noFill/>
        </p:spPr>
        <p:txBody>
          <a:bodyPr wrap="square" rtlCol="0">
            <a:spAutoFit/>
          </a:bodyPr>
          <a:lstStyle/>
          <a:p>
            <a:r>
              <a:rPr kumimoji="1" lang="ja-JP" altLang="en-US" sz="700" dirty="0"/>
              <a:t>創造性や設計の反復能力が、設計ツールのために制限されず、製品開発の全プロセスを通して、思いのままに設計できる環境を手に入れられます。</a:t>
            </a:r>
          </a:p>
        </p:txBody>
      </p:sp>
      <p:sp>
        <p:nvSpPr>
          <p:cNvPr id="41" name="テキスト ボックス 40">
            <a:extLst>
              <a:ext uri="{FF2B5EF4-FFF2-40B4-BE49-F238E27FC236}">
                <a16:creationId xmlns:a16="http://schemas.microsoft.com/office/drawing/2014/main" id="{91A62213-04BF-778B-132A-A03B926734BC}"/>
              </a:ext>
            </a:extLst>
          </p:cNvPr>
          <p:cNvSpPr txBox="1"/>
          <p:nvPr/>
        </p:nvSpPr>
        <p:spPr>
          <a:xfrm>
            <a:off x="1779933" y="7003965"/>
            <a:ext cx="1661533" cy="215444"/>
          </a:xfrm>
          <a:prstGeom prst="rect">
            <a:avLst/>
          </a:prstGeom>
          <a:noFill/>
        </p:spPr>
        <p:txBody>
          <a:bodyPr wrap="square" rtlCol="0">
            <a:spAutoFit/>
          </a:bodyPr>
          <a:lstStyle/>
          <a:p>
            <a:r>
              <a:rPr lang="ja-JP" altLang="en-US" sz="800" b="1" i="0" dirty="0">
                <a:solidFill>
                  <a:srgbClr val="000000"/>
                </a:solidFill>
                <a:effectLst/>
                <a:latin typeface="Noto Sans JP"/>
              </a:rPr>
              <a:t>② 電子設計</a:t>
            </a:r>
            <a:endParaRPr kumimoji="1" lang="ja-JP" altLang="en-US" sz="800" b="1" dirty="0">
              <a:latin typeface="+mn-ea"/>
            </a:endParaRPr>
          </a:p>
        </p:txBody>
      </p:sp>
      <p:sp>
        <p:nvSpPr>
          <p:cNvPr id="42" name="テキスト ボックス 41">
            <a:extLst>
              <a:ext uri="{FF2B5EF4-FFF2-40B4-BE49-F238E27FC236}">
                <a16:creationId xmlns:a16="http://schemas.microsoft.com/office/drawing/2014/main" id="{DCEE3E18-5069-55FB-6BEC-FB7CEC460ACE}"/>
              </a:ext>
            </a:extLst>
          </p:cNvPr>
          <p:cNvSpPr txBox="1"/>
          <p:nvPr/>
        </p:nvSpPr>
        <p:spPr>
          <a:xfrm>
            <a:off x="1779933" y="7187659"/>
            <a:ext cx="1821432" cy="523220"/>
          </a:xfrm>
          <a:prstGeom prst="rect">
            <a:avLst/>
          </a:prstGeom>
          <a:noFill/>
        </p:spPr>
        <p:txBody>
          <a:bodyPr wrap="square" rtlCol="0">
            <a:spAutoFit/>
          </a:bodyPr>
          <a:lstStyle/>
          <a:p>
            <a:r>
              <a:rPr lang="ja-JP" altLang="en-US" sz="700" b="0" i="0" dirty="0">
                <a:solidFill>
                  <a:srgbClr val="000000"/>
                </a:solidFill>
                <a:effectLst/>
                <a:latin typeface="+mn-ea"/>
              </a:rPr>
              <a:t>手作業による設計のワークフローや互換性問題に振り回されることなく、電子設計と機械設計の</a:t>
            </a:r>
            <a:r>
              <a:rPr lang="en-US" altLang="ja-JP" sz="700" b="0" i="0" dirty="0">
                <a:solidFill>
                  <a:srgbClr val="000000"/>
                </a:solidFill>
                <a:effectLst/>
                <a:latin typeface="+mn-ea"/>
              </a:rPr>
              <a:t>CAD</a:t>
            </a:r>
            <a:r>
              <a:rPr lang="ja-JP" altLang="en-US" sz="700" b="0" i="0" dirty="0">
                <a:solidFill>
                  <a:srgbClr val="000000"/>
                </a:solidFill>
                <a:effectLst/>
                <a:latin typeface="+mn-ea"/>
              </a:rPr>
              <a:t>がひとつのデータ駆動型プラットフォームに統合。</a:t>
            </a:r>
            <a:endParaRPr kumimoji="1" lang="ja-JP" altLang="en-US" sz="600" dirty="0">
              <a:latin typeface="+mn-ea"/>
            </a:endParaRPr>
          </a:p>
        </p:txBody>
      </p:sp>
      <p:sp>
        <p:nvSpPr>
          <p:cNvPr id="43" name="テキスト ボックス 42">
            <a:extLst>
              <a:ext uri="{FF2B5EF4-FFF2-40B4-BE49-F238E27FC236}">
                <a16:creationId xmlns:a16="http://schemas.microsoft.com/office/drawing/2014/main" id="{58B9047C-F504-B761-3742-1FE98377406C}"/>
              </a:ext>
            </a:extLst>
          </p:cNvPr>
          <p:cNvSpPr txBox="1"/>
          <p:nvPr/>
        </p:nvSpPr>
        <p:spPr>
          <a:xfrm>
            <a:off x="3572476" y="7003965"/>
            <a:ext cx="1576303" cy="215444"/>
          </a:xfrm>
          <a:prstGeom prst="rect">
            <a:avLst/>
          </a:prstGeom>
          <a:noFill/>
        </p:spPr>
        <p:txBody>
          <a:bodyPr wrap="square" rtlCol="0">
            <a:spAutoFit/>
          </a:bodyPr>
          <a:lstStyle/>
          <a:p>
            <a:r>
              <a:rPr lang="ja-JP" altLang="en-US" sz="800" b="1" i="0" dirty="0">
                <a:solidFill>
                  <a:srgbClr val="000000"/>
                </a:solidFill>
                <a:effectLst/>
                <a:latin typeface="Noto Sans JP"/>
              </a:rPr>
              <a:t>③ シミュレーション</a:t>
            </a:r>
            <a:endParaRPr kumimoji="1" lang="ja-JP" altLang="en-US" sz="800" b="1" dirty="0">
              <a:latin typeface="+mn-ea"/>
            </a:endParaRPr>
          </a:p>
        </p:txBody>
      </p:sp>
      <p:sp>
        <p:nvSpPr>
          <p:cNvPr id="44" name="テキスト ボックス 43">
            <a:extLst>
              <a:ext uri="{FF2B5EF4-FFF2-40B4-BE49-F238E27FC236}">
                <a16:creationId xmlns:a16="http://schemas.microsoft.com/office/drawing/2014/main" id="{1A3917AC-AD03-4665-8889-85B7745A138A}"/>
              </a:ext>
            </a:extLst>
          </p:cNvPr>
          <p:cNvSpPr txBox="1"/>
          <p:nvPr/>
        </p:nvSpPr>
        <p:spPr>
          <a:xfrm>
            <a:off x="3572476" y="7187659"/>
            <a:ext cx="1907574" cy="523220"/>
          </a:xfrm>
          <a:prstGeom prst="rect">
            <a:avLst/>
          </a:prstGeom>
          <a:noFill/>
        </p:spPr>
        <p:txBody>
          <a:bodyPr wrap="square" rtlCol="0">
            <a:spAutoFit/>
          </a:bodyPr>
          <a:lstStyle/>
          <a:p>
            <a:r>
              <a:rPr lang="ja-JP" altLang="en-US" sz="700" b="0" i="0" dirty="0">
                <a:solidFill>
                  <a:srgbClr val="000000"/>
                </a:solidFill>
                <a:effectLst/>
                <a:latin typeface="Noto Sans JP"/>
              </a:rPr>
              <a:t>設計の検証を後回しにせず、開発プロセスの早い段階から設計のテストを行って実現可能性を見極め、修正コストのかかる可能性のある問題を早期に明確にします。</a:t>
            </a:r>
            <a:endParaRPr kumimoji="1" lang="ja-JP" altLang="en-US" sz="500" dirty="0"/>
          </a:p>
        </p:txBody>
      </p:sp>
      <p:sp>
        <p:nvSpPr>
          <p:cNvPr id="45" name="テキスト ボックス 44">
            <a:extLst>
              <a:ext uri="{FF2B5EF4-FFF2-40B4-BE49-F238E27FC236}">
                <a16:creationId xmlns:a16="http://schemas.microsoft.com/office/drawing/2014/main" id="{02CEFB4B-2C40-D5BB-78BA-BA384616390C}"/>
              </a:ext>
            </a:extLst>
          </p:cNvPr>
          <p:cNvSpPr txBox="1"/>
          <p:nvPr/>
        </p:nvSpPr>
        <p:spPr>
          <a:xfrm>
            <a:off x="5434868" y="7003965"/>
            <a:ext cx="1576303" cy="215444"/>
          </a:xfrm>
          <a:prstGeom prst="rect">
            <a:avLst/>
          </a:prstGeom>
          <a:noFill/>
        </p:spPr>
        <p:txBody>
          <a:bodyPr wrap="square" rtlCol="0">
            <a:spAutoFit/>
          </a:bodyPr>
          <a:lstStyle/>
          <a:p>
            <a:r>
              <a:rPr lang="ja-JP" altLang="en-US" sz="800" b="1" i="0" dirty="0">
                <a:solidFill>
                  <a:srgbClr val="000000"/>
                </a:solidFill>
                <a:effectLst/>
                <a:latin typeface="Noto Sans JP"/>
              </a:rPr>
              <a:t>④ ジェネレーティブデザイン</a:t>
            </a:r>
            <a:endParaRPr kumimoji="1" lang="ja-JP" altLang="en-US" sz="800" b="1" dirty="0">
              <a:latin typeface="+mn-ea"/>
            </a:endParaRPr>
          </a:p>
        </p:txBody>
      </p:sp>
      <p:sp>
        <p:nvSpPr>
          <p:cNvPr id="46" name="テキスト ボックス 45">
            <a:extLst>
              <a:ext uri="{FF2B5EF4-FFF2-40B4-BE49-F238E27FC236}">
                <a16:creationId xmlns:a16="http://schemas.microsoft.com/office/drawing/2014/main" id="{E741D977-9651-F2C7-DEA6-8EEF67A11CD0}"/>
              </a:ext>
            </a:extLst>
          </p:cNvPr>
          <p:cNvSpPr txBox="1"/>
          <p:nvPr/>
        </p:nvSpPr>
        <p:spPr>
          <a:xfrm>
            <a:off x="5434868" y="7187659"/>
            <a:ext cx="2021806" cy="630942"/>
          </a:xfrm>
          <a:prstGeom prst="rect">
            <a:avLst/>
          </a:prstGeom>
          <a:noFill/>
        </p:spPr>
        <p:txBody>
          <a:bodyPr wrap="square" rtlCol="0">
            <a:spAutoFit/>
          </a:bodyPr>
          <a:lstStyle/>
          <a:p>
            <a:r>
              <a:rPr lang="ja-JP" altLang="en-US" sz="700" b="0" i="0" dirty="0">
                <a:solidFill>
                  <a:srgbClr val="000000"/>
                </a:solidFill>
                <a:effectLst/>
                <a:latin typeface="Noto Sans JP"/>
              </a:rPr>
              <a:t>イノベーション能力が高まります。製造と材料の制約条件に基づいて、高性能な複数の設計案をすばやく生成できます。ソリューションを選択したら、</a:t>
            </a:r>
            <a:r>
              <a:rPr lang="en-US" altLang="ja-JP" sz="700" b="0" i="0" dirty="0">
                <a:solidFill>
                  <a:srgbClr val="000000"/>
                </a:solidFill>
                <a:effectLst/>
                <a:latin typeface="Noto Sans JP"/>
              </a:rPr>
              <a:t>CAD </a:t>
            </a:r>
            <a:r>
              <a:rPr lang="ja-JP" altLang="en-US" sz="700" b="0" i="0" dirty="0">
                <a:solidFill>
                  <a:srgbClr val="000000"/>
                </a:solidFill>
                <a:effectLst/>
                <a:latin typeface="Noto Sans JP"/>
              </a:rPr>
              <a:t>対応のジオメトリを編集しましょう。</a:t>
            </a:r>
            <a:endParaRPr kumimoji="1" lang="ja-JP" altLang="en-US" sz="400" dirty="0"/>
          </a:p>
        </p:txBody>
      </p:sp>
      <p:sp>
        <p:nvSpPr>
          <p:cNvPr id="47" name="テキスト ボックス 46">
            <a:extLst>
              <a:ext uri="{FF2B5EF4-FFF2-40B4-BE49-F238E27FC236}">
                <a16:creationId xmlns:a16="http://schemas.microsoft.com/office/drawing/2014/main" id="{0B1AD8E9-8DE9-E1DD-8C66-768FE56F90AE}"/>
              </a:ext>
            </a:extLst>
          </p:cNvPr>
          <p:cNvSpPr txBox="1"/>
          <p:nvPr/>
        </p:nvSpPr>
        <p:spPr>
          <a:xfrm>
            <a:off x="76289" y="7784332"/>
            <a:ext cx="1576303" cy="215444"/>
          </a:xfrm>
          <a:prstGeom prst="rect">
            <a:avLst/>
          </a:prstGeom>
          <a:noFill/>
        </p:spPr>
        <p:txBody>
          <a:bodyPr wrap="square" rtlCol="0">
            <a:spAutoFit/>
          </a:bodyPr>
          <a:lstStyle/>
          <a:p>
            <a:r>
              <a:rPr lang="ja-JP" altLang="en-US" sz="800" b="1" i="0" dirty="0">
                <a:solidFill>
                  <a:srgbClr val="000000"/>
                </a:solidFill>
                <a:effectLst/>
                <a:latin typeface="Noto Sans JP"/>
              </a:rPr>
              <a:t>⑤ドキュメンテーション</a:t>
            </a:r>
            <a:endParaRPr kumimoji="1" lang="ja-JP" altLang="en-US" sz="800" b="1" dirty="0">
              <a:latin typeface="+mn-ea"/>
            </a:endParaRPr>
          </a:p>
        </p:txBody>
      </p:sp>
      <p:sp>
        <p:nvSpPr>
          <p:cNvPr id="48" name="テキスト ボックス 47">
            <a:extLst>
              <a:ext uri="{FF2B5EF4-FFF2-40B4-BE49-F238E27FC236}">
                <a16:creationId xmlns:a16="http://schemas.microsoft.com/office/drawing/2014/main" id="{BE3D24ED-5419-56EC-46E6-1ADD2C7FF553}"/>
              </a:ext>
            </a:extLst>
          </p:cNvPr>
          <p:cNvSpPr txBox="1"/>
          <p:nvPr/>
        </p:nvSpPr>
        <p:spPr>
          <a:xfrm>
            <a:off x="76288" y="7962540"/>
            <a:ext cx="1728000" cy="523220"/>
          </a:xfrm>
          <a:prstGeom prst="rect">
            <a:avLst/>
          </a:prstGeom>
          <a:noFill/>
        </p:spPr>
        <p:txBody>
          <a:bodyPr wrap="square" rtlCol="0">
            <a:spAutoFit/>
          </a:bodyPr>
          <a:lstStyle/>
          <a:p>
            <a:r>
              <a:rPr lang="en-US" altLang="ja-JP" sz="700" b="0" i="0" dirty="0">
                <a:solidFill>
                  <a:srgbClr val="000000"/>
                </a:solidFill>
                <a:effectLst/>
                <a:latin typeface="Noto Sans JP"/>
              </a:rPr>
              <a:t>2D</a:t>
            </a:r>
            <a:r>
              <a:rPr lang="ja-JP" altLang="en-US" sz="700" b="0" i="0" dirty="0">
                <a:solidFill>
                  <a:srgbClr val="000000"/>
                </a:solidFill>
                <a:effectLst/>
                <a:latin typeface="Noto Sans JP"/>
              </a:rPr>
              <a:t>図面を</a:t>
            </a:r>
            <a:r>
              <a:rPr lang="en-US" altLang="ja-JP" sz="700" b="0" i="0" dirty="0">
                <a:solidFill>
                  <a:srgbClr val="000000"/>
                </a:solidFill>
                <a:effectLst/>
                <a:latin typeface="Noto Sans JP"/>
              </a:rPr>
              <a:t>3D</a:t>
            </a:r>
            <a:r>
              <a:rPr lang="ja-JP" altLang="en-US" sz="700" b="0" i="0" dirty="0">
                <a:solidFill>
                  <a:srgbClr val="000000"/>
                </a:solidFill>
                <a:effectLst/>
                <a:latin typeface="Noto Sans JP"/>
              </a:rPr>
              <a:t>モデルから直接生成できるため、ドキュメントを書き出す手間がなくなり、製造精度が高まります。</a:t>
            </a:r>
            <a:endParaRPr kumimoji="1" lang="ja-JP" altLang="en-US" sz="600" dirty="0"/>
          </a:p>
        </p:txBody>
      </p:sp>
      <p:sp>
        <p:nvSpPr>
          <p:cNvPr id="49" name="テキスト ボックス 48">
            <a:extLst>
              <a:ext uri="{FF2B5EF4-FFF2-40B4-BE49-F238E27FC236}">
                <a16:creationId xmlns:a16="http://schemas.microsoft.com/office/drawing/2014/main" id="{6145DC25-32A5-8A79-9B01-1A0F11CEEDDB}"/>
              </a:ext>
            </a:extLst>
          </p:cNvPr>
          <p:cNvSpPr txBox="1"/>
          <p:nvPr/>
        </p:nvSpPr>
        <p:spPr>
          <a:xfrm>
            <a:off x="1779933" y="7784332"/>
            <a:ext cx="1576303" cy="215444"/>
          </a:xfrm>
          <a:prstGeom prst="rect">
            <a:avLst/>
          </a:prstGeom>
          <a:noFill/>
        </p:spPr>
        <p:txBody>
          <a:bodyPr wrap="square" rtlCol="0">
            <a:spAutoFit/>
          </a:bodyPr>
          <a:lstStyle/>
          <a:p>
            <a:r>
              <a:rPr lang="ja-JP" altLang="en-US" sz="800" b="1" i="0" dirty="0">
                <a:solidFill>
                  <a:srgbClr val="000000"/>
                </a:solidFill>
                <a:effectLst/>
                <a:latin typeface="Noto Sans JP"/>
              </a:rPr>
              <a:t>⑥ コラボレーション</a:t>
            </a:r>
            <a:endParaRPr kumimoji="1" lang="ja-JP" altLang="en-US" sz="800" b="1" dirty="0">
              <a:latin typeface="+mn-ea"/>
            </a:endParaRPr>
          </a:p>
        </p:txBody>
      </p:sp>
      <p:sp>
        <p:nvSpPr>
          <p:cNvPr id="50" name="テキスト ボックス 49">
            <a:extLst>
              <a:ext uri="{FF2B5EF4-FFF2-40B4-BE49-F238E27FC236}">
                <a16:creationId xmlns:a16="http://schemas.microsoft.com/office/drawing/2014/main" id="{F7832E1C-3BA5-4A41-D1D4-F2F473BF7581}"/>
              </a:ext>
            </a:extLst>
          </p:cNvPr>
          <p:cNvSpPr txBox="1"/>
          <p:nvPr/>
        </p:nvSpPr>
        <p:spPr>
          <a:xfrm>
            <a:off x="1779932" y="7962540"/>
            <a:ext cx="1728000" cy="630942"/>
          </a:xfrm>
          <a:prstGeom prst="rect">
            <a:avLst/>
          </a:prstGeom>
          <a:noFill/>
        </p:spPr>
        <p:txBody>
          <a:bodyPr wrap="square" rtlCol="0">
            <a:spAutoFit/>
          </a:bodyPr>
          <a:lstStyle/>
          <a:p>
            <a:r>
              <a:rPr lang="ja-JP" altLang="en-US" sz="700" b="0" i="0" dirty="0">
                <a:solidFill>
                  <a:srgbClr val="000000"/>
                </a:solidFill>
                <a:effectLst/>
                <a:latin typeface="Noto Sans JP"/>
              </a:rPr>
              <a:t>全ての設計データを単一のプロジェクトダッシュボードに表示しながら、開発プロセスが遅れることなく社内外の関係者とスムーズに共同作業できます。</a:t>
            </a:r>
            <a:endParaRPr kumimoji="1" lang="ja-JP" altLang="en-US" sz="500" dirty="0"/>
          </a:p>
        </p:txBody>
      </p:sp>
      <p:sp>
        <p:nvSpPr>
          <p:cNvPr id="51" name="テキスト ボックス 50">
            <a:extLst>
              <a:ext uri="{FF2B5EF4-FFF2-40B4-BE49-F238E27FC236}">
                <a16:creationId xmlns:a16="http://schemas.microsoft.com/office/drawing/2014/main" id="{3294674F-CE78-160F-5558-EE307763BFFE}"/>
              </a:ext>
            </a:extLst>
          </p:cNvPr>
          <p:cNvSpPr txBox="1"/>
          <p:nvPr/>
        </p:nvSpPr>
        <p:spPr>
          <a:xfrm>
            <a:off x="3572476" y="7784332"/>
            <a:ext cx="1576303" cy="215444"/>
          </a:xfrm>
          <a:prstGeom prst="rect">
            <a:avLst/>
          </a:prstGeom>
          <a:noFill/>
        </p:spPr>
        <p:txBody>
          <a:bodyPr wrap="square" rtlCol="0">
            <a:spAutoFit/>
          </a:bodyPr>
          <a:lstStyle/>
          <a:p>
            <a:r>
              <a:rPr lang="ja-JP" altLang="en-US" sz="800" b="1" i="0" dirty="0">
                <a:solidFill>
                  <a:srgbClr val="000000"/>
                </a:solidFill>
                <a:effectLst/>
                <a:latin typeface="Noto Sans JP"/>
              </a:rPr>
              <a:t>⑦ 製造プロセス</a:t>
            </a:r>
            <a:endParaRPr kumimoji="1" lang="ja-JP" altLang="en-US" sz="800" b="1" dirty="0">
              <a:latin typeface="+mn-ea"/>
            </a:endParaRPr>
          </a:p>
        </p:txBody>
      </p:sp>
      <p:sp>
        <p:nvSpPr>
          <p:cNvPr id="53" name="テキスト ボックス 52">
            <a:extLst>
              <a:ext uri="{FF2B5EF4-FFF2-40B4-BE49-F238E27FC236}">
                <a16:creationId xmlns:a16="http://schemas.microsoft.com/office/drawing/2014/main" id="{28F5DB6A-3470-40BC-1C52-0B28460F53FB}"/>
              </a:ext>
            </a:extLst>
          </p:cNvPr>
          <p:cNvSpPr txBox="1"/>
          <p:nvPr/>
        </p:nvSpPr>
        <p:spPr>
          <a:xfrm>
            <a:off x="3572475" y="7962540"/>
            <a:ext cx="1728000" cy="523220"/>
          </a:xfrm>
          <a:prstGeom prst="rect">
            <a:avLst/>
          </a:prstGeom>
          <a:noFill/>
        </p:spPr>
        <p:txBody>
          <a:bodyPr wrap="square" rtlCol="0">
            <a:spAutoFit/>
          </a:bodyPr>
          <a:lstStyle/>
          <a:p>
            <a:r>
              <a:rPr lang="en-US" altLang="ja-JP" sz="700" b="0" i="0" dirty="0">
                <a:solidFill>
                  <a:srgbClr val="000000"/>
                </a:solidFill>
                <a:effectLst/>
                <a:latin typeface="Noto Sans JP"/>
              </a:rPr>
              <a:t>CAD+CAM</a:t>
            </a:r>
            <a:r>
              <a:rPr lang="ja-JP" altLang="en-US" sz="700" b="0" i="0" dirty="0">
                <a:solidFill>
                  <a:srgbClr val="000000"/>
                </a:solidFill>
                <a:effectLst/>
                <a:latin typeface="Noto Sans JP"/>
              </a:rPr>
              <a:t>が</a:t>
            </a:r>
            <a:r>
              <a:rPr lang="en-US" altLang="ja-JP" sz="700" b="0" i="0" dirty="0">
                <a:solidFill>
                  <a:srgbClr val="000000"/>
                </a:solidFill>
                <a:effectLst/>
                <a:latin typeface="Noto Sans JP"/>
              </a:rPr>
              <a:t>1</a:t>
            </a:r>
            <a:r>
              <a:rPr lang="ja-JP" altLang="en-US" sz="700" b="0" i="0" dirty="0">
                <a:solidFill>
                  <a:srgbClr val="000000"/>
                </a:solidFill>
                <a:effectLst/>
                <a:latin typeface="Noto Sans JP"/>
              </a:rPr>
              <a:t>つに統合された</a:t>
            </a:r>
            <a:r>
              <a:rPr lang="en-US" altLang="ja-JP" sz="700" b="0" i="0" dirty="0">
                <a:solidFill>
                  <a:srgbClr val="000000"/>
                </a:solidFill>
                <a:effectLst/>
                <a:latin typeface="Noto Sans JP"/>
              </a:rPr>
              <a:t>Fusion</a:t>
            </a:r>
            <a:r>
              <a:rPr lang="ja-JP" altLang="en-US" sz="700" b="0" i="0" dirty="0">
                <a:solidFill>
                  <a:srgbClr val="000000"/>
                </a:solidFill>
                <a:effectLst/>
                <a:latin typeface="Noto Sans JP"/>
              </a:rPr>
              <a:t>なら、手戻り、欠陥、納期遅延などの収益に影響を及ぼす問題を回避できます。</a:t>
            </a:r>
            <a:endParaRPr kumimoji="1" lang="ja-JP" altLang="en-US" sz="400" dirty="0"/>
          </a:p>
        </p:txBody>
      </p:sp>
      <p:sp>
        <p:nvSpPr>
          <p:cNvPr id="54" name="テキスト ボックス 53">
            <a:extLst>
              <a:ext uri="{FF2B5EF4-FFF2-40B4-BE49-F238E27FC236}">
                <a16:creationId xmlns:a16="http://schemas.microsoft.com/office/drawing/2014/main" id="{46DB58F8-33F8-4F31-9AA9-6F7A8C3EC50E}"/>
              </a:ext>
            </a:extLst>
          </p:cNvPr>
          <p:cNvSpPr txBox="1"/>
          <p:nvPr/>
        </p:nvSpPr>
        <p:spPr>
          <a:xfrm>
            <a:off x="109470" y="8488533"/>
            <a:ext cx="2490249" cy="215444"/>
          </a:xfrm>
          <a:prstGeom prst="rect">
            <a:avLst/>
          </a:prstGeom>
          <a:noFill/>
        </p:spPr>
        <p:txBody>
          <a:bodyPr wrap="square" rtlCol="0">
            <a:spAutoFit/>
          </a:bodyPr>
          <a:lstStyle/>
          <a:p>
            <a:r>
              <a:rPr lang="ja-JP" altLang="en-US" sz="800" b="1" i="0" dirty="0">
                <a:solidFill>
                  <a:srgbClr val="000000"/>
                </a:solidFill>
                <a:effectLst/>
                <a:latin typeface="+mn-ea"/>
              </a:rPr>
              <a:t>■プロが驚く</a:t>
            </a:r>
            <a:r>
              <a:rPr lang="en-US" altLang="ja-JP" sz="800" b="1" i="0" dirty="0">
                <a:solidFill>
                  <a:srgbClr val="000000"/>
                </a:solidFill>
                <a:effectLst/>
                <a:latin typeface="+mn-ea"/>
              </a:rPr>
              <a:t>Fusion</a:t>
            </a:r>
            <a:r>
              <a:rPr lang="ja-JP" altLang="en-US" sz="800" b="1" i="0" dirty="0">
                <a:solidFill>
                  <a:srgbClr val="000000"/>
                </a:solidFill>
                <a:effectLst/>
                <a:latin typeface="+mn-ea"/>
              </a:rPr>
              <a:t>の機能紹介</a:t>
            </a:r>
          </a:p>
        </p:txBody>
      </p:sp>
      <p:sp>
        <p:nvSpPr>
          <p:cNvPr id="55" name="テキスト ボックス 54">
            <a:extLst>
              <a:ext uri="{FF2B5EF4-FFF2-40B4-BE49-F238E27FC236}">
                <a16:creationId xmlns:a16="http://schemas.microsoft.com/office/drawing/2014/main" id="{12286812-0643-4C90-9442-FDB224AF6331}"/>
              </a:ext>
            </a:extLst>
          </p:cNvPr>
          <p:cNvSpPr txBox="1"/>
          <p:nvPr/>
        </p:nvSpPr>
        <p:spPr>
          <a:xfrm>
            <a:off x="95340" y="8699776"/>
            <a:ext cx="2042304" cy="215444"/>
          </a:xfrm>
          <a:prstGeom prst="rect">
            <a:avLst/>
          </a:prstGeom>
          <a:noFill/>
        </p:spPr>
        <p:txBody>
          <a:bodyPr wrap="square" rtlCol="0">
            <a:spAutoFit/>
          </a:bodyPr>
          <a:lstStyle/>
          <a:p>
            <a:r>
              <a:rPr lang="ja-JP" altLang="en-US" sz="800" b="1" i="0" dirty="0">
                <a:solidFill>
                  <a:srgbClr val="000000"/>
                </a:solidFill>
                <a:effectLst/>
                <a:latin typeface="Noto Sans JP"/>
              </a:rPr>
              <a:t>履歴機能で設計変更にも柔軟に対応！</a:t>
            </a:r>
          </a:p>
        </p:txBody>
      </p:sp>
      <p:sp>
        <p:nvSpPr>
          <p:cNvPr id="58" name="テキスト ボックス 57">
            <a:extLst>
              <a:ext uri="{FF2B5EF4-FFF2-40B4-BE49-F238E27FC236}">
                <a16:creationId xmlns:a16="http://schemas.microsoft.com/office/drawing/2014/main" id="{3AC74763-1EC4-62E4-AEA2-4DF59EA109F5}"/>
              </a:ext>
            </a:extLst>
          </p:cNvPr>
          <p:cNvSpPr txBox="1"/>
          <p:nvPr/>
        </p:nvSpPr>
        <p:spPr>
          <a:xfrm>
            <a:off x="95339" y="8896170"/>
            <a:ext cx="2405228" cy="630942"/>
          </a:xfrm>
          <a:prstGeom prst="rect">
            <a:avLst/>
          </a:prstGeom>
          <a:noFill/>
        </p:spPr>
        <p:txBody>
          <a:bodyPr wrap="square" rtlCol="0">
            <a:spAutoFit/>
          </a:bodyPr>
          <a:lstStyle/>
          <a:p>
            <a:r>
              <a:rPr lang="en-US" altLang="ja-JP" sz="700" b="0" i="0" dirty="0">
                <a:solidFill>
                  <a:srgbClr val="000000"/>
                </a:solidFill>
                <a:effectLst/>
                <a:latin typeface="Noto Sans JP"/>
              </a:rPr>
              <a:t>3D</a:t>
            </a:r>
            <a:r>
              <a:rPr lang="ja-JP" altLang="en-US" sz="700" b="0" i="0" dirty="0">
                <a:solidFill>
                  <a:srgbClr val="000000"/>
                </a:solidFill>
                <a:effectLst/>
                <a:latin typeface="Noto Sans JP"/>
              </a:rPr>
              <a:t>モデルの作成から、</a:t>
            </a:r>
            <a:r>
              <a:rPr lang="en-US" altLang="ja-JP" sz="700" b="0" i="0" dirty="0">
                <a:solidFill>
                  <a:srgbClr val="000000"/>
                </a:solidFill>
                <a:effectLst/>
                <a:latin typeface="Noto Sans JP"/>
              </a:rPr>
              <a:t>2</a:t>
            </a:r>
            <a:r>
              <a:rPr lang="ja-JP" altLang="en-US" sz="700" b="0" i="0" dirty="0">
                <a:solidFill>
                  <a:srgbClr val="000000"/>
                </a:solidFill>
                <a:effectLst/>
                <a:latin typeface="Noto Sans JP"/>
              </a:rPr>
              <a:t>次元図面の作成、ツールパスの作成までを一つのソフトで行えるので、急な設計変更があった場合に</a:t>
            </a:r>
            <a:r>
              <a:rPr lang="en-US" altLang="ja-JP" sz="700" b="0" i="0" dirty="0">
                <a:solidFill>
                  <a:srgbClr val="000000"/>
                </a:solidFill>
                <a:effectLst/>
                <a:latin typeface="Noto Sans JP"/>
              </a:rPr>
              <a:t>3D</a:t>
            </a:r>
            <a:r>
              <a:rPr lang="ja-JP" altLang="en-US" sz="700" b="0" i="0" dirty="0">
                <a:solidFill>
                  <a:srgbClr val="000000"/>
                </a:solidFill>
                <a:effectLst/>
                <a:latin typeface="Noto Sans JP"/>
              </a:rPr>
              <a:t>モデルを変更するだけで</a:t>
            </a:r>
            <a:r>
              <a:rPr lang="en-US" altLang="ja-JP" sz="700" b="0" i="0" dirty="0">
                <a:solidFill>
                  <a:srgbClr val="000000"/>
                </a:solidFill>
                <a:effectLst/>
                <a:latin typeface="Noto Sans JP"/>
              </a:rPr>
              <a:t>2</a:t>
            </a:r>
            <a:r>
              <a:rPr lang="ja-JP" altLang="en-US" sz="700" b="0" i="0" dirty="0">
                <a:solidFill>
                  <a:srgbClr val="000000"/>
                </a:solidFill>
                <a:effectLst/>
                <a:latin typeface="Noto Sans JP"/>
              </a:rPr>
              <a:t>次元図面やツールパスを再計算し更新が可能。図面やツールパスを一から作成する必要がなく設計変更にも対応。</a:t>
            </a:r>
            <a:endParaRPr kumimoji="1" lang="ja-JP" altLang="en-US" sz="600" dirty="0"/>
          </a:p>
        </p:txBody>
      </p:sp>
      <p:sp>
        <p:nvSpPr>
          <p:cNvPr id="1036" name="テキスト ボックス 1035">
            <a:extLst>
              <a:ext uri="{FF2B5EF4-FFF2-40B4-BE49-F238E27FC236}">
                <a16:creationId xmlns:a16="http://schemas.microsoft.com/office/drawing/2014/main" id="{C5533B14-8A18-6833-0DFA-45C5746DB2F2}"/>
              </a:ext>
            </a:extLst>
          </p:cNvPr>
          <p:cNvSpPr txBox="1"/>
          <p:nvPr/>
        </p:nvSpPr>
        <p:spPr>
          <a:xfrm>
            <a:off x="2574555" y="8699776"/>
            <a:ext cx="2652588" cy="215444"/>
          </a:xfrm>
          <a:prstGeom prst="rect">
            <a:avLst/>
          </a:prstGeom>
          <a:noFill/>
        </p:spPr>
        <p:txBody>
          <a:bodyPr wrap="square" rtlCol="0">
            <a:spAutoFit/>
          </a:bodyPr>
          <a:lstStyle/>
          <a:p>
            <a:r>
              <a:rPr lang="ja-JP" altLang="en-US" sz="800" b="1" i="0" dirty="0">
                <a:solidFill>
                  <a:srgbClr val="000000"/>
                </a:solidFill>
                <a:effectLst/>
                <a:latin typeface="Noto Sans JP"/>
              </a:rPr>
              <a:t>優れたコンバーターで多くのファイルをインポート！</a:t>
            </a:r>
          </a:p>
        </p:txBody>
      </p:sp>
      <p:sp>
        <p:nvSpPr>
          <p:cNvPr id="1042" name="テキスト ボックス 1041">
            <a:extLst>
              <a:ext uri="{FF2B5EF4-FFF2-40B4-BE49-F238E27FC236}">
                <a16:creationId xmlns:a16="http://schemas.microsoft.com/office/drawing/2014/main" id="{1349841C-B00C-3E04-68BD-574FCB983795}"/>
              </a:ext>
            </a:extLst>
          </p:cNvPr>
          <p:cNvSpPr txBox="1"/>
          <p:nvPr/>
        </p:nvSpPr>
        <p:spPr>
          <a:xfrm>
            <a:off x="2574554" y="8896170"/>
            <a:ext cx="2544231" cy="523220"/>
          </a:xfrm>
          <a:prstGeom prst="rect">
            <a:avLst/>
          </a:prstGeom>
          <a:noFill/>
        </p:spPr>
        <p:txBody>
          <a:bodyPr wrap="square" rtlCol="0">
            <a:spAutoFit/>
          </a:bodyPr>
          <a:lstStyle/>
          <a:p>
            <a:r>
              <a:rPr lang="en-US" altLang="ja-JP" sz="700" b="0" i="0" dirty="0">
                <a:solidFill>
                  <a:srgbClr val="000000"/>
                </a:solidFill>
                <a:effectLst/>
                <a:latin typeface="Noto Sans JP"/>
              </a:rPr>
              <a:t>Fusion</a:t>
            </a:r>
            <a:r>
              <a:rPr lang="ja-JP" altLang="en-US" sz="700" b="0" i="0" dirty="0">
                <a:solidFill>
                  <a:srgbClr val="000000"/>
                </a:solidFill>
                <a:effectLst/>
                <a:latin typeface="Noto Sans JP"/>
              </a:rPr>
              <a:t>には、他の</a:t>
            </a:r>
            <a:r>
              <a:rPr lang="en-US" altLang="ja-JP" sz="700" b="0" i="0" dirty="0">
                <a:solidFill>
                  <a:srgbClr val="000000"/>
                </a:solidFill>
                <a:effectLst/>
                <a:latin typeface="Noto Sans JP"/>
              </a:rPr>
              <a:t>3D CAD</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CATIA</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NX</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Creo</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Inventor</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SOLIDWORKS</a:t>
            </a:r>
            <a:r>
              <a:rPr lang="ja-JP" altLang="en-US" sz="700" b="0" i="0" dirty="0">
                <a:solidFill>
                  <a:srgbClr val="000000"/>
                </a:solidFill>
                <a:effectLst/>
                <a:latin typeface="Noto Sans JP"/>
              </a:rPr>
              <a:t>、</a:t>
            </a:r>
            <a:r>
              <a:rPr lang="en-US" altLang="ja-JP" sz="700" b="0" i="0" dirty="0">
                <a:solidFill>
                  <a:srgbClr val="000000"/>
                </a:solidFill>
                <a:effectLst/>
                <a:latin typeface="Noto Sans JP"/>
              </a:rPr>
              <a:t>Rhinoceros</a:t>
            </a:r>
            <a:r>
              <a:rPr lang="ja-JP" altLang="en-US" sz="700" b="0" i="0" dirty="0">
                <a:solidFill>
                  <a:srgbClr val="000000"/>
                </a:solidFill>
                <a:effectLst/>
                <a:latin typeface="Noto Sans JP"/>
              </a:rPr>
              <a:t>等）で作成したファイルをインポートする機能が標準で搭載されています。データ変換によるモデルの修正工数を大幅に削減することができます。</a:t>
            </a:r>
            <a:endParaRPr kumimoji="1" lang="ja-JP" altLang="en-US" sz="500" dirty="0">
              <a:latin typeface="+mn-ea"/>
            </a:endParaRPr>
          </a:p>
        </p:txBody>
      </p:sp>
      <p:sp>
        <p:nvSpPr>
          <p:cNvPr id="1046" name="テキスト ボックス 1045">
            <a:extLst>
              <a:ext uri="{FF2B5EF4-FFF2-40B4-BE49-F238E27FC236}">
                <a16:creationId xmlns:a16="http://schemas.microsoft.com/office/drawing/2014/main" id="{C9CB59EE-FFE9-9CF9-B3AB-13AF4F6F4CB0}"/>
              </a:ext>
            </a:extLst>
          </p:cNvPr>
          <p:cNvSpPr txBox="1"/>
          <p:nvPr/>
        </p:nvSpPr>
        <p:spPr>
          <a:xfrm>
            <a:off x="5227142" y="8699776"/>
            <a:ext cx="2238738" cy="215444"/>
          </a:xfrm>
          <a:prstGeom prst="rect">
            <a:avLst/>
          </a:prstGeom>
          <a:noFill/>
        </p:spPr>
        <p:txBody>
          <a:bodyPr wrap="square" rtlCol="0">
            <a:spAutoFit/>
          </a:bodyPr>
          <a:lstStyle/>
          <a:p>
            <a:r>
              <a:rPr lang="ja-JP" altLang="en-US" sz="800" b="1" i="0" dirty="0">
                <a:solidFill>
                  <a:srgbClr val="000000"/>
                </a:solidFill>
                <a:effectLst/>
                <a:latin typeface="Noto Sans JP"/>
              </a:rPr>
              <a:t>切削負荷を自動で認識しツールパスを作成！</a:t>
            </a:r>
          </a:p>
        </p:txBody>
      </p:sp>
      <p:sp>
        <p:nvSpPr>
          <p:cNvPr id="1047" name="テキスト ボックス 1046">
            <a:extLst>
              <a:ext uri="{FF2B5EF4-FFF2-40B4-BE49-F238E27FC236}">
                <a16:creationId xmlns:a16="http://schemas.microsoft.com/office/drawing/2014/main" id="{427F5DE6-6DA4-D72A-5A62-76187EA62F8E}"/>
              </a:ext>
            </a:extLst>
          </p:cNvPr>
          <p:cNvSpPr txBox="1"/>
          <p:nvPr/>
        </p:nvSpPr>
        <p:spPr>
          <a:xfrm>
            <a:off x="5227142" y="8896170"/>
            <a:ext cx="2189658" cy="630942"/>
          </a:xfrm>
          <a:prstGeom prst="rect">
            <a:avLst/>
          </a:prstGeom>
          <a:noFill/>
        </p:spPr>
        <p:txBody>
          <a:bodyPr wrap="square" rtlCol="0">
            <a:spAutoFit/>
          </a:bodyPr>
          <a:lstStyle/>
          <a:p>
            <a:r>
              <a:rPr lang="ja-JP" altLang="en-US" sz="700" b="0" i="0" dirty="0">
                <a:solidFill>
                  <a:srgbClr val="000000"/>
                </a:solidFill>
                <a:effectLst/>
                <a:latin typeface="Noto Sans JP"/>
              </a:rPr>
              <a:t>負荷制御加工：工具の負荷を考慮し、より負荷が少なく、より早い加工を実現している</a:t>
            </a:r>
            <a:r>
              <a:rPr lang="en-US" altLang="ja-JP" sz="700" b="0" i="0" dirty="0">
                <a:solidFill>
                  <a:srgbClr val="000000"/>
                </a:solidFill>
                <a:effectLst/>
                <a:latin typeface="Noto Sans JP"/>
              </a:rPr>
              <a:t>HSM</a:t>
            </a:r>
            <a:r>
              <a:rPr lang="ja-JP" altLang="en-US" sz="700" b="0" i="0" dirty="0">
                <a:solidFill>
                  <a:srgbClr val="000000"/>
                </a:solidFill>
                <a:effectLst/>
                <a:latin typeface="Noto Sans JP"/>
              </a:rPr>
              <a:t>テクノロジーを搭載しています。材料によっては、荒取りの加工時間を従来の</a:t>
            </a:r>
            <a:r>
              <a:rPr lang="en-US" altLang="ja-JP" sz="700" b="0" i="0" dirty="0">
                <a:solidFill>
                  <a:srgbClr val="000000"/>
                </a:solidFill>
                <a:effectLst/>
                <a:latin typeface="Noto Sans JP"/>
              </a:rPr>
              <a:t>4</a:t>
            </a:r>
            <a:r>
              <a:rPr lang="ja-JP" altLang="en-US" sz="700" b="0" i="0" dirty="0">
                <a:solidFill>
                  <a:srgbClr val="000000"/>
                </a:solidFill>
                <a:effectLst/>
                <a:latin typeface="Noto Sans JP"/>
              </a:rPr>
              <a:t>倍以上短縮し、工具の寿命を最大</a:t>
            </a:r>
            <a:r>
              <a:rPr lang="en-US" altLang="ja-JP" sz="700" b="0" i="0" dirty="0">
                <a:solidFill>
                  <a:srgbClr val="000000"/>
                </a:solidFill>
                <a:effectLst/>
                <a:latin typeface="Noto Sans JP"/>
              </a:rPr>
              <a:t>10</a:t>
            </a:r>
            <a:r>
              <a:rPr lang="ja-JP" altLang="en-US" sz="700" b="0" i="0" dirty="0">
                <a:solidFill>
                  <a:srgbClr val="000000"/>
                </a:solidFill>
                <a:effectLst/>
                <a:latin typeface="Noto Sans JP"/>
              </a:rPr>
              <a:t>倍延長します。</a:t>
            </a:r>
            <a:endParaRPr kumimoji="1" lang="ja-JP" altLang="en-US" sz="400" dirty="0"/>
          </a:p>
        </p:txBody>
      </p:sp>
      <p:cxnSp>
        <p:nvCxnSpPr>
          <p:cNvPr id="1060" name="直線コネクタ 1059">
            <a:extLst>
              <a:ext uri="{FF2B5EF4-FFF2-40B4-BE49-F238E27FC236}">
                <a16:creationId xmlns:a16="http://schemas.microsoft.com/office/drawing/2014/main" id="{BF0CADDD-9CD3-525C-CEF8-6F960B505F07}"/>
              </a:ext>
            </a:extLst>
          </p:cNvPr>
          <p:cNvCxnSpPr>
            <a:cxnSpLocks/>
          </p:cNvCxnSpPr>
          <p:nvPr/>
        </p:nvCxnSpPr>
        <p:spPr>
          <a:xfrm>
            <a:off x="2187887" y="6906696"/>
            <a:ext cx="525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1" name="直線コネクタ 1060">
            <a:extLst>
              <a:ext uri="{FF2B5EF4-FFF2-40B4-BE49-F238E27FC236}">
                <a16:creationId xmlns:a16="http://schemas.microsoft.com/office/drawing/2014/main" id="{FC91FFC0-5429-6CBD-F3E5-5C9816D2B1EE}"/>
              </a:ext>
            </a:extLst>
          </p:cNvPr>
          <p:cNvCxnSpPr>
            <a:cxnSpLocks/>
          </p:cNvCxnSpPr>
          <p:nvPr/>
        </p:nvCxnSpPr>
        <p:spPr>
          <a:xfrm>
            <a:off x="1778512" y="8596255"/>
            <a:ext cx="56653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72" name="グラフィックス 1071">
            <a:extLst>
              <a:ext uri="{FF2B5EF4-FFF2-40B4-BE49-F238E27FC236}">
                <a16:creationId xmlns:a16="http://schemas.microsoft.com/office/drawing/2014/main" id="{C501B67E-121E-67AA-DE6A-0312E6E7FA7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16917" y="7978322"/>
            <a:ext cx="1929497" cy="411099"/>
          </a:xfrm>
          <a:prstGeom prst="rect">
            <a:avLst/>
          </a:prstGeom>
        </p:spPr>
      </p:pic>
      <p:pic>
        <p:nvPicPr>
          <p:cNvPr id="1051" name="図 1050">
            <a:extLst>
              <a:ext uri="{FF2B5EF4-FFF2-40B4-BE49-F238E27FC236}">
                <a16:creationId xmlns:a16="http://schemas.microsoft.com/office/drawing/2014/main" id="{AFCA8CF2-C58C-2C55-AB3E-E8206C5F701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3717" y="231390"/>
            <a:ext cx="1795682" cy="344333"/>
          </a:xfrm>
          <a:prstGeom prst="rect">
            <a:avLst/>
          </a:prstGeom>
        </p:spPr>
      </p:pic>
      <p:grpSp>
        <p:nvGrpSpPr>
          <p:cNvPr id="1056" name="グループ化 1055">
            <a:extLst>
              <a:ext uri="{FF2B5EF4-FFF2-40B4-BE49-F238E27FC236}">
                <a16:creationId xmlns:a16="http://schemas.microsoft.com/office/drawing/2014/main" id="{85E76DE8-6D85-CA7A-3182-ACA5C11C4D87}"/>
              </a:ext>
            </a:extLst>
          </p:cNvPr>
          <p:cNvGrpSpPr/>
          <p:nvPr/>
        </p:nvGrpSpPr>
        <p:grpSpPr>
          <a:xfrm>
            <a:off x="1300233" y="9866622"/>
            <a:ext cx="4959208" cy="685012"/>
            <a:chOff x="1300233" y="9899494"/>
            <a:chExt cx="4959208" cy="685012"/>
          </a:xfrm>
        </p:grpSpPr>
        <p:sp>
          <p:nvSpPr>
            <p:cNvPr id="1057" name="WordArt 177">
              <a:extLst>
                <a:ext uri="{FF2B5EF4-FFF2-40B4-BE49-F238E27FC236}">
                  <a16:creationId xmlns:a16="http://schemas.microsoft.com/office/drawing/2014/main" id="{BEB2F362-734A-E5D0-9D3F-FE77CA51E7E4}"/>
                </a:ext>
              </a:extLst>
            </p:cNvPr>
            <p:cNvSpPr/>
            <p:nvPr/>
          </p:nvSpPr>
          <p:spPr bwMode="auto">
            <a:xfrm>
              <a:off x="3290901" y="9931685"/>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grpSp>
          <p:nvGrpSpPr>
            <p:cNvPr id="1059" name="グループ化 1058">
              <a:extLst>
                <a:ext uri="{FF2B5EF4-FFF2-40B4-BE49-F238E27FC236}">
                  <a16:creationId xmlns:a16="http://schemas.microsoft.com/office/drawing/2014/main" id="{BAC7E078-65A7-B3E2-6930-D3060962A1B0}"/>
                </a:ext>
              </a:extLst>
            </p:cNvPr>
            <p:cNvGrpSpPr/>
            <p:nvPr/>
          </p:nvGrpSpPr>
          <p:grpSpPr>
            <a:xfrm>
              <a:off x="1300233" y="9899494"/>
              <a:ext cx="4959208" cy="685012"/>
              <a:chOff x="1055765" y="9899494"/>
              <a:chExt cx="4959208" cy="685012"/>
            </a:xfrm>
          </p:grpSpPr>
          <p:grpSp>
            <p:nvGrpSpPr>
              <p:cNvPr id="1062" name="グループ化 1061">
                <a:extLst>
                  <a:ext uri="{FF2B5EF4-FFF2-40B4-BE49-F238E27FC236}">
                    <a16:creationId xmlns:a16="http://schemas.microsoft.com/office/drawing/2014/main" id="{8046AA5C-9A61-5D4B-3EE5-F97DCD40044E}"/>
                  </a:ext>
                </a:extLst>
              </p:cNvPr>
              <p:cNvGrpSpPr/>
              <p:nvPr/>
            </p:nvGrpSpPr>
            <p:grpSpPr>
              <a:xfrm>
                <a:off x="1055765" y="9899494"/>
                <a:ext cx="4959208" cy="685012"/>
                <a:chOff x="1055765" y="9899494"/>
                <a:chExt cx="4959208" cy="685012"/>
              </a:xfrm>
            </p:grpSpPr>
            <p:grpSp>
              <p:nvGrpSpPr>
                <p:cNvPr id="1064" name="グループ化 1063">
                  <a:extLst>
                    <a:ext uri="{FF2B5EF4-FFF2-40B4-BE49-F238E27FC236}">
                      <a16:creationId xmlns:a16="http://schemas.microsoft.com/office/drawing/2014/main" id="{55DFC062-D34C-769B-B700-D68E8DF9966D}"/>
                    </a:ext>
                  </a:extLst>
                </p:cNvPr>
                <p:cNvGrpSpPr/>
                <p:nvPr/>
              </p:nvGrpSpPr>
              <p:grpSpPr>
                <a:xfrm>
                  <a:off x="3059583" y="10110131"/>
                  <a:ext cx="2404110" cy="474375"/>
                  <a:chOff x="3059583" y="10110131"/>
                  <a:chExt cx="2404110" cy="474375"/>
                </a:xfrm>
              </p:grpSpPr>
              <p:sp>
                <p:nvSpPr>
                  <p:cNvPr id="1067" name="WordArt 178">
                    <a:extLst>
                      <a:ext uri="{FF2B5EF4-FFF2-40B4-BE49-F238E27FC236}">
                        <a16:creationId xmlns:a16="http://schemas.microsoft.com/office/drawing/2014/main" id="{2202D3BB-C460-FA35-BAC8-F9B1CF336C0A}"/>
                      </a:ext>
                    </a:extLst>
                  </p:cNvPr>
                  <p:cNvSpPr>
                    <a:spLocks noChangeArrowheads="1" noChangeShapeType="1" noTextEdit="1"/>
                  </p:cNvSpPr>
                  <p:nvPr/>
                </p:nvSpPr>
                <p:spPr bwMode="auto">
                  <a:xfrm>
                    <a:off x="3059583" y="10146964"/>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dirty="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1068" name="Picture 179">
                    <a:extLst>
                      <a:ext uri="{FF2B5EF4-FFF2-40B4-BE49-F238E27FC236}">
                        <a16:creationId xmlns:a16="http://schemas.microsoft.com/office/drawing/2014/main" id="{076454D3-4617-3357-1D4F-D312B1789AEC}"/>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571393" y="10110131"/>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5" name="Freeform 51">
                  <a:extLst>
                    <a:ext uri="{FF2B5EF4-FFF2-40B4-BE49-F238E27FC236}">
                      <a16:creationId xmlns:a16="http://schemas.microsoft.com/office/drawing/2014/main" id="{DBD77621-D49C-39EB-F3CB-FAAE715F8FAF}"/>
                    </a:ext>
                  </a:extLst>
                </p:cNvPr>
                <p:cNvSpPr/>
                <p:nvPr/>
              </p:nvSpPr>
              <p:spPr>
                <a:xfrm>
                  <a:off x="5495760" y="9899494"/>
                  <a:ext cx="519213" cy="519213"/>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3"/>
                  <a:stretch>
                    <a:fillRect/>
                  </a:stretch>
                </a:blipFill>
              </p:spPr>
            </p:sp>
            <p:sp>
              <p:nvSpPr>
                <p:cNvPr id="1066" name="Freeform 49">
                  <a:extLst>
                    <a:ext uri="{FF2B5EF4-FFF2-40B4-BE49-F238E27FC236}">
                      <a16:creationId xmlns:a16="http://schemas.microsoft.com/office/drawing/2014/main" id="{89B60195-9BCF-3F73-9D8E-B74A4D3A1EBA}"/>
                    </a:ext>
                  </a:extLst>
                </p:cNvPr>
                <p:cNvSpPr/>
                <p:nvPr/>
              </p:nvSpPr>
              <p:spPr>
                <a:xfrm>
                  <a:off x="1055765" y="9920665"/>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4"/>
                  <a:stretch>
                    <a:fillRect/>
                  </a:stretch>
                </a:blipFill>
              </p:spPr>
            </p:sp>
          </p:grpSp>
          <p:sp>
            <p:nvSpPr>
              <p:cNvPr id="1063" name="テキスト ボックス 1062">
                <a:extLst>
                  <a:ext uri="{FF2B5EF4-FFF2-40B4-BE49-F238E27FC236}">
                    <a16:creationId xmlns:a16="http://schemas.microsoft.com/office/drawing/2014/main" id="{E4171990-F327-B12C-9192-5F82C1E16EED}"/>
                  </a:ext>
                </a:extLst>
              </p:cNvPr>
              <p:cNvSpPr txBox="1"/>
              <p:nvPr/>
            </p:nvSpPr>
            <p:spPr>
              <a:xfrm>
                <a:off x="3779837" y="10133538"/>
                <a:ext cx="1040414" cy="261610"/>
              </a:xfrm>
              <a:prstGeom prst="rect">
                <a:avLst/>
              </a:prstGeom>
              <a:noFill/>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アプライド</a:t>
                </a:r>
                <a:r>
                  <a:rPr kumimoji="1" lang="en-US" altLang="ja-JP" sz="1050" dirty="0">
                    <a:latin typeface="メイリオ" panose="020B0604030504040204" pitchFamily="50" charset="-128"/>
                    <a:ea typeface="メイリオ" panose="020B0604030504040204" pitchFamily="50" charset="-128"/>
                  </a:rPr>
                  <a:t>DX</a:t>
                </a:r>
                <a:endParaRPr kumimoji="1" lang="ja-JP" altLang="en-US" sz="1050" dirty="0">
                  <a:latin typeface="メイリオ" panose="020B0604030504040204" pitchFamily="50" charset="-128"/>
                  <a:ea typeface="メイリオ" panose="020B0604030504040204" pitchFamily="50" charset="-128"/>
                </a:endParaRPr>
              </a:p>
            </p:txBody>
          </p:sp>
        </p:grpSp>
      </p:gr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70254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a:extLst>
              <a:ext uri="{FF2B5EF4-FFF2-40B4-BE49-F238E27FC236}">
                <a16:creationId xmlns:a16="http://schemas.microsoft.com/office/drawing/2014/main" id="{C9AF0997-AAEC-6FC5-AABE-2FE984B1F64F}"/>
              </a:ext>
            </a:extLst>
          </p:cNvPr>
          <p:cNvPicPr>
            <a:picLocks noChangeAspect="1"/>
          </p:cNvPicPr>
          <p:nvPr/>
        </p:nvPicPr>
        <p:blipFill>
          <a:blip r:embed="rId2">
            <a:extLst>
              <a:ext uri="{28A0092B-C50C-407E-A947-70E740481C1C}">
                <a14:useLocalDpi xmlns:a14="http://schemas.microsoft.com/office/drawing/2010/main" val="0"/>
              </a:ext>
            </a:extLst>
          </a:blip>
          <a:srcRect l="5295" r="10588"/>
          <a:stretch/>
        </p:blipFill>
        <p:spPr>
          <a:xfrm>
            <a:off x="520100" y="4793842"/>
            <a:ext cx="1405304" cy="939740"/>
          </a:xfrm>
          <a:prstGeom prst="rect">
            <a:avLst/>
          </a:prstGeom>
        </p:spPr>
      </p:pic>
      <p:sp>
        <p:nvSpPr>
          <p:cNvPr id="22" name="WordArt 5">
            <a:extLst>
              <a:ext uri="{FF2B5EF4-FFF2-40B4-BE49-F238E27FC236}">
                <a16:creationId xmlns:a16="http://schemas.microsoft.com/office/drawing/2014/main" id="{3E770518-7E4D-5334-A14E-260EE5F43FD6}"/>
              </a:ext>
            </a:extLst>
          </p:cNvPr>
          <p:cNvSpPr>
            <a:spLocks noChangeArrowheads="1" noChangeShapeType="1" noTextEdit="1"/>
          </p:cNvSpPr>
          <p:nvPr/>
        </p:nvSpPr>
        <p:spPr bwMode="auto">
          <a:xfrm>
            <a:off x="2493233" y="9556129"/>
            <a:ext cx="2754313" cy="1873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r>
              <a:rPr lang="en-US" altLang="ja-JP" sz="3600" kern="10" dirty="0">
                <a:solidFill>
                  <a:srgbClr val="404040"/>
                </a:solidFill>
                <a:latin typeface="ヒラギノ角ゴ5" panose="020B0500000000000000" pitchFamily="50" charset="-128"/>
                <a:ea typeface="ヒラギノ角ゴ5" panose="020B0500000000000000" pitchFamily="50" charset="-128"/>
              </a:rPr>
              <a:t>https://mfrdx.applied-g.com</a:t>
            </a:r>
            <a:endParaRPr lang="ja-JP" altLang="en-US" sz="3600" kern="10" dirty="0">
              <a:solidFill>
                <a:srgbClr val="404040"/>
              </a:solidFill>
              <a:latin typeface="ヒラギノ角ゴ5" panose="020B0500000000000000" pitchFamily="50" charset="-128"/>
              <a:ea typeface="ヒラギノ角ゴ5" panose="020B0500000000000000" pitchFamily="50" charset="-128"/>
            </a:endParaRPr>
          </a:p>
        </p:txBody>
      </p:sp>
      <p:cxnSp>
        <p:nvCxnSpPr>
          <p:cNvPr id="23" name="AutoShape 6">
            <a:extLst>
              <a:ext uri="{FF2B5EF4-FFF2-40B4-BE49-F238E27FC236}">
                <a16:creationId xmlns:a16="http://schemas.microsoft.com/office/drawing/2014/main" id="{BD4A4441-90CC-9B71-5D74-7D4C75864C96}"/>
              </a:ext>
            </a:extLst>
          </p:cNvPr>
          <p:cNvCxnSpPr>
            <a:cxnSpLocks noChangeShapeType="1"/>
          </p:cNvCxnSpPr>
          <p:nvPr/>
        </p:nvCxnSpPr>
        <p:spPr bwMode="auto">
          <a:xfrm>
            <a:off x="2455133" y="9464054"/>
            <a:ext cx="451167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4" name="AutoShape 7">
            <a:extLst>
              <a:ext uri="{FF2B5EF4-FFF2-40B4-BE49-F238E27FC236}">
                <a16:creationId xmlns:a16="http://schemas.microsoft.com/office/drawing/2014/main" id="{AA043DFB-9748-72FD-322C-33F49FB65CD2}"/>
              </a:ext>
            </a:extLst>
          </p:cNvPr>
          <p:cNvSpPr>
            <a:spLocks noChangeArrowheads="1"/>
          </p:cNvSpPr>
          <p:nvPr/>
        </p:nvSpPr>
        <p:spPr bwMode="auto">
          <a:xfrm>
            <a:off x="5339621" y="9546604"/>
            <a:ext cx="1620000" cy="207962"/>
          </a:xfrm>
          <a:prstGeom prst="roundRect">
            <a:avLst>
              <a:gd name="adj" fmla="val 50000"/>
            </a:avLst>
          </a:prstGeom>
          <a:solidFill>
            <a:srgbClr val="C6D9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5" name="AutoShape 1853">
            <a:extLst>
              <a:ext uri="{FF2B5EF4-FFF2-40B4-BE49-F238E27FC236}">
                <a16:creationId xmlns:a16="http://schemas.microsoft.com/office/drawing/2014/main" id="{06F58FC5-78DB-0046-7CD6-F18C7AFE0270}"/>
              </a:ext>
            </a:extLst>
          </p:cNvPr>
          <p:cNvSpPr>
            <a:spLocks noChangeArrowheads="1" noChangeShapeType="1" noTextEdit="1"/>
          </p:cNvSpPr>
          <p:nvPr/>
        </p:nvSpPr>
        <p:spPr bwMode="auto">
          <a:xfrm>
            <a:off x="5736496" y="9594229"/>
            <a:ext cx="8191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dirty="0">
                <a:ln>
                  <a:noFill/>
                </a:ln>
                <a:solidFill>
                  <a:srgbClr val="272727"/>
                </a:solidFill>
                <a:effectLst/>
                <a:latin typeface="ヒラギノ角ゴ6" panose="020B0600000000000000" pitchFamily="50" charset="-128"/>
                <a:ea typeface="ヒラギノ角ゴ6" panose="020B0600000000000000" pitchFamily="50" charset="-128"/>
              </a:rPr>
              <a:t>アプライド </a:t>
            </a:r>
            <a:r>
              <a:rPr lang="en-US" altLang="ja-JP" sz="3600" spc="0" dirty="0">
                <a:ln>
                  <a:noFill/>
                </a:ln>
                <a:solidFill>
                  <a:srgbClr val="272727"/>
                </a:solidFill>
                <a:effectLst/>
                <a:latin typeface="ヒラギノ角ゴ6" panose="020B0600000000000000" pitchFamily="50" charset="-128"/>
                <a:ea typeface="ヒラギノ角ゴ6" panose="020B0600000000000000" pitchFamily="50" charset="-128"/>
              </a:rPr>
              <a:t>DX</a:t>
            </a:r>
            <a:endParaRPr lang="ja-JP" altLang="en-US" sz="3600" spc="0" dirty="0">
              <a:ln>
                <a:noFill/>
              </a:ln>
              <a:solidFill>
                <a:srgbClr val="272727"/>
              </a:solidFill>
              <a:effectLst/>
              <a:latin typeface="ヒラギノ角ゴ6" panose="020B0600000000000000" pitchFamily="50" charset="-128"/>
              <a:ea typeface="ヒラギノ角ゴ6" panose="020B0600000000000000" pitchFamily="50" charset="-128"/>
            </a:endParaRPr>
          </a:p>
        </p:txBody>
      </p:sp>
      <p:pic>
        <p:nvPicPr>
          <p:cNvPr id="26" name="Picture 9">
            <a:extLst>
              <a:ext uri="{FF2B5EF4-FFF2-40B4-BE49-F238E27FC236}">
                <a16:creationId xmlns:a16="http://schemas.microsoft.com/office/drawing/2014/main" id="{E5BAAA65-12C3-37CD-C8DD-6A1C81F799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0577" t="10135" r="74142" b="56683"/>
          <a:stretch>
            <a:fillRect/>
          </a:stretch>
        </p:blipFill>
        <p:spPr bwMode="auto">
          <a:xfrm>
            <a:off x="5457096" y="9579941"/>
            <a:ext cx="149225"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10">
            <a:extLst>
              <a:ext uri="{FF2B5EF4-FFF2-40B4-BE49-F238E27FC236}">
                <a16:creationId xmlns:a16="http://schemas.microsoft.com/office/drawing/2014/main" id="{16910A09-5073-F9E8-0050-AE994BBC3BF2}"/>
              </a:ext>
            </a:extLst>
          </p:cNvPr>
          <p:cNvGrpSpPr>
            <a:grpSpLocks/>
          </p:cNvGrpSpPr>
          <p:nvPr/>
        </p:nvGrpSpPr>
        <p:grpSpPr bwMode="auto">
          <a:xfrm>
            <a:off x="6633433" y="9587879"/>
            <a:ext cx="241300" cy="117475"/>
            <a:chOff x="10182" y="14961"/>
            <a:chExt cx="381" cy="184"/>
          </a:xfrm>
        </p:grpSpPr>
        <p:sp>
          <p:nvSpPr>
            <p:cNvPr id="28" name="AutoShape 11">
              <a:extLst>
                <a:ext uri="{FF2B5EF4-FFF2-40B4-BE49-F238E27FC236}">
                  <a16:creationId xmlns:a16="http://schemas.microsoft.com/office/drawing/2014/main" id="{28DDBEDE-0291-E714-51A4-0A5806262181}"/>
                </a:ext>
              </a:extLst>
            </p:cNvPr>
            <p:cNvSpPr>
              <a:spLocks noChangeArrowheads="1"/>
            </p:cNvSpPr>
            <p:nvPr/>
          </p:nvSpPr>
          <p:spPr bwMode="auto">
            <a:xfrm>
              <a:off x="10182" y="14961"/>
              <a:ext cx="381" cy="184"/>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9" name="AutoShape 1853">
              <a:extLst>
                <a:ext uri="{FF2B5EF4-FFF2-40B4-BE49-F238E27FC236}">
                  <a16:creationId xmlns:a16="http://schemas.microsoft.com/office/drawing/2014/main" id="{9313784E-300F-CFFB-8427-8B1720B7EAE7}"/>
                </a:ext>
              </a:extLst>
            </p:cNvPr>
            <p:cNvSpPr>
              <a:spLocks noChangeArrowheads="1" noChangeShapeType="1" noTextEdit="1"/>
            </p:cNvSpPr>
            <p:nvPr/>
          </p:nvSpPr>
          <p:spPr bwMode="auto">
            <a:xfrm>
              <a:off x="10257" y="14993"/>
              <a:ext cx="230" cy="11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nvGrpSpPr>
          <p:cNvPr id="47" name="Group 30">
            <a:extLst>
              <a:ext uri="{FF2B5EF4-FFF2-40B4-BE49-F238E27FC236}">
                <a16:creationId xmlns:a16="http://schemas.microsoft.com/office/drawing/2014/main" id="{D6DB4823-9577-6713-D338-ECF1BC262B4F}"/>
              </a:ext>
            </a:extLst>
          </p:cNvPr>
          <p:cNvGrpSpPr>
            <a:grpSpLocks/>
          </p:cNvGrpSpPr>
          <p:nvPr/>
        </p:nvGrpSpPr>
        <p:grpSpPr bwMode="auto">
          <a:xfrm>
            <a:off x="467583" y="9826275"/>
            <a:ext cx="6640513" cy="495314"/>
            <a:chOff x="620" y="14339"/>
            <a:chExt cx="10739" cy="800"/>
          </a:xfrm>
        </p:grpSpPr>
        <p:sp>
          <p:nvSpPr>
            <p:cNvPr id="48" name="Rectangle 31">
              <a:extLst>
                <a:ext uri="{FF2B5EF4-FFF2-40B4-BE49-F238E27FC236}">
                  <a16:creationId xmlns:a16="http://schemas.microsoft.com/office/drawing/2014/main" id="{9B96CB39-E911-47AF-3D40-F948B7F1637C}"/>
                </a:ext>
              </a:extLst>
            </p:cNvPr>
            <p:cNvSpPr>
              <a:spLocks noChangeArrowheads="1"/>
            </p:cNvSpPr>
            <p:nvPr/>
          </p:nvSpPr>
          <p:spPr bwMode="auto">
            <a:xfrm>
              <a:off x="620" y="14341"/>
              <a:ext cx="1988" cy="59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49" name="Group 32">
              <a:extLst>
                <a:ext uri="{FF2B5EF4-FFF2-40B4-BE49-F238E27FC236}">
                  <a16:creationId xmlns:a16="http://schemas.microsoft.com/office/drawing/2014/main" id="{C6BB7D04-634F-5E66-7AE9-CABAE2BE361A}"/>
                </a:ext>
              </a:extLst>
            </p:cNvPr>
            <p:cNvGrpSpPr>
              <a:grpSpLocks/>
            </p:cNvGrpSpPr>
            <p:nvPr/>
          </p:nvGrpSpPr>
          <p:grpSpPr bwMode="auto">
            <a:xfrm>
              <a:off x="646" y="14339"/>
              <a:ext cx="10713" cy="800"/>
              <a:chOff x="857" y="14103"/>
              <a:chExt cx="10476" cy="782"/>
            </a:xfrm>
          </p:grpSpPr>
          <p:sp>
            <p:nvSpPr>
              <p:cNvPr id="50" name="Rectangle 33">
                <a:extLst>
                  <a:ext uri="{FF2B5EF4-FFF2-40B4-BE49-F238E27FC236}">
                    <a16:creationId xmlns:a16="http://schemas.microsoft.com/office/drawing/2014/main" id="{81D56BF7-4EF3-BCB4-CF27-97ACA4556DF7}"/>
                  </a:ext>
                </a:extLst>
              </p:cNvPr>
              <p:cNvSpPr>
                <a:spLocks noChangeArrowheads="1"/>
              </p:cNvSpPr>
              <p:nvPr/>
            </p:nvSpPr>
            <p:spPr bwMode="auto">
              <a:xfrm>
                <a:off x="2608" y="14103"/>
                <a:ext cx="1058" cy="3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51" name="Group 34">
                <a:extLst>
                  <a:ext uri="{FF2B5EF4-FFF2-40B4-BE49-F238E27FC236}">
                    <a16:creationId xmlns:a16="http://schemas.microsoft.com/office/drawing/2014/main" id="{ECBDC526-FA5B-7F10-C0AC-47BFA3587CF6}"/>
                  </a:ext>
                </a:extLst>
              </p:cNvPr>
              <p:cNvGrpSpPr>
                <a:grpSpLocks/>
              </p:cNvGrpSpPr>
              <p:nvPr/>
            </p:nvGrpSpPr>
            <p:grpSpPr bwMode="auto">
              <a:xfrm>
                <a:off x="857" y="14178"/>
                <a:ext cx="10476" cy="707"/>
                <a:chOff x="1041" y="14434"/>
                <a:chExt cx="9873" cy="666"/>
              </a:xfrm>
            </p:grpSpPr>
            <p:sp>
              <p:nvSpPr>
                <p:cNvPr id="52" name="Rectangle 35">
                  <a:extLst>
                    <a:ext uri="{FF2B5EF4-FFF2-40B4-BE49-F238E27FC236}">
                      <a16:creationId xmlns:a16="http://schemas.microsoft.com/office/drawing/2014/main" id="{8522AF24-B64E-6D33-56AB-FAD17C07BB8B}"/>
                    </a:ext>
                  </a:extLst>
                </p:cNvPr>
                <p:cNvSpPr>
                  <a:spLocks noChangeArrowheads="1"/>
                </p:cNvSpPr>
                <p:nvPr/>
              </p:nvSpPr>
              <p:spPr bwMode="auto">
                <a:xfrm>
                  <a:off x="1041" y="14434"/>
                  <a:ext cx="9873" cy="232"/>
                </a:xfrm>
                <a:prstGeom prst="rect">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3" name="WordArt 36">
                  <a:extLst>
                    <a:ext uri="{FF2B5EF4-FFF2-40B4-BE49-F238E27FC236}">
                      <a16:creationId xmlns:a16="http://schemas.microsoft.com/office/drawing/2014/main" id="{9C96EDC2-51DD-CB4C-4386-DA987EAD7DBC}"/>
                    </a:ext>
                  </a:extLst>
                </p:cNvPr>
                <p:cNvSpPr>
                  <a:spLocks noChangeArrowheads="1" noChangeShapeType="1" noTextEdit="1"/>
                </p:cNvSpPr>
                <p:nvPr/>
              </p:nvSpPr>
              <p:spPr bwMode="auto">
                <a:xfrm>
                  <a:off x="1638" y="14466"/>
                  <a:ext cx="2807" cy="169"/>
                </a:xfrm>
                <a:prstGeom prst="rect">
                  <a:avLst/>
                </a:prstGeom>
                <a:extLst>
                  <a:ext uri="{91240B29-F687-4F45-9708-019B960494DF}">
                    <a14:hiddenLine xmlns:a14="http://schemas.microsoft.com/office/drawing/2010/main" w="76200">
                      <a:solidFill>
                        <a:srgbClr val="00808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アプライド株式会社 </a:t>
                  </a:r>
                  <a:r>
                    <a:rPr lang="ja-JP" altLang="en-US" sz="3600" kern="10" dirty="0">
                      <a:solidFill>
                        <a:srgbClr val="FFFFFF"/>
                      </a:solidFill>
                      <a:latin typeface="ヒラギノ角ゴ4" panose="020B0400000000000000" pitchFamily="50" charset="-128"/>
                      <a:ea typeface="ヒラギノ角ゴ4" panose="020B0400000000000000" pitchFamily="50" charset="-128"/>
                    </a:rPr>
                    <a:t>広域システム営業</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部</a:t>
                  </a:r>
                </a:p>
              </p:txBody>
            </p:sp>
            <p:grpSp>
              <p:nvGrpSpPr>
                <p:cNvPr id="54" name="Group 37">
                  <a:extLst>
                    <a:ext uri="{FF2B5EF4-FFF2-40B4-BE49-F238E27FC236}">
                      <a16:creationId xmlns:a16="http://schemas.microsoft.com/office/drawing/2014/main" id="{9A55ACEA-488D-8720-EA3F-C510C597CA4A}"/>
                    </a:ext>
                  </a:extLst>
                </p:cNvPr>
                <p:cNvGrpSpPr>
                  <a:grpSpLocks/>
                </p:cNvGrpSpPr>
                <p:nvPr/>
              </p:nvGrpSpPr>
              <p:grpSpPr bwMode="auto">
                <a:xfrm>
                  <a:off x="1082" y="14767"/>
                  <a:ext cx="9778" cy="333"/>
                  <a:chOff x="1082" y="14971"/>
                  <a:chExt cx="9667" cy="460"/>
                </a:xfrm>
              </p:grpSpPr>
              <p:sp>
                <p:nvSpPr>
                  <p:cNvPr id="55" name="WordArt 38">
                    <a:extLst>
                      <a:ext uri="{FF2B5EF4-FFF2-40B4-BE49-F238E27FC236}">
                        <a16:creationId xmlns:a16="http://schemas.microsoft.com/office/drawing/2014/main" id="{C9516711-8A3B-C1E4-690E-AB48EEAA4AF4}"/>
                      </a:ext>
                    </a:extLst>
                  </p:cNvPr>
                  <p:cNvSpPr>
                    <a:spLocks noChangeArrowheads="1" noChangeShapeType="1" noTextEdit="1"/>
                  </p:cNvSpPr>
                  <p:nvPr/>
                </p:nvSpPr>
                <p:spPr bwMode="auto">
                  <a:xfrm>
                    <a:off x="1082" y="14971"/>
                    <a:ext cx="4642"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■関東営業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東京都千代田区神田小川町１−</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11‐4F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東海営業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名古屋市西区上名古屋三丁目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052-325-2782</a:t>
                    </a:r>
                    <a:endParaRPr lang="en-US" altLang="zh-TW" sz="1200" kern="10" dirty="0">
                      <a:solidFill>
                        <a:srgbClr val="5F5F5F"/>
                      </a:solidFill>
                      <a:latin typeface="ヒラギノ角ゴ4" panose="020B0400000000000000" pitchFamily="50" charset="-128"/>
                      <a:ea typeface="ヒラギノ角ゴ4" panose="020B0400000000000000" pitchFamily="50" charset="-128"/>
                    </a:endParaRPr>
                  </a:p>
                </p:txBody>
              </p:sp>
              <p:sp>
                <p:nvSpPr>
                  <p:cNvPr id="56" name="WordArt 39">
                    <a:extLst>
                      <a:ext uri="{FF2B5EF4-FFF2-40B4-BE49-F238E27FC236}">
                        <a16:creationId xmlns:a16="http://schemas.microsoft.com/office/drawing/2014/main" id="{A9D3DDFE-FD62-18DD-C2EC-9D619BC8B3FB}"/>
                      </a:ext>
                    </a:extLst>
                  </p:cNvPr>
                  <p:cNvSpPr>
                    <a:spLocks noChangeArrowheads="1" noChangeShapeType="1" noTextEdit="1"/>
                  </p:cNvSpPr>
                  <p:nvPr/>
                </p:nvSpPr>
                <p:spPr bwMode="auto">
                  <a:xfrm>
                    <a:off x="6190" y="14971"/>
                    <a:ext cx="4559" cy="46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■関西営業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大阪市淀川区西中島</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2</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14-6-5</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TEL:06-6838-4123</a:t>
                    </a:r>
                  </a:p>
                  <a:p>
                    <a:pPr algn="l" rtl="0">
                      <a:buNone/>
                    </a:pP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九州営業</a:t>
                    </a:r>
                    <a:r>
                      <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所</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   福岡市博多区上牟田</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6-23    TEL</a:t>
                    </a:r>
                    <a:r>
                      <a:rPr lang="zh-TW" altLang="en-US" sz="1200" kern="10" spc="0" dirty="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dirty="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dirty="0">
                      <a:ln>
                        <a:noFill/>
                      </a:ln>
                      <a:solidFill>
                        <a:srgbClr val="5F5F5F"/>
                      </a:solidFill>
                      <a:effectLst/>
                      <a:latin typeface="ヒラギノ角ゴ4" panose="020B0400000000000000" pitchFamily="50" charset="-128"/>
                      <a:ea typeface="ヒラギノ角ゴ4" panose="020B0400000000000000" pitchFamily="50" charset="-128"/>
                    </a:endParaRPr>
                  </a:p>
                </p:txBody>
              </p:sp>
            </p:grpSp>
          </p:grpSp>
        </p:grpSp>
      </p:grpSp>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137344"/>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298812"/>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973270"/>
            <a:ext cx="6524625" cy="1677382"/>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Fusion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Core Ultra 9 285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24C(P8+E16) 24T/2.5-5.4GHz/L2:40MB/L3:36MB </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32GB(16GB×2)</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1TB (M.2 NVMe)</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GeForce RTX5080 16GB-GDDR7 (CUDA</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10752</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基</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1000W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(ATX3.1)</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37906" y="8403524"/>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Autodesk Fusion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向けモデル</a:t>
            </a:r>
            <a:endParaRPr lang="ja-JP" altLang="en-US" sz="3200" b="1" dirty="0">
              <a:latin typeface="游ゴシック" panose="020B0400000000000000" pitchFamily="50" charset="-128"/>
              <a:ea typeface="游ゴシック" panose="020B0400000000000000" pitchFamily="50" charset="-128"/>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設計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CAE/3D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CAD/CAM/PCB</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7798303"/>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31196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7742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43931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7EC616A4-4C15-416C-F41A-AAE742255E96}"/>
              </a:ext>
            </a:extLst>
          </p:cNvPr>
          <p:cNvSpPr txBox="1"/>
          <p:nvPr/>
        </p:nvSpPr>
        <p:spPr>
          <a:xfrm>
            <a:off x="368136" y="2570816"/>
            <a:ext cx="4216564" cy="646331"/>
          </a:xfrm>
          <a:prstGeom prst="rect">
            <a:avLst/>
          </a:prstGeom>
          <a:noFill/>
        </p:spPr>
        <p:txBody>
          <a:bodyPr wrap="square">
            <a:spAutoFit/>
          </a:bodyPr>
          <a:lstStyle/>
          <a:p>
            <a:r>
              <a:rPr lang="ja-JP" altLang="en-US" dirty="0">
                <a:latin typeface="ヒラギノ角ゴ8" panose="020B0800000000000000" pitchFamily="50" charset="-128"/>
                <a:ea typeface="ヒラギノ角ゴ8" panose="020B0800000000000000" pitchFamily="50" charset="-128"/>
              </a:rPr>
              <a:t>高性能</a:t>
            </a:r>
            <a:r>
              <a:rPr lang="en-US" altLang="ja-JP" dirty="0">
                <a:latin typeface="ヒラギノ角ゴ8" panose="020B0800000000000000" pitchFamily="50" charset="-128"/>
                <a:ea typeface="ヒラギノ角ゴ8" panose="020B0800000000000000" pitchFamily="50" charset="-128"/>
              </a:rPr>
              <a:t>CPU</a:t>
            </a:r>
            <a:r>
              <a:rPr lang="ja-JP" altLang="en-US" dirty="0">
                <a:latin typeface="ヒラギノ角ゴ8" panose="020B0800000000000000" pitchFamily="50" charset="-128"/>
                <a:ea typeface="ヒラギノ角ゴ8" panose="020B0800000000000000" pitchFamily="50" charset="-128"/>
              </a:rPr>
              <a:t>と</a:t>
            </a:r>
            <a:r>
              <a:rPr lang="en-US" altLang="ja-JP" dirty="0">
                <a:latin typeface="ヒラギノ角ゴ8" panose="020B0800000000000000" pitchFamily="50" charset="-128"/>
                <a:ea typeface="ヒラギノ角ゴ8" panose="020B0800000000000000" pitchFamily="50" charset="-128"/>
              </a:rPr>
              <a:t>GPU</a:t>
            </a:r>
            <a:r>
              <a:rPr lang="ja-JP" altLang="en-US" dirty="0">
                <a:latin typeface="ヒラギノ角ゴ8" panose="020B0800000000000000" pitchFamily="50" charset="-128"/>
                <a:ea typeface="ヒラギノ角ゴ8" panose="020B0800000000000000" pitchFamily="50" charset="-128"/>
              </a:rPr>
              <a:t>の構成が</a:t>
            </a:r>
            <a:endParaRPr lang="en-US" altLang="ja-JP" dirty="0">
              <a:latin typeface="ヒラギノ角ゴ8" panose="020B0800000000000000" pitchFamily="50" charset="-128"/>
              <a:ea typeface="ヒラギノ角ゴ8" panose="020B0800000000000000" pitchFamily="50" charset="-128"/>
            </a:endParaRPr>
          </a:p>
          <a:p>
            <a:r>
              <a:rPr lang="ja-JP" altLang="en-US" dirty="0">
                <a:latin typeface="ヒラギノ角ゴ8" panose="020B0800000000000000" pitchFamily="50" charset="-128"/>
                <a:ea typeface="ヒラギノ角ゴ8" panose="020B0800000000000000" pitchFamily="50" charset="-128"/>
              </a:rPr>
              <a:t>設計者</a:t>
            </a:r>
            <a:r>
              <a:rPr lang="en-US" altLang="ja-JP" dirty="0">
                <a:latin typeface="ヒラギノ角ゴ8" panose="020B0800000000000000" pitchFamily="50" charset="-128"/>
                <a:ea typeface="ヒラギノ角ゴ8" panose="020B0800000000000000" pitchFamily="50" charset="-128"/>
              </a:rPr>
              <a:t>CAE/3D-CAD</a:t>
            </a:r>
            <a:r>
              <a:rPr lang="ja-JP" altLang="en-US" dirty="0">
                <a:latin typeface="ヒラギノ角ゴ8" panose="020B0800000000000000" pitchFamily="50" charset="-128"/>
                <a:ea typeface="ヒラギノ角ゴ8" panose="020B0800000000000000" pitchFamily="50" charset="-128"/>
              </a:rPr>
              <a:t>の連携に最適</a:t>
            </a:r>
            <a:endParaRPr lang="en-US" altLang="ja-JP" dirty="0">
              <a:latin typeface="ヒラギノ角ゴ8" panose="020B0800000000000000" pitchFamily="50" charset="-128"/>
              <a:ea typeface="ヒラギノ角ゴ8" panose="020B0800000000000000" pitchFamily="50" charset="-128"/>
            </a:endParaRPr>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54172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84234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90333"/>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RTX5080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90947"/>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 </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GeForce RTX50</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シリーズは、</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GDDR7</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の採用によって</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あらゆるパフォーマンスが向上</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4">
            <a:extLst>
              <a:ext uri="{28A0092B-C50C-407E-A947-70E740481C1C}">
                <a14:useLocalDpi xmlns:a14="http://schemas.microsoft.com/office/drawing/2010/main" val="0"/>
              </a:ext>
            </a:extLst>
          </a:blip>
          <a:srcRect l="12944" r="2865"/>
          <a:stretch/>
        </p:blipFill>
        <p:spPr>
          <a:xfrm>
            <a:off x="520100" y="3524311"/>
            <a:ext cx="1411203" cy="942848"/>
          </a:xfrm>
          <a:prstGeom prst="rect">
            <a:avLst/>
          </a:prstGeom>
        </p:spPr>
      </p:pic>
      <p:pic>
        <p:nvPicPr>
          <p:cNvPr id="12" name="図 11">
            <a:extLst>
              <a:ext uri="{FF2B5EF4-FFF2-40B4-BE49-F238E27FC236}">
                <a16:creationId xmlns:a16="http://schemas.microsoft.com/office/drawing/2014/main" id="{BC57894B-ECD9-5795-B049-3F639EC88AE2}"/>
              </a:ext>
            </a:extLst>
          </p:cNvPr>
          <p:cNvPicPr>
            <a:picLocks noChangeAspect="1"/>
          </p:cNvPicPr>
          <p:nvPr/>
        </p:nvPicPr>
        <p:blipFill>
          <a:blip r:embed="rId5"/>
          <a:stretch>
            <a:fillRect/>
          </a:stretch>
        </p:blipFill>
        <p:spPr>
          <a:xfrm>
            <a:off x="4484924" y="2712626"/>
            <a:ext cx="3147147" cy="3147147"/>
          </a:xfrm>
          <a:prstGeom prst="rect">
            <a:avLst/>
          </a:prstGeom>
        </p:spPr>
      </p:pic>
      <p:pic>
        <p:nvPicPr>
          <p:cNvPr id="69" name="図 68">
            <a:extLst>
              <a:ext uri="{FF2B5EF4-FFF2-40B4-BE49-F238E27FC236}">
                <a16:creationId xmlns:a16="http://schemas.microsoft.com/office/drawing/2014/main" id="{857C2263-A35B-6DFA-EE69-CF00E47343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69887" y="2529185"/>
            <a:ext cx="1607279" cy="397829"/>
          </a:xfrm>
          <a:prstGeom prst="rect">
            <a:avLst/>
          </a:prstGeom>
        </p:spPr>
      </p:pic>
      <p:grpSp>
        <p:nvGrpSpPr>
          <p:cNvPr id="157" name="グループ化 156">
            <a:extLst>
              <a:ext uri="{FF2B5EF4-FFF2-40B4-BE49-F238E27FC236}">
                <a16:creationId xmlns:a16="http://schemas.microsoft.com/office/drawing/2014/main" id="{47F9E2B2-B655-93B6-6797-00B20BC70D5C}"/>
              </a:ext>
            </a:extLst>
          </p:cNvPr>
          <p:cNvGrpSpPr/>
          <p:nvPr/>
        </p:nvGrpSpPr>
        <p:grpSpPr>
          <a:xfrm>
            <a:off x="-163" y="0"/>
            <a:ext cx="7560163" cy="2335826"/>
            <a:chOff x="-163" y="0"/>
            <a:chExt cx="7560163" cy="2335826"/>
          </a:xfrm>
        </p:grpSpPr>
        <p:sp>
          <p:nvSpPr>
            <p:cNvPr id="154" name="正方形/長方形 153">
              <a:extLst>
                <a:ext uri="{FF2B5EF4-FFF2-40B4-BE49-F238E27FC236}">
                  <a16:creationId xmlns:a16="http://schemas.microsoft.com/office/drawing/2014/main" id="{CF5B6C53-1C5E-9CD8-1F36-2E101747E526}"/>
                </a:ext>
              </a:extLst>
            </p:cNvPr>
            <p:cNvSpPr/>
            <p:nvPr/>
          </p:nvSpPr>
          <p:spPr>
            <a:xfrm>
              <a:off x="0" y="0"/>
              <a:ext cx="7560000" cy="3976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6" name="グループ化 65">
              <a:extLst>
                <a:ext uri="{FF2B5EF4-FFF2-40B4-BE49-F238E27FC236}">
                  <a16:creationId xmlns:a16="http://schemas.microsoft.com/office/drawing/2014/main" id="{618F214C-2BE0-5632-2F3A-9454EB3BED8B}"/>
                </a:ext>
              </a:extLst>
            </p:cNvPr>
            <p:cNvGrpSpPr/>
            <p:nvPr/>
          </p:nvGrpSpPr>
          <p:grpSpPr>
            <a:xfrm>
              <a:off x="-163" y="254644"/>
              <a:ext cx="7560000" cy="2081182"/>
              <a:chOff x="-23176" y="-11180"/>
              <a:chExt cx="7571726" cy="2081182"/>
            </a:xfrm>
          </p:grpSpPr>
          <p:sp>
            <p:nvSpPr>
              <p:cNvPr id="65" name="正方形/長方形 64">
                <a:extLst>
                  <a:ext uri="{FF2B5EF4-FFF2-40B4-BE49-F238E27FC236}">
                    <a16:creationId xmlns:a16="http://schemas.microsoft.com/office/drawing/2014/main" id="{92C5D0C6-39C9-8F17-36C6-C4CDC63B4446}"/>
                  </a:ext>
                </a:extLst>
              </p:cNvPr>
              <p:cNvSpPr/>
              <p:nvPr/>
            </p:nvSpPr>
            <p:spPr>
              <a:xfrm>
                <a:off x="-23176" y="-11176"/>
                <a:ext cx="4366347" cy="208117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B9D318E7-6ABF-B597-3195-E5681B355837}"/>
                  </a:ext>
                </a:extLst>
              </p:cNvPr>
              <p:cNvPicPr>
                <a:picLocks/>
              </p:cNvPicPr>
              <p:nvPr/>
            </p:nvPicPr>
            <p:blipFill>
              <a:blip r:embed="rId7">
                <a:extLst>
                  <a:ext uri="{28A0092B-C50C-407E-A947-70E740481C1C}">
                    <a14:useLocalDpi xmlns:a14="http://schemas.microsoft.com/office/drawing/2010/main" val="0"/>
                  </a:ext>
                </a:extLst>
              </a:blip>
              <a:srcRect r="10015" b="33121"/>
              <a:stretch/>
            </p:blipFill>
            <p:spPr>
              <a:xfrm>
                <a:off x="1540512" y="-11180"/>
                <a:ext cx="6008038" cy="2081182"/>
              </a:xfrm>
              <a:prstGeom prst="rect">
                <a:avLst/>
              </a:prstGeom>
            </p:spPr>
          </p:pic>
        </p:grpSp>
        <p:grpSp>
          <p:nvGrpSpPr>
            <p:cNvPr id="156" name="グループ化 155">
              <a:extLst>
                <a:ext uri="{FF2B5EF4-FFF2-40B4-BE49-F238E27FC236}">
                  <a16:creationId xmlns:a16="http://schemas.microsoft.com/office/drawing/2014/main" id="{169DB620-3560-D03E-9941-532A018B9054}"/>
                </a:ext>
              </a:extLst>
            </p:cNvPr>
            <p:cNvGrpSpPr/>
            <p:nvPr/>
          </p:nvGrpSpPr>
          <p:grpSpPr>
            <a:xfrm>
              <a:off x="139790" y="494285"/>
              <a:ext cx="3194743" cy="1672652"/>
              <a:chOff x="-4546561" y="1254362"/>
              <a:chExt cx="3194743" cy="1672652"/>
            </a:xfrm>
          </p:grpSpPr>
          <p:cxnSp>
            <p:nvCxnSpPr>
              <p:cNvPr id="21" name="直線コネクタ 20">
                <a:extLst>
                  <a:ext uri="{FF2B5EF4-FFF2-40B4-BE49-F238E27FC236}">
                    <a16:creationId xmlns:a16="http://schemas.microsoft.com/office/drawing/2014/main" id="{3E77B2B4-A793-0037-D6C0-CA9AA46A2355}"/>
                  </a:ext>
                </a:extLst>
              </p:cNvPr>
              <p:cNvCxnSpPr/>
              <p:nvPr/>
            </p:nvCxnSpPr>
            <p:spPr>
              <a:xfrm>
                <a:off x="-4413412" y="2335822"/>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55" name="グループ化 154">
                <a:extLst>
                  <a:ext uri="{FF2B5EF4-FFF2-40B4-BE49-F238E27FC236}">
                    <a16:creationId xmlns:a16="http://schemas.microsoft.com/office/drawing/2014/main" id="{5B243950-3A7A-34FC-72C5-B6B933E7CAC2}"/>
                  </a:ext>
                </a:extLst>
              </p:cNvPr>
              <p:cNvGrpSpPr/>
              <p:nvPr/>
            </p:nvGrpSpPr>
            <p:grpSpPr>
              <a:xfrm>
                <a:off x="-4546561" y="1254362"/>
                <a:ext cx="3194743" cy="1672652"/>
                <a:chOff x="92971" y="348315"/>
                <a:chExt cx="3194743" cy="1672652"/>
              </a:xfrm>
            </p:grpSpPr>
            <p:sp>
              <p:nvSpPr>
                <p:cNvPr id="5" name="テキスト ボックス 4">
                  <a:extLst>
                    <a:ext uri="{FF2B5EF4-FFF2-40B4-BE49-F238E27FC236}">
                      <a16:creationId xmlns:a16="http://schemas.microsoft.com/office/drawing/2014/main" id="{1E24D875-90DE-E683-78FD-D859B78115F8}"/>
                    </a:ext>
                  </a:extLst>
                </p:cNvPr>
                <p:cNvSpPr txBox="1"/>
                <p:nvPr/>
              </p:nvSpPr>
              <p:spPr>
                <a:xfrm>
                  <a:off x="403243" y="1497747"/>
                  <a:ext cx="2884471"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9" name="テキスト ボックス 18">
                  <a:extLst>
                    <a:ext uri="{FF2B5EF4-FFF2-40B4-BE49-F238E27FC236}">
                      <a16:creationId xmlns:a16="http://schemas.microsoft.com/office/drawing/2014/main" id="{8C365CAA-BBF8-B554-4512-E0DA1C15B802}"/>
                    </a:ext>
                  </a:extLst>
                </p:cNvPr>
                <p:cNvSpPr txBox="1"/>
                <p:nvPr/>
              </p:nvSpPr>
              <p:spPr>
                <a:xfrm>
                  <a:off x="92971" y="152852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77" name="グループ化 76">
                  <a:extLst>
                    <a:ext uri="{FF2B5EF4-FFF2-40B4-BE49-F238E27FC236}">
                      <a16:creationId xmlns:a16="http://schemas.microsoft.com/office/drawing/2014/main" id="{34F20122-37DF-4FF5-B437-0826476505CB}"/>
                    </a:ext>
                  </a:extLst>
                </p:cNvPr>
                <p:cNvGrpSpPr/>
                <p:nvPr/>
              </p:nvGrpSpPr>
              <p:grpSpPr>
                <a:xfrm>
                  <a:off x="98513" y="348315"/>
                  <a:ext cx="3084303" cy="1377627"/>
                  <a:chOff x="98513" y="18115"/>
                  <a:chExt cx="3084303" cy="1377627"/>
                </a:xfrm>
              </p:grpSpPr>
              <p:pic>
                <p:nvPicPr>
                  <p:cNvPr id="72" name="図 71">
                    <a:extLst>
                      <a:ext uri="{FF2B5EF4-FFF2-40B4-BE49-F238E27FC236}">
                        <a16:creationId xmlns:a16="http://schemas.microsoft.com/office/drawing/2014/main" id="{1ADA42A8-5AAF-5073-8693-53B471FAA65F}"/>
                      </a:ext>
                    </a:extLst>
                  </p:cNvPr>
                  <p:cNvPicPr>
                    <a:picLocks noChangeAspect="1"/>
                  </p:cNvPicPr>
                  <p:nvPr/>
                </p:nvPicPr>
                <p:blipFill>
                  <a:blip r:embed="rId8">
                    <a:extLst>
                      <a:ext uri="{28A0092B-C50C-407E-A947-70E740481C1C}">
                        <a14:useLocalDpi xmlns:a14="http://schemas.microsoft.com/office/drawing/2010/main" val="0"/>
                      </a:ext>
                    </a:extLst>
                  </a:blip>
                  <a:srcRect l="22811" r="26186"/>
                  <a:stretch/>
                </p:blipFill>
                <p:spPr>
                  <a:xfrm>
                    <a:off x="1016000" y="18115"/>
                    <a:ext cx="2166816" cy="1065297"/>
                  </a:xfrm>
                  <a:prstGeom prst="rect">
                    <a:avLst/>
                  </a:prstGeom>
                </p:spPr>
              </p:pic>
              <p:pic>
                <p:nvPicPr>
                  <p:cNvPr id="75" name="図 74">
                    <a:extLst>
                      <a:ext uri="{FF2B5EF4-FFF2-40B4-BE49-F238E27FC236}">
                        <a16:creationId xmlns:a16="http://schemas.microsoft.com/office/drawing/2014/main" id="{0B38378B-5D26-3648-E499-BB3D822973D0}"/>
                      </a:ext>
                    </a:extLst>
                  </p:cNvPr>
                  <p:cNvPicPr>
                    <a:picLocks noChangeAspect="1"/>
                  </p:cNvPicPr>
                  <p:nvPr/>
                </p:nvPicPr>
                <p:blipFill>
                  <a:blip r:embed="rId8">
                    <a:extLst>
                      <a:ext uri="{28A0092B-C50C-407E-A947-70E740481C1C}">
                        <a14:useLocalDpi xmlns:a14="http://schemas.microsoft.com/office/drawing/2010/main" val="0"/>
                      </a:ext>
                    </a:extLst>
                  </a:blip>
                  <a:srcRect l="73151"/>
                  <a:stretch/>
                </p:blipFill>
                <p:spPr>
                  <a:xfrm>
                    <a:off x="1082227" y="330445"/>
                    <a:ext cx="1140623" cy="1065297"/>
                  </a:xfrm>
                  <a:prstGeom prst="rect">
                    <a:avLst/>
                  </a:prstGeom>
                </p:spPr>
              </p:pic>
              <p:pic>
                <p:nvPicPr>
                  <p:cNvPr id="76" name="図 75">
                    <a:extLst>
                      <a:ext uri="{FF2B5EF4-FFF2-40B4-BE49-F238E27FC236}">
                        <a16:creationId xmlns:a16="http://schemas.microsoft.com/office/drawing/2014/main" id="{90E0EDE6-E2ED-F05A-5B5E-42F9F46FD336}"/>
                      </a:ext>
                    </a:extLst>
                  </p:cNvPr>
                  <p:cNvPicPr>
                    <a:picLocks noChangeAspect="1"/>
                  </p:cNvPicPr>
                  <p:nvPr/>
                </p:nvPicPr>
                <p:blipFill>
                  <a:blip r:embed="rId8">
                    <a:extLst>
                      <a:ext uri="{28A0092B-C50C-407E-A947-70E740481C1C}">
                        <a14:useLocalDpi xmlns:a14="http://schemas.microsoft.com/office/drawing/2010/main" val="0"/>
                      </a:ext>
                    </a:extLst>
                  </a:blip>
                  <a:srcRect r="76438"/>
                  <a:stretch/>
                </p:blipFill>
                <p:spPr>
                  <a:xfrm>
                    <a:off x="98513" y="79875"/>
                    <a:ext cx="1001003" cy="1065297"/>
                  </a:xfrm>
                  <a:prstGeom prst="rect">
                    <a:avLst/>
                  </a:prstGeom>
                </p:spPr>
              </p:pic>
            </p:grpSp>
          </p:grpSp>
        </p:grpSp>
      </p:grpSp>
      <p:pic>
        <p:nvPicPr>
          <p:cNvPr id="10" name="図 9">
            <a:extLst>
              <a:ext uri="{FF2B5EF4-FFF2-40B4-BE49-F238E27FC236}">
                <a16:creationId xmlns:a16="http://schemas.microsoft.com/office/drawing/2014/main" id="{6E0AD57B-1ACF-764D-19DE-91C8DE958C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3717" y="231390"/>
            <a:ext cx="1795682" cy="344333"/>
          </a:xfrm>
          <a:prstGeom prst="rect">
            <a:avLst/>
          </a:prstGeom>
        </p:spPr>
      </p:pic>
      <p:sp>
        <p:nvSpPr>
          <p:cNvPr id="14" name="Freeform 49">
            <a:extLst>
              <a:ext uri="{FF2B5EF4-FFF2-40B4-BE49-F238E27FC236}">
                <a16:creationId xmlns:a16="http://schemas.microsoft.com/office/drawing/2014/main" id="{1F8BA5FE-84ED-3126-2AF1-1F7A5928B731}"/>
              </a:ext>
            </a:extLst>
          </p:cNvPr>
          <p:cNvSpPr/>
          <p:nvPr/>
        </p:nvSpPr>
        <p:spPr>
          <a:xfrm>
            <a:off x="450062" y="9370687"/>
            <a:ext cx="1892300" cy="365361"/>
          </a:xfrm>
          <a:custGeom>
            <a:avLst/>
            <a:gdLst/>
            <a:ahLst/>
            <a:cxnLst/>
            <a:rect l="l" t="t" r="r" b="b"/>
            <a:pathLst>
              <a:path w="1553155" h="298899">
                <a:moveTo>
                  <a:pt x="0" y="0"/>
                </a:moveTo>
                <a:lnTo>
                  <a:pt x="1553155" y="0"/>
                </a:lnTo>
                <a:lnTo>
                  <a:pt x="1553155" y="298899"/>
                </a:lnTo>
                <a:lnTo>
                  <a:pt x="0" y="298899"/>
                </a:lnTo>
                <a:lnTo>
                  <a:pt x="0" y="0"/>
                </a:lnTo>
                <a:close/>
              </a:path>
            </a:pathLst>
          </a:custGeom>
          <a:blipFill>
            <a:blip r:embed="rId10"/>
            <a:stretch>
              <a:fillRect/>
            </a:stretch>
          </a:blipFill>
        </p:spPr>
      </p:sp>
      <p:grpSp>
        <p:nvGrpSpPr>
          <p:cNvPr id="15" name="グループ化 14">
            <a:extLst>
              <a:ext uri="{FF2B5EF4-FFF2-40B4-BE49-F238E27FC236}">
                <a16:creationId xmlns:a16="http://schemas.microsoft.com/office/drawing/2014/main" id="{F78DED92-978C-9B0D-311E-EE44E3F57F51}"/>
              </a:ext>
            </a:extLst>
          </p:cNvPr>
          <p:cNvGrpSpPr/>
          <p:nvPr/>
        </p:nvGrpSpPr>
        <p:grpSpPr>
          <a:xfrm>
            <a:off x="3646968" y="8423286"/>
            <a:ext cx="3416320" cy="650974"/>
            <a:chOff x="3687309" y="8410692"/>
            <a:chExt cx="3416320" cy="650974"/>
          </a:xfrm>
        </p:grpSpPr>
        <p:grpSp>
          <p:nvGrpSpPr>
            <p:cNvPr id="16" name="グループ化 15">
              <a:extLst>
                <a:ext uri="{FF2B5EF4-FFF2-40B4-BE49-F238E27FC236}">
                  <a16:creationId xmlns:a16="http://schemas.microsoft.com/office/drawing/2014/main" id="{F90764F5-E273-7421-C56C-7F227499F18B}"/>
                </a:ext>
              </a:extLst>
            </p:cNvPr>
            <p:cNvGrpSpPr/>
            <p:nvPr/>
          </p:nvGrpSpPr>
          <p:grpSpPr>
            <a:xfrm>
              <a:off x="3764237" y="8800056"/>
              <a:ext cx="3060000" cy="261610"/>
              <a:chOff x="4080188" y="9209063"/>
              <a:chExt cx="3060000" cy="261610"/>
            </a:xfrm>
          </p:grpSpPr>
          <p:sp>
            <p:nvSpPr>
              <p:cNvPr id="20" name="Rectangle 43">
                <a:extLst>
                  <a:ext uri="{FF2B5EF4-FFF2-40B4-BE49-F238E27FC236}">
                    <a16:creationId xmlns:a16="http://schemas.microsoft.com/office/drawing/2014/main" id="{6ACE6381-F169-CB9A-2FE0-FECE15126AB1}"/>
                  </a:ext>
                </a:extLst>
              </p:cNvPr>
              <p:cNvSpPr>
                <a:spLocks noChangeArrowheads="1"/>
              </p:cNvSpPr>
              <p:nvPr/>
            </p:nvSpPr>
            <p:spPr bwMode="auto">
              <a:xfrm>
                <a:off x="4080188"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045B0592-6F21-1C92-4EFB-3E01F7F7F880}"/>
                  </a:ext>
                </a:extLst>
              </p:cNvPr>
              <p:cNvSpPr txBox="1"/>
              <p:nvPr/>
            </p:nvSpPr>
            <p:spPr>
              <a:xfrm>
                <a:off x="4279849" y="9209063"/>
                <a:ext cx="2660679" cy="261610"/>
              </a:xfrm>
              <a:prstGeom prst="rect">
                <a:avLst/>
              </a:prstGeom>
              <a:noFill/>
              <a:ln>
                <a:noFill/>
              </a:ln>
            </p:spPr>
            <p:txBody>
              <a:bodyPr wrap="square" rtlCol="0">
                <a:spAutoFit/>
              </a:bodyPr>
              <a:lstStyle/>
              <a:p>
                <a:pPr algn="ctr"/>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17" name="テキスト ボックス 16">
              <a:extLst>
                <a:ext uri="{FF2B5EF4-FFF2-40B4-BE49-F238E27FC236}">
                  <a16:creationId xmlns:a16="http://schemas.microsoft.com/office/drawing/2014/main" id="{2EF225AD-9777-C0E1-C436-84AF1DCD13DB}"/>
                </a:ext>
              </a:extLst>
            </p:cNvPr>
            <p:cNvSpPr txBox="1"/>
            <p:nvPr/>
          </p:nvSpPr>
          <p:spPr>
            <a:xfrm>
              <a:off x="3687309" y="8410692"/>
              <a:ext cx="3416320" cy="369332"/>
            </a:xfrm>
            <a:prstGeom prst="rect">
              <a:avLst/>
            </a:prstGeom>
            <a:noFill/>
          </p:spPr>
          <p:txBody>
            <a:bodyPr wrap="none" rtlCol="0">
              <a:spAutoFit/>
            </a:bodyPr>
            <a:lstStyle/>
            <a:p>
              <a:r>
                <a:rPr kumimoji="1" lang="ja-JP" altLang="en-US" b="1" dirty="0">
                  <a:latin typeface="+mn-ea"/>
                </a:rPr>
                <a:t>価格はお問い合わせください。</a:t>
              </a:r>
            </a:p>
          </p:txBody>
        </p:sp>
      </p:gr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1046</TotalTime>
  <Words>940</Words>
  <Application>Microsoft Office PowerPoint</Application>
  <PresentationFormat>ユーザー設定</PresentationFormat>
  <Paragraphs>75</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Noto Sans JP</vt:lpstr>
      <vt:lpstr>Yu Gothic UI</vt:lpstr>
      <vt:lpstr>ヒラギノ角ゴ4</vt:lpstr>
      <vt:lpstr>ヒラギノ角ゴ5</vt:lpstr>
      <vt:lpstr>ヒラギノ角ゴ6</vt:lpstr>
      <vt:lpstr>ヒラギノ角ゴ8</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15</cp:revision>
  <dcterms:created xsi:type="dcterms:W3CDTF">2025-02-18T01:46:40Z</dcterms:created>
  <dcterms:modified xsi:type="dcterms:W3CDTF">2026-08-19T11:23:55Z</dcterms:modified>
</cp:coreProperties>
</file>