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3"/>
  </p:notesMasterIdLst>
  <p:sldIdLst>
    <p:sldId id="301" r:id="rId2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>
    <p:extLst>
      <p:ext uri="{19B8F6BF-5375-455C-9EA6-DF929625EA0E}">
        <p15:presenceInfo xmlns:p15="http://schemas.microsoft.com/office/powerpoint/2012/main" userId="Ow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FF0000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0" autoAdjust="0"/>
    <p:restoredTop sz="94660"/>
  </p:normalViewPr>
  <p:slideViewPr>
    <p:cSldViewPr>
      <p:cViewPr>
        <p:scale>
          <a:sx n="75" d="100"/>
          <a:sy n="75" d="100"/>
        </p:scale>
        <p:origin x="3252" y="-4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2026/8/19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E088EA-BB32-456F-AEE8-263A86A34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8560D42-EE07-42FE-8EE5-71E0C0C24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94EB8A-7FE0-4DF4-AA13-12ECB0BE7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281B4E-4B70-42CA-AE56-D342C9FD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F12442-3214-41BA-B97E-3ECA480C9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53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3DE92F-3B43-4080-A19D-75184B42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968BCC-D9ED-4C51-9AC1-5E373005C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F2F0C6-065C-4F87-B666-7F4ACB669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CE2A00-BFB5-4DF3-AFF7-97F601CF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248BBB-8485-445D-820A-739F33DB1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2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6BCDAD-AF3E-4A08-9CB2-5CC5299D9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E6F1ED-8BB7-4ECB-9547-18D1F3FB7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20514B-D7E2-41A0-AC2F-347A9187E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95EDDD-63E9-483F-B586-E0D4061F0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F486DF-1245-4C33-8F28-55C532295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290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5FF337-5CAB-4DB7-9AA2-4CC0F5307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F215C9-65F3-4DDE-B10F-7083412DA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E42E64-AACF-43D7-AD20-A1628E106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DC1CAB-B61F-4D10-8560-4D49A60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704CB2-7794-4D72-BA0F-BB1C7833F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8BB0636-0B87-4528-BD47-DF7591075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672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10AABB-C804-47E2-B795-0E0670D11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32FB776-3A74-4636-A67C-65989EB76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C286AEC-F43D-482A-AF58-56B28A76D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51E5526-8304-49D0-8699-90B8F8F1B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2D7F2-499C-439B-AD26-85C1ED540A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3CF98AA-F11F-47FE-9C9E-E915F47B0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8672E7-82ED-40C5-8FA1-8F15626EF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5A03317-747F-48F2-986A-2C742282E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32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BA8925-0AEE-48EC-8324-80BB8AB12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4584DC0-DEF1-4597-A148-8EAA56E2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EEE6680-FC24-47C8-ADD9-5439E1796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B16BA82-589C-4504-90E9-F20D899F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90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98C46A2-1757-4F15-AEAA-7595C49E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150BE5D-2126-4240-9384-5F512EFE7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AD388D-248F-4991-BCA2-B427AAA8E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2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964DFD-CB89-4D97-96C4-4FF9B8466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E96D20-5DA1-4631-B370-D8934E338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48D4201-B6A0-414A-ABCB-BE09716A0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F3DF43F-2393-4F68-9D60-E85F26FBF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45307B-624E-4029-8246-EC548F13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CA2B0A-582B-4D30-BF33-B58DCB53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BCEA88-44B2-4AE8-B261-49D2CE5C1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AF882A-CB60-4522-832F-B752A3D79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099A829-2487-4DF1-873F-731058CB3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ACA092-5ED2-40A0-9CBA-815293365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8FAB49-4649-454B-B7BF-1E448D5AA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076F5A-CA79-4C0D-B76D-4AF6256B2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9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4BC93D-B978-4C03-AB82-068934EF5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11C2B55-42C0-4E04-A1C5-983C0445C4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8C8E2E-7A94-4DC3-9EB4-B83CF5BF8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E570A0-7455-4938-9C53-E3B0BFB8D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38645D-632F-4EA1-8380-3847E0A5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7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3AA39A9-CB7A-4E52-B91A-F0439847F1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0269C09-4640-496E-ACEE-1685F117E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0BD3E0-9CA2-4751-9D81-80658436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F8FEDB-D264-4EC9-9B4B-B8121A1F8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5008CA-DE8B-4D3A-9B84-B6EE152EC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9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AE3B701-EBE2-468D-9FB9-35036AD2C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8A0743-A733-4AE2-B7DF-C96A89675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6D82B8-8D05-46A8-BE26-CFC78B48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F6B9E2-66F9-449F-B552-4CC17FD24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A823E2-B810-4F81-A847-DEEF45316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3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/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2A4A0-DA83-7DF3-8F09-DE1CEC5EA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C49D58-C499-3DBB-5B07-2E348B59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728" y="9185341"/>
            <a:ext cx="1700927" cy="569240"/>
          </a:xfrm>
        </p:spPr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2026/8/19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B3774B28-AEE1-5CC9-0F63-AB9F2D4D3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9" y="4018794"/>
            <a:ext cx="7366218" cy="12550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B95B8D0B-1FA7-27DE-2C9C-D7EDF7B1B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03" y="6673018"/>
            <a:ext cx="6672225" cy="316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図 8">
            <a:extLst>
              <a:ext uri="{FF2B5EF4-FFF2-40B4-BE49-F238E27FC236}">
                <a16:creationId xmlns:a16="http://schemas.microsoft.com/office/drawing/2014/main" id="{C262CABE-88C1-5258-70A9-618CB0215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44" y="7208909"/>
            <a:ext cx="1598997" cy="145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図 8">
            <a:extLst>
              <a:ext uri="{FF2B5EF4-FFF2-40B4-BE49-F238E27FC236}">
                <a16:creationId xmlns:a16="http://schemas.microsoft.com/office/drawing/2014/main" id="{E873C094-5E48-3463-9A27-0A906E57B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180" y="8296565"/>
            <a:ext cx="1598997" cy="145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図 36">
            <a:extLst>
              <a:ext uri="{FF2B5EF4-FFF2-40B4-BE49-F238E27FC236}">
                <a16:creationId xmlns:a16="http://schemas.microsoft.com/office/drawing/2014/main" id="{D7699B28-1834-B9CE-6215-E1927B954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26" b="25591"/>
          <a:stretch>
            <a:fillRect/>
          </a:stretch>
        </p:blipFill>
        <p:spPr bwMode="auto">
          <a:xfrm>
            <a:off x="551044" y="6603170"/>
            <a:ext cx="6588401" cy="61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42" name="AutoShape 18">
            <a:extLst>
              <a:ext uri="{FF2B5EF4-FFF2-40B4-BE49-F238E27FC236}">
                <a16:creationId xmlns:a16="http://schemas.microsoft.com/office/drawing/2014/main" id="{732FD52D-3FD1-5213-FC01-BB7C27F84E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5810" y="9283264"/>
            <a:ext cx="356694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" name="WordArt 19">
            <a:extLst>
              <a:ext uri="{FF2B5EF4-FFF2-40B4-BE49-F238E27FC236}">
                <a16:creationId xmlns:a16="http://schemas.microsoft.com/office/drawing/2014/main" id="{C7EBD9DB-ED9E-9871-4487-A5BADB04C9E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443590" y="9132148"/>
            <a:ext cx="3223395" cy="11429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APPLIED </a:t>
            </a:r>
            <a:r>
              <a:rPr lang="ja-JP" altLang="en-US" sz="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ワークステーション </a:t>
            </a:r>
            <a:r>
              <a:rPr lang="en-US" altLang="ja-JP" sz="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CERVO </a:t>
            </a:r>
            <a:r>
              <a:rPr lang="en-US" altLang="ja-JP" sz="800" kern="10" spc="0" dirty="0" err="1">
                <a:ln>
                  <a:noFill/>
                </a:ln>
                <a:solidFill>
                  <a:srgbClr val="333333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GraceAL</a:t>
            </a:r>
            <a:r>
              <a:rPr lang="en-US" altLang="ja-JP" sz="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 </a:t>
            </a:r>
            <a:r>
              <a:rPr lang="ja-JP" altLang="en-US" sz="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（受注生産）</a:t>
            </a:r>
          </a:p>
        </p:txBody>
      </p:sp>
      <p:sp>
        <p:nvSpPr>
          <p:cNvPr id="13" name="WordArt 21">
            <a:extLst>
              <a:ext uri="{FF2B5EF4-FFF2-40B4-BE49-F238E27FC236}">
                <a16:creationId xmlns:a16="http://schemas.microsoft.com/office/drawing/2014/main" id="{C4613EB0-770C-A455-3E59-4919C77D5C9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00408" y="6728573"/>
            <a:ext cx="4689672" cy="36572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81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3D Slicer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 ユーザーにオススメのモデル</a:t>
            </a:r>
          </a:p>
          <a:p>
            <a:pPr algn="ctr" rtl="0">
              <a:buNone/>
            </a:pPr>
            <a:r>
              <a:rPr lang="ja-JP" altLang="en-US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最新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CPU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高性能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Intel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CoreUltra9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採用 、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NVIDIA GPU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搭載</a:t>
            </a:r>
          </a:p>
        </p:txBody>
      </p:sp>
      <p:sp>
        <p:nvSpPr>
          <p:cNvPr id="16" name="WordArt 24">
            <a:extLst>
              <a:ext uri="{FF2B5EF4-FFF2-40B4-BE49-F238E27FC236}">
                <a16:creationId xmlns:a16="http://schemas.microsoft.com/office/drawing/2014/main" id="{4D72DFDD-B77A-535A-BD7F-CDD2AC65AE4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451211" y="9383585"/>
            <a:ext cx="1493087" cy="20508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価格はお問い合わせください。</a:t>
            </a:r>
          </a:p>
        </p:txBody>
      </p:sp>
      <p:sp>
        <p:nvSpPr>
          <p:cNvPr id="17" name="Rectangle 25">
            <a:extLst>
              <a:ext uri="{FF2B5EF4-FFF2-40B4-BE49-F238E27FC236}">
                <a16:creationId xmlns:a16="http://schemas.microsoft.com/office/drawing/2014/main" id="{14C2BF7D-DD96-3BF7-08F4-0A7B73403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7101" y="9344854"/>
            <a:ext cx="1948032" cy="304772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WordArt 26">
            <a:extLst>
              <a:ext uri="{FF2B5EF4-FFF2-40B4-BE49-F238E27FC236}">
                <a16:creationId xmlns:a16="http://schemas.microsoft.com/office/drawing/2014/main" id="{FD559B81-2D99-67DA-9FFA-87A91518F28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129904" y="9395014"/>
            <a:ext cx="1762426" cy="21080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お客様の環境に合わせて都度お見積り致し</a:t>
            </a:r>
          </a:p>
          <a:p>
            <a:pPr algn="l" rtl="0">
              <a:buNone/>
            </a:pPr>
            <a:r>
              <a:rPr lang="ja-JP" altLang="en-US" sz="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ます。全ての項目がカスタマイズ可能です。</a:t>
            </a:r>
          </a:p>
        </p:txBody>
      </p:sp>
      <p:pic>
        <p:nvPicPr>
          <p:cNvPr id="1052" name="Picture 28">
            <a:extLst>
              <a:ext uri="{FF2B5EF4-FFF2-40B4-BE49-F238E27FC236}">
                <a16:creationId xmlns:a16="http://schemas.microsoft.com/office/drawing/2014/main" id="{A6B09F53-CF6C-5BA6-CCC8-B03C244B6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48" b="10974"/>
          <a:stretch>
            <a:fillRect/>
          </a:stretch>
        </p:blipFill>
        <p:spPr bwMode="auto">
          <a:xfrm>
            <a:off x="-794" y="3"/>
            <a:ext cx="7560000" cy="1659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29">
            <a:extLst>
              <a:ext uri="{FF2B5EF4-FFF2-40B4-BE49-F238E27FC236}">
                <a16:creationId xmlns:a16="http://schemas.microsoft.com/office/drawing/2014/main" id="{7C5AD881-85A2-34D8-B8C4-B44DDB4D0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401" y="805786"/>
            <a:ext cx="5802873" cy="5117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0" name="WordArt 30">
            <a:extLst>
              <a:ext uri="{FF2B5EF4-FFF2-40B4-BE49-F238E27FC236}">
                <a16:creationId xmlns:a16="http://schemas.microsoft.com/office/drawing/2014/main" id="{59992C9D-C3E0-FE9B-246D-91B4819A3A4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05439" y="960077"/>
            <a:ext cx="5148796" cy="20318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en-US" altLang="ja-JP" sz="10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rPr>
              <a:t>CT </a:t>
            </a:r>
            <a:r>
              <a:rPr lang="ja-JP" altLang="en-US" sz="10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rPr>
              <a:t>画像処理ソフトウェア  </a:t>
            </a:r>
            <a:r>
              <a:rPr lang="en-US" altLang="ja-JP" sz="10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rPr>
              <a:t>3D</a:t>
            </a:r>
            <a:r>
              <a:rPr lang="ja-JP" altLang="en-US" sz="10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rPr>
              <a:t> </a:t>
            </a:r>
            <a:r>
              <a:rPr lang="en-US" altLang="ja-JP" sz="10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rPr>
              <a:t>Slicer </a:t>
            </a:r>
            <a:r>
              <a:rPr lang="ja-JP" altLang="en-US" sz="10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rPr>
              <a:t>推奨モデル</a:t>
            </a: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2AC0E898-E64F-CE43-58D1-9E82F1852D58}"/>
              </a:ext>
            </a:extLst>
          </p:cNvPr>
          <p:cNvGrpSpPr/>
          <p:nvPr/>
        </p:nvGrpSpPr>
        <p:grpSpPr>
          <a:xfrm>
            <a:off x="357664" y="1783658"/>
            <a:ext cx="6914573" cy="1110103"/>
            <a:chOff x="357664" y="1783658"/>
            <a:chExt cx="6914573" cy="1110103"/>
          </a:xfrm>
        </p:grpSpPr>
        <p:sp>
          <p:nvSpPr>
            <p:cNvPr id="6" name="WordArt 4">
              <a:extLst>
                <a:ext uri="{FF2B5EF4-FFF2-40B4-BE49-F238E27FC236}">
                  <a16:creationId xmlns:a16="http://schemas.microsoft.com/office/drawing/2014/main" id="{86F9703A-9C42-73ED-C92C-BB26038322FE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57664" y="1783658"/>
              <a:ext cx="3631717" cy="21524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762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en-US" altLang="ja-JP" sz="10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CT/MRI </a:t>
              </a:r>
              <a:r>
                <a:rPr lang="ja-JP" altLang="en-US" sz="10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画像処理ソフトウェア　　　　</a:t>
              </a:r>
            </a:p>
          </p:txBody>
        </p:sp>
        <p:cxnSp>
          <p:nvCxnSpPr>
            <p:cNvPr id="1031" name="AutoShape 7">
              <a:extLst>
                <a:ext uri="{FF2B5EF4-FFF2-40B4-BE49-F238E27FC236}">
                  <a16:creationId xmlns:a16="http://schemas.microsoft.com/office/drawing/2014/main" id="{05069138-0FDC-210E-759E-BECC5F11249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5797" y="2893761"/>
              <a:ext cx="225307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27A8D92A-8614-EBB7-A93E-7DEF7F629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992"/>
            <a:stretch/>
          </p:blipFill>
          <p:spPr>
            <a:xfrm>
              <a:off x="519728" y="2088402"/>
              <a:ext cx="792237" cy="673128"/>
            </a:xfrm>
            <a:prstGeom prst="rect">
              <a:avLst/>
            </a:prstGeom>
          </p:spPr>
        </p:pic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6A6373B-9F91-8BBB-E66D-A9A05BD558E8}"/>
                </a:ext>
              </a:extLst>
            </p:cNvPr>
            <p:cNvSpPr txBox="1"/>
            <p:nvPr/>
          </p:nvSpPr>
          <p:spPr>
            <a:xfrm>
              <a:off x="1258176" y="2163356"/>
              <a:ext cx="1613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ja-JP" sz="2800" b="1" i="0" dirty="0">
                  <a:effectLst/>
                  <a:latin typeface="Inter"/>
                </a:rPr>
                <a:t>3D Slicer</a:t>
              </a: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732D1B8F-7B7D-14A8-7F01-888A03904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0749" y="1813631"/>
              <a:ext cx="1878919" cy="98260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CEA821AB-ED93-255F-EAA0-59777DBD1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3319" y="1813631"/>
              <a:ext cx="1878918" cy="1017747"/>
            </a:xfrm>
            <a:prstGeom prst="rect">
              <a:avLst/>
            </a:prstGeom>
          </p:spPr>
        </p:pic>
      </p:grpSp>
      <p:pic>
        <p:nvPicPr>
          <p:cNvPr id="27" name="図 1">
            <a:extLst>
              <a:ext uri="{FF2B5EF4-FFF2-40B4-BE49-F238E27FC236}">
                <a16:creationId xmlns:a16="http://schemas.microsoft.com/office/drawing/2014/main" id="{E01B52EC-596E-6BAE-828E-A75AA05CD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06" y="7451051"/>
            <a:ext cx="1611486" cy="219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B46EBEF9-039C-AFAB-DBDB-53965AC7EA1B}"/>
              </a:ext>
            </a:extLst>
          </p:cNvPr>
          <p:cNvGrpSpPr/>
          <p:nvPr/>
        </p:nvGrpSpPr>
        <p:grpSpPr>
          <a:xfrm>
            <a:off x="2372199" y="7369440"/>
            <a:ext cx="844787" cy="453316"/>
            <a:chOff x="2372199" y="8093826"/>
            <a:chExt cx="844787" cy="453316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9E5C2DB3-F026-9AB4-0965-00BF6E821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2199" y="8093826"/>
              <a:ext cx="844578" cy="252277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74F3BA77-6366-D302-B72F-E4A8F90D4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2408" y="8335015"/>
              <a:ext cx="844578" cy="212127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CB398543-AE19-4245-017A-ABDFD718E070}"/>
              </a:ext>
            </a:extLst>
          </p:cNvPr>
          <p:cNvGrpSpPr/>
          <p:nvPr/>
        </p:nvGrpSpPr>
        <p:grpSpPr>
          <a:xfrm>
            <a:off x="209388" y="5384760"/>
            <a:ext cx="7132697" cy="1078714"/>
            <a:chOff x="209388" y="5834842"/>
            <a:chExt cx="7132697" cy="1078714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D0F092E5-EA95-38F9-9CD7-596CA8265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388" y="5834842"/>
              <a:ext cx="1726943" cy="1078714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C252308E-9251-909B-87CF-9B6D40288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5800" y="5849640"/>
              <a:ext cx="1726943" cy="1049118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B8956948-F95E-E6F7-AACF-780889D2F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2212" y="5847211"/>
              <a:ext cx="1727749" cy="1066345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95257061-0566-50A5-0E29-96153E5BC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47"/>
            <a:stretch/>
          </p:blipFill>
          <p:spPr>
            <a:xfrm>
              <a:off x="5598625" y="5895057"/>
              <a:ext cx="1743460" cy="1017746"/>
            </a:xfrm>
            <a:prstGeom prst="rect">
              <a:avLst/>
            </a:prstGeom>
          </p:spPr>
        </p:pic>
      </p:grpSp>
      <p:pic>
        <p:nvPicPr>
          <p:cNvPr id="1051" name="Picture 27">
            <a:extLst>
              <a:ext uri="{FF2B5EF4-FFF2-40B4-BE49-F238E27FC236}">
                <a16:creationId xmlns:a16="http://schemas.microsoft.com/office/drawing/2014/main" id="{882119A1-2769-5115-403E-580FE8ACB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61" y="8668641"/>
            <a:ext cx="1073830" cy="69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49">
            <a:extLst>
              <a:ext uri="{FF2B5EF4-FFF2-40B4-BE49-F238E27FC236}">
                <a16:creationId xmlns:a16="http://schemas.microsoft.com/office/drawing/2014/main" id="{845CA655-8748-E990-D547-419930A5A763}"/>
              </a:ext>
            </a:extLst>
          </p:cNvPr>
          <p:cNvSpPr/>
          <p:nvPr/>
        </p:nvSpPr>
        <p:spPr>
          <a:xfrm>
            <a:off x="237406" y="289206"/>
            <a:ext cx="1892300" cy="365361"/>
          </a:xfrm>
          <a:custGeom>
            <a:avLst/>
            <a:gdLst/>
            <a:ahLst/>
            <a:cxnLst/>
            <a:rect l="l" t="t" r="r" b="b"/>
            <a:pathLst>
              <a:path w="1553155" h="298899">
                <a:moveTo>
                  <a:pt x="0" y="0"/>
                </a:moveTo>
                <a:lnTo>
                  <a:pt x="1553155" y="0"/>
                </a:lnTo>
                <a:lnTo>
                  <a:pt x="1553155" y="298899"/>
                </a:lnTo>
                <a:lnTo>
                  <a:pt x="0" y="29889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174873A-3C43-5D3C-FFB0-0B9C893BB42A}"/>
              </a:ext>
            </a:extLst>
          </p:cNvPr>
          <p:cNvGrpSpPr/>
          <p:nvPr/>
        </p:nvGrpSpPr>
        <p:grpSpPr>
          <a:xfrm>
            <a:off x="1300233" y="9969342"/>
            <a:ext cx="4959208" cy="685012"/>
            <a:chOff x="1300233" y="9899494"/>
            <a:chExt cx="4959208" cy="685012"/>
          </a:xfrm>
        </p:grpSpPr>
        <p:sp>
          <p:nvSpPr>
            <p:cNvPr id="11" name="WordArt 177">
              <a:extLst>
                <a:ext uri="{FF2B5EF4-FFF2-40B4-BE49-F238E27FC236}">
                  <a16:creationId xmlns:a16="http://schemas.microsoft.com/office/drawing/2014/main" id="{FF99853C-4D63-5356-8C74-4F4E70AA49B2}"/>
                </a:ext>
              </a:extLst>
            </p:cNvPr>
            <p:cNvSpPr/>
            <p:nvPr/>
          </p:nvSpPr>
          <p:spPr bwMode="auto">
            <a:xfrm>
              <a:off x="3290901" y="9931685"/>
              <a:ext cx="2272030" cy="15050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altLang="ja-JP" sz="3600" kern="10" dirty="0">
                  <a:solidFill>
                    <a:srgbClr val="404040"/>
                  </a:solidFill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https://mfrdx.applied-g.com/</a:t>
              </a:r>
              <a:endParaRPr lang="ja-JP" altLang="en-US" sz="3600" kern="10" spc="0" dirty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endParaRPr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67C5A66B-008E-630E-B67B-419EDC720910}"/>
                </a:ext>
              </a:extLst>
            </p:cNvPr>
            <p:cNvGrpSpPr/>
            <p:nvPr/>
          </p:nvGrpSpPr>
          <p:grpSpPr>
            <a:xfrm>
              <a:off x="1300233" y="9899494"/>
              <a:ext cx="4959208" cy="685012"/>
              <a:chOff x="1055765" y="9899494"/>
              <a:chExt cx="4959208" cy="685012"/>
            </a:xfrm>
          </p:grpSpPr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D1DDE2BB-887B-ADAF-B0FE-82FA5BF70A33}"/>
                  </a:ext>
                </a:extLst>
              </p:cNvPr>
              <p:cNvGrpSpPr/>
              <p:nvPr/>
            </p:nvGrpSpPr>
            <p:grpSpPr>
              <a:xfrm>
                <a:off x="1055765" y="9899494"/>
                <a:ext cx="4959208" cy="685012"/>
                <a:chOff x="1055765" y="9899494"/>
                <a:chExt cx="4959208" cy="685012"/>
              </a:xfrm>
            </p:grpSpPr>
            <p:grpSp>
              <p:nvGrpSpPr>
                <p:cNvPr id="28" name="グループ化 27">
                  <a:extLst>
                    <a:ext uri="{FF2B5EF4-FFF2-40B4-BE49-F238E27FC236}">
                      <a16:creationId xmlns:a16="http://schemas.microsoft.com/office/drawing/2014/main" id="{17A58BB5-5DAE-1B8C-ED0F-DD8E3A5524B1}"/>
                    </a:ext>
                  </a:extLst>
                </p:cNvPr>
                <p:cNvGrpSpPr/>
                <p:nvPr/>
              </p:nvGrpSpPr>
              <p:grpSpPr>
                <a:xfrm>
                  <a:off x="3059583" y="10110131"/>
                  <a:ext cx="2404110" cy="474375"/>
                  <a:chOff x="3059583" y="10110131"/>
                  <a:chExt cx="2404110" cy="474375"/>
                </a:xfrm>
              </p:grpSpPr>
              <p:sp>
                <p:nvSpPr>
                  <p:cNvPr id="35" name="WordArt 178">
                    <a:extLst>
                      <a:ext uri="{FF2B5EF4-FFF2-40B4-BE49-F238E27FC236}">
                        <a16:creationId xmlns:a16="http://schemas.microsoft.com/office/drawing/2014/main" id="{DA0F9AAC-E6CC-A355-5B15-CA2553462A21}"/>
                      </a:ext>
                    </a:extLst>
                  </p:cNvPr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3059583" y="10146964"/>
                    <a:ext cx="443865" cy="139074"/>
                  </a:xfrm>
                  <a:prstGeom prst="rect">
                    <a:avLst/>
                  </a:prstGeom>
                  <a:extLst>
                    <a:ext uri="{91240B29-F687-4F45-9708-019B960494DF}">
                      <a14:hiddenLine xmlns:a14="http://schemas.microsoft.com/office/drawing/2010/main" w="76200">
                        <a:solidFill>
                          <a:srgbClr val="FFFFFF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/>
                      </a14:hiddenEffects>
                    </a:ext>
                  </a:extLst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l" rtl="0">
                      <a:buNone/>
                    </a:pPr>
                    <a:r>
                      <a:rPr lang="ja-JP" altLang="en-US" sz="1000" kern="10" spc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ヒラギノ角ゴ5" panose="020B0500000000000000" pitchFamily="50" charset="-128"/>
                        <a:ea typeface="ヒラギノ角ゴ5" panose="020B0500000000000000" pitchFamily="50" charset="-128"/>
                      </a:rPr>
                      <a:t>または</a:t>
                    </a:r>
                  </a:p>
                </p:txBody>
              </p:sp>
              <p:pic>
                <p:nvPicPr>
                  <p:cNvPr id="37" name="Picture 179">
                    <a:extLst>
                      <a:ext uri="{FF2B5EF4-FFF2-40B4-BE49-F238E27FC236}">
                        <a16:creationId xmlns:a16="http://schemas.microsoft.com/office/drawing/2014/main" id="{0A7EB097-0882-7DB7-F518-51569BFF7E9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71393" y="10110131"/>
                    <a:ext cx="1892300" cy="4743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31" name="Freeform 51">
                  <a:extLst>
                    <a:ext uri="{FF2B5EF4-FFF2-40B4-BE49-F238E27FC236}">
                      <a16:creationId xmlns:a16="http://schemas.microsoft.com/office/drawing/2014/main" id="{2653D815-E161-BCC2-2EE8-BB382C836C98}"/>
                    </a:ext>
                  </a:extLst>
                </p:cNvPr>
                <p:cNvSpPr/>
                <p:nvPr/>
              </p:nvSpPr>
              <p:spPr>
                <a:xfrm>
                  <a:off x="5495760" y="9899494"/>
                  <a:ext cx="519213" cy="519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9213" h="519213">
                      <a:moveTo>
                        <a:pt x="0" y="0"/>
                      </a:moveTo>
                      <a:lnTo>
                        <a:pt x="519213" y="0"/>
                      </a:lnTo>
                      <a:lnTo>
                        <a:pt x="519213" y="519212"/>
                      </a:lnTo>
                      <a:lnTo>
                        <a:pt x="0" y="519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0"/>
                  <a:stretch>
                    <a:fillRect/>
                  </a:stretch>
                </a:blipFill>
              </p:spPr>
            </p:sp>
            <p:sp>
              <p:nvSpPr>
                <p:cNvPr id="33" name="Freeform 49">
                  <a:extLst>
                    <a:ext uri="{FF2B5EF4-FFF2-40B4-BE49-F238E27FC236}">
                      <a16:creationId xmlns:a16="http://schemas.microsoft.com/office/drawing/2014/main" id="{EB9F0195-51E1-BBB1-D93C-D23A14A3F4B6}"/>
                    </a:ext>
                  </a:extLst>
                </p:cNvPr>
                <p:cNvSpPr/>
                <p:nvPr/>
              </p:nvSpPr>
              <p:spPr>
                <a:xfrm>
                  <a:off x="1055765" y="9920665"/>
                  <a:ext cx="1892300" cy="365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3155" h="298899">
                      <a:moveTo>
                        <a:pt x="0" y="0"/>
                      </a:moveTo>
                      <a:lnTo>
                        <a:pt x="1553155" y="0"/>
                      </a:lnTo>
                      <a:lnTo>
                        <a:pt x="1553155" y="298899"/>
                      </a:lnTo>
                      <a:lnTo>
                        <a:pt x="0" y="2988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8"/>
                  <a:stretch>
                    <a:fillRect/>
                  </a:stretch>
                </a:blipFill>
              </p:spPr>
            </p:sp>
          </p:grp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58E9F96-61FC-D383-2DAA-32AB0B37487D}"/>
                  </a:ext>
                </a:extLst>
              </p:cNvPr>
              <p:cNvSpPr txBox="1"/>
              <p:nvPr/>
            </p:nvSpPr>
            <p:spPr>
              <a:xfrm>
                <a:off x="3779837" y="10133538"/>
                <a:ext cx="104041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アプライド</a:t>
                </a:r>
                <a:r>
                  <a:rPr kumimoji="1" lang="en-US" altLang="ja-JP" sz="105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DX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AFF9417-D492-6CF1-4451-1C2011C8D31C}"/>
              </a:ext>
            </a:extLst>
          </p:cNvPr>
          <p:cNvSpPr txBox="1"/>
          <p:nvPr/>
        </p:nvSpPr>
        <p:spPr>
          <a:xfrm>
            <a:off x="3360749" y="7309104"/>
            <a:ext cx="364753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【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製品仕様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】 </a:t>
            </a:r>
          </a:p>
          <a:p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■OS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：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Windows11 Pro 64bit</a:t>
            </a:r>
          </a:p>
          <a:p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インテル 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Intel Core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Ultra 9 285</a:t>
            </a:r>
          </a:p>
          <a:p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メモリ：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64GB (32GB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x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2) DDR5-5600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</a:t>
            </a:r>
            <a:endParaRPr lang="en-US" altLang="ja-JP" sz="1050" kern="10" dirty="0">
              <a:solidFill>
                <a:srgbClr val="404040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ストレージ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：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SSD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1TB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M.2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 </a:t>
            </a:r>
            <a:r>
              <a:rPr lang="en-US" altLang="ja-JP" sz="1050" kern="10" dirty="0" err="1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NVMe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</a:p>
          <a:p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ストレージ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2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：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HDD 4TB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 高耐久性</a:t>
            </a:r>
            <a:endParaRPr lang="en-US" altLang="ja-JP" sz="1050" kern="10" dirty="0">
              <a:solidFill>
                <a:srgbClr val="404040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GPU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：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NVIDIA® RTX™ PRO 4000 </a:t>
            </a:r>
          </a:p>
          <a:p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　　　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Blackwell 24GB-GDDR7</a:t>
            </a:r>
          </a:p>
          <a:p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電源ユニット：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1000W  80PLUS Gold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認証</a:t>
            </a:r>
          </a:p>
          <a:p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■保証：</a:t>
            </a:r>
            <a:r>
              <a:rPr lang="en-US" altLang="ja-JP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</a:t>
            </a:r>
            <a:r>
              <a:rPr lang="ja-JP" altLang="en-US" sz="1050" kern="10" dirty="0">
                <a:solidFill>
                  <a:srgbClr val="40404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年間センドバック方式ハードウェア保証     </a:t>
            </a:r>
            <a:endParaRPr lang="en-US" altLang="ja-JP" sz="1050" kern="10" dirty="0">
              <a:solidFill>
                <a:srgbClr val="404040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7E8F6BA-DE98-4C13-7F25-22A92B013B5F}"/>
              </a:ext>
            </a:extLst>
          </p:cNvPr>
          <p:cNvSpPr txBox="1"/>
          <p:nvPr/>
        </p:nvSpPr>
        <p:spPr>
          <a:xfrm>
            <a:off x="302420" y="3006638"/>
            <a:ext cx="703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3D Slicer</a:t>
            </a:r>
            <a:r>
              <a:rPr lang="ja-JP" altLang="en-US" sz="14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は、医療や生物医学の</a:t>
            </a:r>
            <a:r>
              <a:rPr lang="en-US" altLang="ja-JP" sz="14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DICOM</a:t>
            </a:r>
            <a:r>
              <a:rPr lang="ja-JP" altLang="en-US" sz="14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互換でセグメンテーション処理、</a:t>
            </a:r>
            <a:endParaRPr lang="en-US" altLang="ja-JP" sz="1400" kern="10" dirty="0">
              <a:solidFill>
                <a:srgbClr val="000000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pPr algn="ctr"/>
            <a:r>
              <a:rPr lang="ja-JP" altLang="en-US" sz="14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メッシュ画像の視覚化、分析ができる無料のオープンソースソフトウェア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14F9CF8-09A5-F15B-B350-8582A458CE9F}"/>
              </a:ext>
            </a:extLst>
          </p:cNvPr>
          <p:cNvSpPr txBox="1"/>
          <p:nvPr/>
        </p:nvSpPr>
        <p:spPr>
          <a:xfrm>
            <a:off x="177167" y="4169270"/>
            <a:ext cx="7170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過去</a:t>
            </a:r>
            <a:r>
              <a:rPr lang="en-US" altLang="ja-JP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10</a:t>
            </a:r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年間で</a:t>
            </a:r>
            <a:r>
              <a:rPr lang="en-US" altLang="ja-JP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100</a:t>
            </a:r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万回以上ダウンロードされているオープンソースソフトウェア</a:t>
            </a:r>
            <a:endParaRPr lang="en-US" altLang="ja-JP" sz="1400" kern="10" dirty="0">
              <a:solidFill>
                <a:srgbClr val="000066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</a:t>
            </a:r>
            <a:r>
              <a:rPr lang="en-US" altLang="ja-JP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DICOM</a:t>
            </a:r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データとの標準互換性があり多様な情報オブジェクトをサポート</a:t>
            </a:r>
          </a:p>
          <a:p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豊富なセグメンテーション機能で位置合わせや</a:t>
            </a:r>
            <a:r>
              <a:rPr lang="en-US" altLang="ja-JP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3D</a:t>
            </a:r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構築、</a:t>
            </a:r>
            <a:r>
              <a:rPr lang="en-US" altLang="ja-JP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STL</a:t>
            </a:r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ファイル作成が可能</a:t>
            </a:r>
          </a:p>
          <a:p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</a:t>
            </a:r>
            <a:r>
              <a:rPr lang="en-US" altLang="ja-JP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Python</a:t>
            </a:r>
            <a:r>
              <a:rPr lang="ja-JP" altLang="en-US" sz="1400" kern="10" dirty="0">
                <a:solidFill>
                  <a:srgbClr val="000066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スクリプティングをサポート、カスタムプラグインの開発で機能拡張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E9633A0-6F6A-B206-7116-E9C474234BD5}"/>
              </a:ext>
            </a:extLst>
          </p:cNvPr>
          <p:cNvSpPr txBox="1"/>
          <p:nvPr/>
        </p:nvSpPr>
        <p:spPr>
          <a:xfrm>
            <a:off x="133334" y="3572304"/>
            <a:ext cx="72930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3D Slicer</a:t>
            </a:r>
            <a:r>
              <a:rPr lang="ja-JP" altLang="en-US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は、臨床および生物医学アプリケーションに重点を置いた、高度な画像コンピューティングの課題を解決するソフトウェア　　</a:t>
            </a:r>
            <a:endParaRPr lang="en-US" altLang="ja-JP" sz="900" kern="10" dirty="0">
              <a:solidFill>
                <a:srgbClr val="000000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無料のオープンソースで、研究および商用製品向けのカスタムソリューションを迅速に構築および展開するための開発プラットフォーム</a:t>
            </a:r>
            <a:endParaRPr lang="en-US" altLang="ja-JP" sz="900" kern="10" dirty="0">
              <a:solidFill>
                <a:srgbClr val="000000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endParaRPr kumimoji="1" lang="ja-JP" altLang="en-US" sz="9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8781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13002</TotalTime>
  <Pages>0</Pages>
  <Words>282</Words>
  <Characters>0</Characters>
  <Application>Microsoft Office PowerPoint</Application>
  <DocSecurity>0</DocSecurity>
  <PresentationFormat>ユーザー設定</PresentationFormat>
  <Lines>0</Lines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A-OTF 新ゴ Pro M</vt:lpstr>
      <vt:lpstr>Inter</vt:lpstr>
      <vt:lpstr>ヒラギノ角ゴ5</vt:lpstr>
      <vt:lpstr>ヒラギノ角ゴ6</vt:lpstr>
      <vt:lpstr>ヒラギノ角ゴ7</vt:lpstr>
      <vt:lpstr>ヒラギノ角ゴ8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圭祐 根尾</cp:lastModifiedBy>
  <cp:revision>1500</cp:revision>
  <cp:lastPrinted>2024-08-02T09:06:35Z</cp:lastPrinted>
  <dcterms:created xsi:type="dcterms:W3CDTF">2015-08-26T04:11:00Z</dcterms:created>
  <dcterms:modified xsi:type="dcterms:W3CDTF">2026-08-19T02:56:49Z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