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E23"/>
    <a:srgbClr val="02172D"/>
    <a:srgbClr val="0011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6279" autoAdjust="0"/>
  </p:normalViewPr>
  <p:slideViewPr>
    <p:cSldViewPr snapToGrid="0">
      <p:cViewPr varScale="1">
        <p:scale>
          <a:sx n="71" d="100"/>
          <a:sy n="71" d="100"/>
        </p:scale>
        <p:origin x="26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1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74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4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77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7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9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85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78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7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512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28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43E9B-7526-4C09-9BF3-C432B02C60B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67F4E-7B46-4888-9109-7843E083C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2.pn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3AA4F09-E390-07A3-5741-2954595C4E5F}"/>
              </a:ext>
            </a:extLst>
          </p:cNvPr>
          <p:cNvSpPr txBox="1"/>
          <p:nvPr/>
        </p:nvSpPr>
        <p:spPr>
          <a:xfrm>
            <a:off x="5480050" y="2978715"/>
            <a:ext cx="135186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ja-JP" altLang="en-US" sz="110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とは？</a:t>
            </a:r>
            <a:endParaRPr lang="en-US" altLang="ja-JP" sz="1100" b="1" dirty="0">
              <a:solidFill>
                <a:sysClr val="windowText" lastClr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1B8BE74-905C-CC0E-02E4-DE7EC8C554D2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-21581"/>
            <a:ext cx="7559675" cy="6145753"/>
            <a:chOff x="184727" y="60824"/>
            <a:chExt cx="7647709" cy="6217322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542EC1E-D58D-D58C-4058-262492812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5" r="35758" b="7705"/>
            <a:stretch>
              <a:fillRect/>
            </a:stretch>
          </p:blipFill>
          <p:spPr>
            <a:xfrm>
              <a:off x="184727" y="60824"/>
              <a:ext cx="7647709" cy="621732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7C40828-BC79-FD51-86C4-53745C353E19}"/>
                </a:ext>
              </a:extLst>
            </p:cNvPr>
            <p:cNvSpPr txBox="1"/>
            <p:nvPr/>
          </p:nvSpPr>
          <p:spPr>
            <a:xfrm>
              <a:off x="332510" y="1385455"/>
              <a:ext cx="5486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NVIDIA Alpamayo </a:t>
              </a:r>
              <a:r>
                <a:rPr lang="ja-JP" altLang="en-US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が牽引する</a:t>
              </a:r>
              <a:endParaRPr lang="en-US" altLang="ja-JP" sz="2400" dirty="0">
                <a:solidFill>
                  <a:schemeClr val="bg1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</a:endParaRPr>
            </a:p>
            <a:p>
              <a:r>
                <a:rPr lang="en-US" altLang="ja-JP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AX</a:t>
              </a:r>
              <a:r>
                <a:rPr lang="ja-JP" altLang="en-US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時代の</a:t>
              </a:r>
              <a:r>
                <a:rPr lang="en-US" altLang="ja-JP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R&amp;D</a:t>
              </a:r>
              <a:r>
                <a:rPr lang="ja-JP" altLang="en-US" sz="2400" dirty="0">
                  <a:solidFill>
                    <a:schemeClr val="bg1"/>
                  </a:solidFill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戦略</a:t>
              </a:r>
              <a:endParaRPr lang="en-US" altLang="ja-JP" sz="2400" dirty="0">
                <a:solidFill>
                  <a:schemeClr val="bg1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813044B2-AA61-7270-D8D1-6CE358846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516" y="5118875"/>
              <a:ext cx="1168653" cy="862238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D3DAC33-578E-DFED-DF05-04193D72FA27}"/>
                </a:ext>
              </a:extLst>
            </p:cNvPr>
            <p:cNvSpPr txBox="1"/>
            <p:nvPr/>
          </p:nvSpPr>
          <p:spPr>
            <a:xfrm>
              <a:off x="332510" y="2185244"/>
              <a:ext cx="7334225" cy="404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bg1"/>
                  </a:solidFill>
                  <a:effectLst/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次世代モビリティ開発を加速する</a:t>
              </a:r>
              <a:r>
                <a:rPr lang="en-US" altLang="ja-JP" sz="2000" dirty="0">
                  <a:solidFill>
                    <a:schemeClr val="bg1"/>
                  </a:solidFill>
                  <a:effectLst/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HPC</a:t>
              </a:r>
              <a:r>
                <a:rPr lang="ja-JP" altLang="en-US" sz="2000" dirty="0">
                  <a:solidFill>
                    <a:schemeClr val="bg1"/>
                  </a:solidFill>
                  <a:effectLst/>
                  <a:latin typeface="A-OTF 新ゴ Pro DB" panose="020B0600000000000000" pitchFamily="50" charset="-128"/>
                  <a:ea typeface="A-OTF 新ゴ Pro DB" panose="020B0600000000000000" pitchFamily="50" charset="-128"/>
                </a:rPr>
                <a:t>基盤の最適解</a:t>
              </a:r>
              <a:endParaRPr kumimoji="1" lang="ja-JP" altLang="en-US" sz="2000" dirty="0">
                <a:solidFill>
                  <a:schemeClr val="bg1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</a:endParaRP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D735D317-A19F-7BCB-288C-BA606221E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203" y="387472"/>
            <a:ext cx="1978019" cy="40010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5E2F3C0-4579-3C02-5358-0EF6C00B6A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27" y="6239114"/>
            <a:ext cx="3854723" cy="2089507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2437EB0-D5F9-0242-06D3-813223E8285F}"/>
              </a:ext>
            </a:extLst>
          </p:cNvPr>
          <p:cNvSpPr txBox="1"/>
          <p:nvPr/>
        </p:nvSpPr>
        <p:spPr>
          <a:xfrm>
            <a:off x="4060221" y="6239114"/>
            <a:ext cx="3364267" cy="20928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自動運転システムの開発は、従来のルールベースやモジュール式のアプローチから、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AI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が状況を統合的に理解し判断を下すエンドツーエンドの「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AX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（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AI Transformation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）」環境へと移行しています。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NVIDIA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が提供する「</a:t>
            </a:r>
            <a:r>
              <a:rPr kumimoji="1" lang="en-US" altLang="ja-JP" sz="1000" dirty="0" err="1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Alpamayo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」「</a:t>
            </a:r>
            <a:r>
              <a:rPr kumimoji="1" lang="en-US" altLang="ja-JP" sz="1000" dirty="0" err="1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AlpaSim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」「</a:t>
            </a:r>
            <a:r>
              <a:rPr kumimoji="1" lang="en-US" altLang="ja-JP" sz="1000" dirty="0" err="1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NuRec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」は、安全性と説明可能性を両立したレベル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4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自動運転の社会実装に向けた最新のエコシステムです。</a:t>
            </a:r>
          </a:p>
          <a:p>
            <a:endParaRPr kumimoji="1" lang="ja-JP" altLang="en-US" sz="1000" dirty="0">
              <a:latin typeface="A-OTF 新ゴ Pro M" panose="020B0500000000000000" pitchFamily="50" charset="-128"/>
              <a:ea typeface="A-OTF 新ゴ Pro M" panose="020B0500000000000000" pitchFamily="50" charset="-128"/>
            </a:endParaRPr>
          </a:p>
          <a:p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NVIDIA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の自動運転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AI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基盤「</a:t>
            </a:r>
            <a:r>
              <a:rPr kumimoji="1" lang="en-US" altLang="ja-JP" sz="1000" dirty="0" err="1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Alpamayo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（アルパマヨ）」は、従来のパターン認識に依存した自動運転から脱却し、</a:t>
            </a:r>
            <a:r>
              <a:rPr kumimoji="1" lang="en-US" altLang="ja-JP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AI</a:t>
            </a:r>
            <a:r>
              <a:rPr kumimoji="1" lang="ja-JP" altLang="en-US" sz="1000" dirty="0">
                <a:latin typeface="A-OTF 新ゴ Pro M" panose="020B0500000000000000" pitchFamily="50" charset="-128"/>
                <a:ea typeface="A-OTF 新ゴ Pro M" panose="020B0500000000000000" pitchFamily="50" charset="-128"/>
              </a:rPr>
              <a:t>が人間のように「推論（考えて判断）」する仕組みを取り入れることで、安全性と信頼性を劇的に高めています。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E2E85A7F-3C27-D08B-E835-C7D01DDF960F}"/>
              </a:ext>
            </a:extLst>
          </p:cNvPr>
          <p:cNvGrpSpPr>
            <a:grpSpLocks noChangeAspect="1"/>
          </p:cNvGrpSpPr>
          <p:nvPr/>
        </p:nvGrpSpPr>
        <p:grpSpPr>
          <a:xfrm>
            <a:off x="5166936" y="8387917"/>
            <a:ext cx="2257552" cy="2340000"/>
            <a:chOff x="-4179208" y="3785343"/>
            <a:chExt cx="3357969" cy="3480602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F3DCA51E-556E-D574-5010-302E585D9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179208" y="3785343"/>
              <a:ext cx="2901138" cy="2965737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7640FAA2-D81C-F3B5-7C63-BA8297839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46002" y="4604146"/>
              <a:ext cx="957729" cy="957729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142DA24-EB84-2295-2DE4-9AEA6F142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95636" y="5491548"/>
              <a:ext cx="1774397" cy="1774397"/>
            </a:xfrm>
            <a:prstGeom prst="rect">
              <a:avLst/>
            </a:prstGeom>
          </p:spPr>
        </p:pic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4DEA183-D1BA-E522-B404-E32357FD3CCE}"/>
              </a:ext>
            </a:extLst>
          </p:cNvPr>
          <p:cNvSpPr txBox="1"/>
          <p:nvPr/>
        </p:nvSpPr>
        <p:spPr>
          <a:xfrm>
            <a:off x="158657" y="9316600"/>
            <a:ext cx="5297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NVIDIA </a:t>
            </a:r>
            <a:r>
              <a:rPr kumimoji="1" lang="en-US" altLang="ja-JP" sz="1400" dirty="0" err="1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Alpamayo</a:t>
            </a:r>
            <a:r>
              <a:rPr kumimoji="1" lang="en-US" altLang="ja-JP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 </a:t>
            </a:r>
            <a:r>
              <a:rPr kumimoji="1" lang="ja-JP" altLang="en-US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開発環境に最適な</a:t>
            </a:r>
            <a:r>
              <a:rPr kumimoji="1" lang="en-US" altLang="ja-JP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HPC</a:t>
            </a:r>
          </a:p>
          <a:p>
            <a:r>
              <a:rPr kumimoji="1" lang="ja-JP" altLang="en-US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アプライド製ワークステーション </a:t>
            </a:r>
            <a:r>
              <a:rPr kumimoji="1" lang="en-US" altLang="ja-JP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CERVO-Ryzen</a:t>
            </a:r>
            <a:r>
              <a:rPr kumimoji="1" lang="ja-JP" altLang="en-US" sz="14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 </a:t>
            </a:r>
            <a:r>
              <a:rPr kumimoji="1" lang="ja-JP" altLang="en-US" sz="10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カスタマイズ</a:t>
            </a:r>
            <a:endParaRPr kumimoji="1" lang="ja-JP" altLang="en-US" sz="1400" dirty="0">
              <a:latin typeface="A-OTF 新ゴ Pro R" panose="020B0400000000000000" pitchFamily="50" charset="-128"/>
              <a:ea typeface="A-OTF 新ゴ Pro R" panose="020B0400000000000000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006D3F7-847C-95CD-710F-6C424CB129B4}"/>
              </a:ext>
            </a:extLst>
          </p:cNvPr>
          <p:cNvSpPr txBox="1"/>
          <p:nvPr/>
        </p:nvSpPr>
        <p:spPr>
          <a:xfrm>
            <a:off x="139427" y="8410424"/>
            <a:ext cx="5120776" cy="8463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ja-JP" sz="1000" b="1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大規模推論モデルを支える高密度演算リソース</a:t>
            </a:r>
            <a:br>
              <a:rPr lang="en-US" altLang="ja-JP" sz="1000" b="1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</a:br>
            <a:endParaRPr lang="ja-JP" altLang="ja-JP" sz="300" b="1" dirty="0">
              <a:latin typeface="A-OTF 新ゴ Pro R" panose="020B0400000000000000" pitchFamily="50" charset="-128"/>
              <a:ea typeface="A-OTF 新ゴ Pro R" panose="020B0400000000000000" pitchFamily="50" charset="-128"/>
            </a:endParaRPr>
          </a:p>
          <a:p>
            <a:r>
              <a:rPr lang="ja-JP" altLang="ja-JP" sz="8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Alpamayo（VLAモデル）は、映像入力から車両の軌道と「なぜその判断をしたのか」という推論の論理を同時に出力します。この大規模モデルの継続的なファインチューニングや、車載用の小規模エッジモデルへの蒸留（Distillation）には、極めて高い演算能力が必要です。最新のGPUを搭載し、ノード間を広帯域・低遅延なネットワークで結合した分散学習に最適化された</a:t>
            </a:r>
            <a:r>
              <a:rPr lang="en-US" altLang="ja-JP" sz="8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HPC</a:t>
            </a:r>
            <a:r>
              <a:rPr lang="ja-JP" altLang="ja-JP" sz="8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環境が求められます。</a:t>
            </a:r>
          </a:p>
          <a:p>
            <a:endParaRPr kumimoji="1" lang="ja-JP" altLang="en-US" sz="300" dirty="0">
              <a:latin typeface="A-OTF 新ゴ Pro R" panose="020B0400000000000000" pitchFamily="50" charset="-128"/>
              <a:ea typeface="A-OTF 新ゴ Pro R" panose="020B0400000000000000" pitchFamily="50" charset="-128"/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6DB6A1D7-BD2A-4DA4-3324-5241FBE46A75}"/>
              </a:ext>
            </a:extLst>
          </p:cNvPr>
          <p:cNvGrpSpPr/>
          <p:nvPr/>
        </p:nvGrpSpPr>
        <p:grpSpPr>
          <a:xfrm>
            <a:off x="190500" y="9970770"/>
            <a:ext cx="4930003" cy="697149"/>
            <a:chOff x="330200" y="9983470"/>
            <a:chExt cx="4930003" cy="697149"/>
          </a:xfrm>
        </p:grpSpPr>
        <p:sp>
          <p:nvSpPr>
            <p:cNvPr id="1124" name="WordArt 177">
              <a:extLst>
                <a:ext uri="{FF2B5EF4-FFF2-40B4-BE49-F238E27FC236}">
                  <a16:creationId xmlns:a16="http://schemas.microsoft.com/office/drawing/2014/main" id="{79A3BF0D-8D41-9AF4-056D-19CA886076C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322970" y="10027798"/>
              <a:ext cx="2272030" cy="15050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ja-JP" sz="3600" kern="10" dirty="0">
                  <a:solidFill>
                    <a:srgbClr val="404040"/>
                  </a:solidFill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https://mfrdx.applied-g.com/</a:t>
              </a:r>
              <a:endParaRPr lang="ja-JP" altLang="en-US" sz="3600" kern="10" spc="0" dirty="0">
                <a:ln>
                  <a:noFill/>
                </a:ln>
                <a:solidFill>
                  <a:srgbClr val="404040"/>
                </a:solidFill>
                <a:effectLst/>
                <a:latin typeface="ヒラギノ角ゴ5" panose="020B0500000000000000" pitchFamily="50" charset="-128"/>
                <a:ea typeface="ヒラギノ角ゴ5" panose="020B0500000000000000" pitchFamily="50" charset="-128"/>
              </a:endParaRPr>
            </a:p>
          </p:txBody>
        </p:sp>
        <p:sp>
          <p:nvSpPr>
            <p:cNvPr id="1125" name="WordArt 178">
              <a:extLst>
                <a:ext uri="{FF2B5EF4-FFF2-40B4-BE49-F238E27FC236}">
                  <a16:creationId xmlns:a16="http://schemas.microsoft.com/office/drawing/2014/main" id="{33B80430-0D1C-F4F6-3A9F-0108303FDCA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322970" y="10243077"/>
              <a:ext cx="443865" cy="13907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 dirty="0">
                  <a:ln>
                    <a:noFill/>
                  </a:ln>
                  <a:solidFill>
                    <a:srgbClr val="40404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または</a:t>
              </a:r>
            </a:p>
          </p:txBody>
        </p:sp>
        <p:pic>
          <p:nvPicPr>
            <p:cNvPr id="1126" name="Picture 179">
              <a:extLst>
                <a:ext uri="{FF2B5EF4-FFF2-40B4-BE49-F238E27FC236}">
                  <a16:creationId xmlns:a16="http://schemas.microsoft.com/office/drawing/2014/main" id="{E75A3D3E-9923-DECE-5D3D-59EF994F6B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4780" y="10206244"/>
              <a:ext cx="1892300" cy="474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" name="WordArt 180">
              <a:extLst>
                <a:ext uri="{FF2B5EF4-FFF2-40B4-BE49-F238E27FC236}">
                  <a16:creationId xmlns:a16="http://schemas.microsoft.com/office/drawing/2014/main" id="{E90C5563-3C3D-BC64-B5A7-511582ED763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879865" y="10276734"/>
              <a:ext cx="1332000" cy="10859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0066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800" kern="10" spc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アプライド製造業・研究開発</a:t>
              </a:r>
              <a:r>
                <a:rPr lang="en-US" altLang="ja-JP" sz="1800" kern="10" spc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DX</a:t>
              </a:r>
              <a:endParaRPr lang="ja-JP" altLang="en-US" sz="1800" kern="10" spc="0" dirty="0">
                <a:ln>
                  <a:noFill/>
                </a:ln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2F6CB180-B955-672C-F07E-E5B98E129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00" y="10010891"/>
              <a:ext cx="1846779" cy="375428"/>
            </a:xfrm>
            <a:prstGeom prst="rect">
              <a:avLst/>
            </a:prstGeom>
          </p:spPr>
        </p:pic>
        <p:sp>
          <p:nvSpPr>
            <p:cNvPr id="29" name="Freeform 51">
              <a:extLst>
                <a:ext uri="{FF2B5EF4-FFF2-40B4-BE49-F238E27FC236}">
                  <a16:creationId xmlns:a16="http://schemas.microsoft.com/office/drawing/2014/main" id="{84C52A03-A8D9-0855-9764-8AAD7D7953E8}"/>
                </a:ext>
              </a:extLst>
            </p:cNvPr>
            <p:cNvSpPr/>
            <p:nvPr/>
          </p:nvSpPr>
          <p:spPr>
            <a:xfrm>
              <a:off x="4740990" y="9983470"/>
              <a:ext cx="519213" cy="519213"/>
            </a:xfrm>
            <a:custGeom>
              <a:avLst/>
              <a:gdLst/>
              <a:ahLst/>
              <a:cxnLst/>
              <a:rect l="l" t="t" r="r" b="b"/>
              <a:pathLst>
                <a:path w="519213" h="519213">
                  <a:moveTo>
                    <a:pt x="0" y="0"/>
                  </a:moveTo>
                  <a:lnTo>
                    <a:pt x="519213" y="0"/>
                  </a:lnTo>
                  <a:lnTo>
                    <a:pt x="519213" y="519212"/>
                  </a:lnTo>
                  <a:lnTo>
                    <a:pt x="0" y="519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550360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6B094-1191-C400-E061-FE71C7AD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A3BF84D9-2B23-12BA-88B0-CF82139D7373}"/>
              </a:ext>
            </a:extLst>
          </p:cNvPr>
          <p:cNvSpPr/>
          <p:nvPr/>
        </p:nvSpPr>
        <p:spPr>
          <a:xfrm>
            <a:off x="437905" y="4702548"/>
            <a:ext cx="3840749" cy="11048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WordArt 5">
            <a:extLst>
              <a:ext uri="{FF2B5EF4-FFF2-40B4-BE49-F238E27FC236}">
                <a16:creationId xmlns:a16="http://schemas.microsoft.com/office/drawing/2014/main" id="{3E770518-7E4D-5334-A14E-260EE5F43FD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93233" y="9556129"/>
            <a:ext cx="2754313" cy="187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ja-JP" sz="3600" kern="10" dirty="0">
                <a:solidFill>
                  <a:srgbClr val="404040"/>
                </a:solidFill>
                <a:latin typeface="ヒラギノ角ゴ5" panose="020B0500000000000000" pitchFamily="50" charset="-128"/>
                <a:ea typeface="ヒラギノ角ゴ5" panose="020B0500000000000000" pitchFamily="50" charset="-128"/>
              </a:rPr>
              <a:t>https://mfrdx.applied-g.com/</a:t>
            </a:r>
            <a:endParaRPr lang="ja-JP" altLang="en-US" sz="3600" kern="10" dirty="0">
              <a:solidFill>
                <a:srgbClr val="404040"/>
              </a:solidFill>
              <a:latin typeface="ヒラギノ角ゴ5" panose="020B0500000000000000" pitchFamily="50" charset="-128"/>
              <a:ea typeface="ヒラギノ角ゴ5" panose="020B0500000000000000" pitchFamily="50" charset="-128"/>
            </a:endParaRPr>
          </a:p>
        </p:txBody>
      </p:sp>
      <p:cxnSp>
        <p:nvCxnSpPr>
          <p:cNvPr id="23" name="AutoShape 6">
            <a:extLst>
              <a:ext uri="{FF2B5EF4-FFF2-40B4-BE49-F238E27FC236}">
                <a16:creationId xmlns:a16="http://schemas.microsoft.com/office/drawing/2014/main" id="{BD4A4441-90CC-9B71-5D74-7D4C75864C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56419" y="9464054"/>
            <a:ext cx="46529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AutoShape 7">
            <a:extLst>
              <a:ext uri="{FF2B5EF4-FFF2-40B4-BE49-F238E27FC236}">
                <a16:creationId xmlns:a16="http://schemas.microsoft.com/office/drawing/2014/main" id="{AA043DFB-9748-72FD-322C-33F49FB65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9621" y="9546604"/>
            <a:ext cx="1620000" cy="207962"/>
          </a:xfrm>
          <a:prstGeom prst="roundRect">
            <a:avLst>
              <a:gd name="adj" fmla="val 50000"/>
            </a:avLst>
          </a:prstGeom>
          <a:solidFill>
            <a:srgbClr val="C6D9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" name="AutoShape 1853">
            <a:extLst>
              <a:ext uri="{FF2B5EF4-FFF2-40B4-BE49-F238E27FC236}">
                <a16:creationId xmlns:a16="http://schemas.microsoft.com/office/drawing/2014/main" id="{06F58FC5-78DB-0046-7CD6-F18C7AFE02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36496" y="9594229"/>
            <a:ext cx="819150" cy="104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3600" spc="0">
                <a:ln>
                  <a:noFill/>
                </a:ln>
                <a:solidFill>
                  <a:srgbClr val="272727"/>
                </a:solidFill>
                <a:effectLst/>
                <a:latin typeface="ヒラギノ角ゴ6" panose="020B0600000000000000" pitchFamily="50" charset="-128"/>
                <a:ea typeface="ヒラギノ角ゴ6" panose="020B0600000000000000" pitchFamily="50" charset="-128"/>
              </a:rPr>
              <a:t>アプライド 法人</a:t>
            </a:r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id="{E5BAAA65-12C3-37CD-C8DD-6A1C81F7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t="10135" r="74142" b="56683"/>
          <a:stretch>
            <a:fillRect/>
          </a:stretch>
        </p:blipFill>
        <p:spPr bwMode="auto">
          <a:xfrm>
            <a:off x="5457096" y="9579941"/>
            <a:ext cx="1492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10">
            <a:extLst>
              <a:ext uri="{FF2B5EF4-FFF2-40B4-BE49-F238E27FC236}">
                <a16:creationId xmlns:a16="http://schemas.microsoft.com/office/drawing/2014/main" id="{16910A09-5073-F9E8-0050-AE994BBC3BF2}"/>
              </a:ext>
            </a:extLst>
          </p:cNvPr>
          <p:cNvGrpSpPr>
            <a:grpSpLocks/>
          </p:cNvGrpSpPr>
          <p:nvPr/>
        </p:nvGrpSpPr>
        <p:grpSpPr bwMode="auto">
          <a:xfrm>
            <a:off x="6633433" y="9587879"/>
            <a:ext cx="241300" cy="117475"/>
            <a:chOff x="10182" y="14961"/>
            <a:chExt cx="381" cy="18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28DDBEDE-0291-E714-51A4-0A5806262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" y="14961"/>
              <a:ext cx="381" cy="184"/>
            </a:xfrm>
            <a:prstGeom prst="roundRect">
              <a:avLst>
                <a:gd name="adj" fmla="val 23060"/>
              </a:avLst>
            </a:prstGeom>
            <a:solidFill>
              <a:srgbClr val="272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AutoShape 1853">
              <a:extLst>
                <a:ext uri="{FF2B5EF4-FFF2-40B4-BE49-F238E27FC236}">
                  <a16:creationId xmlns:a16="http://schemas.microsoft.com/office/drawing/2014/main" id="{9313784E-300F-CFFB-8427-8B1720B7EAE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257" y="14993"/>
              <a:ext cx="230" cy="119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ja-JP" altLang="en-US" sz="3600" spc="0">
                  <a:ln>
                    <a:noFill/>
                  </a:ln>
                  <a:solidFill>
                    <a:srgbClr val="FFFFFF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検索</a:t>
              </a:r>
            </a:p>
          </p:txBody>
        </p:sp>
      </p:grpSp>
      <p:grpSp>
        <p:nvGrpSpPr>
          <p:cNvPr id="47" name="Group 30">
            <a:extLst>
              <a:ext uri="{FF2B5EF4-FFF2-40B4-BE49-F238E27FC236}">
                <a16:creationId xmlns:a16="http://schemas.microsoft.com/office/drawing/2014/main" id="{D6DB4823-9577-6713-D338-ECF1BC262B4F}"/>
              </a:ext>
            </a:extLst>
          </p:cNvPr>
          <p:cNvGrpSpPr>
            <a:grpSpLocks/>
          </p:cNvGrpSpPr>
          <p:nvPr/>
        </p:nvGrpSpPr>
        <p:grpSpPr bwMode="auto">
          <a:xfrm>
            <a:off x="467583" y="9826275"/>
            <a:ext cx="6640513" cy="495314"/>
            <a:chOff x="620" y="14339"/>
            <a:chExt cx="10739" cy="800"/>
          </a:xfrm>
        </p:grpSpPr>
        <p:sp>
          <p:nvSpPr>
            <p:cNvPr id="48" name="Rectangle 31">
              <a:extLst>
                <a:ext uri="{FF2B5EF4-FFF2-40B4-BE49-F238E27FC236}">
                  <a16:creationId xmlns:a16="http://schemas.microsoft.com/office/drawing/2014/main" id="{9B96CB39-E911-47AF-3D40-F948B7F16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" y="14341"/>
              <a:ext cx="1988" cy="5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49" name="Group 32">
              <a:extLst>
                <a:ext uri="{FF2B5EF4-FFF2-40B4-BE49-F238E27FC236}">
                  <a16:creationId xmlns:a16="http://schemas.microsoft.com/office/drawing/2014/main" id="{C6BB7D04-634F-5E66-7AE9-CABAE2BE36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6" y="14339"/>
              <a:ext cx="10713" cy="800"/>
              <a:chOff x="857" y="14103"/>
              <a:chExt cx="10476" cy="782"/>
            </a:xfrm>
          </p:grpSpPr>
          <p:sp>
            <p:nvSpPr>
              <p:cNvPr id="50" name="Rectangle 33">
                <a:extLst>
                  <a:ext uri="{FF2B5EF4-FFF2-40B4-BE49-F238E27FC236}">
                    <a16:creationId xmlns:a16="http://schemas.microsoft.com/office/drawing/2014/main" id="{81D56BF7-4EF3-BCB4-CF27-97ACA4556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14103"/>
                <a:ext cx="1058" cy="31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grpSp>
            <p:nvGrpSpPr>
              <p:cNvPr id="51" name="Group 34">
                <a:extLst>
                  <a:ext uri="{FF2B5EF4-FFF2-40B4-BE49-F238E27FC236}">
                    <a16:creationId xmlns:a16="http://schemas.microsoft.com/office/drawing/2014/main" id="{ECBDC526-FA5B-7F10-C0AC-47BFA3587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7" y="14178"/>
                <a:ext cx="10476" cy="707"/>
                <a:chOff x="1041" y="14434"/>
                <a:chExt cx="9873" cy="666"/>
              </a:xfrm>
            </p:grpSpPr>
            <p:sp>
              <p:nvSpPr>
                <p:cNvPr id="52" name="Rectangle 35">
                  <a:extLst>
                    <a:ext uri="{FF2B5EF4-FFF2-40B4-BE49-F238E27FC236}">
                      <a16:creationId xmlns:a16="http://schemas.microsoft.com/office/drawing/2014/main" id="{8522AF24-B64E-6D33-56AB-FAD17C07B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1" y="14434"/>
                  <a:ext cx="9873" cy="232"/>
                </a:xfrm>
                <a:prstGeom prst="rect">
                  <a:avLst/>
                </a:pr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74295" tIns="8890" rIns="74295" bIns="88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53" name="WordArt 36">
                  <a:extLst>
                    <a:ext uri="{FF2B5EF4-FFF2-40B4-BE49-F238E27FC236}">
                      <a16:creationId xmlns:a16="http://schemas.microsoft.com/office/drawing/2014/main" id="{9C96EDC2-51DD-CB4C-4386-DA987EAD7DBC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638" y="14466"/>
                  <a:ext cx="2807" cy="169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76200">
                      <a:solidFill>
                        <a:srgbClr val="0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/>
                    </a14:hiddenEffects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l" rtl="0">
                    <a:buNone/>
                  </a:pPr>
                  <a:r>
                    <a:rPr lang="ja-JP" altLang="en-US" sz="3600" kern="10" spc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アプライド株式会社 </a:t>
                  </a:r>
                  <a:r>
                    <a:rPr lang="ja-JP" altLang="en-US" sz="3600" kern="10" dirty="0">
                      <a:solidFill>
                        <a:srgbClr val="FFFFFF"/>
                      </a:solidFill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広域システム営業</a:t>
                  </a:r>
                  <a:r>
                    <a:rPr lang="ja-JP" altLang="en-US" sz="3600" kern="10" spc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rPr>
                    <a:t>部</a:t>
                  </a:r>
                </a:p>
              </p:txBody>
            </p:sp>
            <p:grpSp>
              <p:nvGrpSpPr>
                <p:cNvPr id="54" name="Group 37">
                  <a:extLst>
                    <a:ext uri="{FF2B5EF4-FFF2-40B4-BE49-F238E27FC236}">
                      <a16:creationId xmlns:a16="http://schemas.microsoft.com/office/drawing/2014/main" id="{9A55ACEA-488D-8720-EA3F-C510C597CA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82" y="14767"/>
                  <a:ext cx="9778" cy="333"/>
                  <a:chOff x="1082" y="14971"/>
                  <a:chExt cx="9667" cy="460"/>
                </a:xfrm>
              </p:grpSpPr>
              <p:sp>
                <p:nvSpPr>
                  <p:cNvPr id="55" name="WordArt 38">
                    <a:extLst>
                      <a:ext uri="{FF2B5EF4-FFF2-40B4-BE49-F238E27FC236}">
                        <a16:creationId xmlns:a16="http://schemas.microsoft.com/office/drawing/2014/main" id="{C9516711-8A3B-C1E4-690E-AB48EEAA4AF4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1082" y="14971"/>
                    <a:ext cx="4642" cy="460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1270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/>
                      </a14:hiddenEffects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l" rtl="0">
                      <a:buNone/>
                    </a:pP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■関東営業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東京都千代田区神田小川町１−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11‐4F 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03-5280-9255</a:t>
                    </a:r>
                  </a:p>
                  <a:p>
                    <a:pPr algn="l" rtl="0">
                      <a:buNone/>
                    </a:pP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東海営業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名古屋市西区上名古屋三丁目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25-28-5F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052-325-2782</a:t>
                    </a:r>
                    <a:endParaRPr lang="en-US" altLang="zh-TW" sz="1200" kern="10" dirty="0">
                      <a:solidFill>
                        <a:srgbClr val="5F5F5F"/>
                      </a:solidFill>
                      <a:latin typeface="ヒラギノ角ゴ4" panose="020B0400000000000000" pitchFamily="50" charset="-128"/>
                      <a:ea typeface="ヒラギノ角ゴ4" panose="020B0400000000000000" pitchFamily="50" charset="-128"/>
                    </a:endParaRPr>
                  </a:p>
                </p:txBody>
              </p:sp>
              <p:sp>
                <p:nvSpPr>
                  <p:cNvPr id="56" name="WordArt 39">
                    <a:extLst>
                      <a:ext uri="{FF2B5EF4-FFF2-40B4-BE49-F238E27FC236}">
                        <a16:creationId xmlns:a16="http://schemas.microsoft.com/office/drawing/2014/main" id="{A9D3DDFE-FD62-18DD-C2EC-9D619BC8B3FB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6190" y="14971"/>
                    <a:ext cx="4559" cy="460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1270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/>
                      </a14:hiddenEffects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l" rtl="0">
                      <a:buNone/>
                    </a:pP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■関西営業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　大阪市淀川区西中島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2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14-6-5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　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TEL:06-6838-4123</a:t>
                    </a:r>
                  </a:p>
                  <a:p>
                    <a:pPr algn="l" rtl="0">
                      <a:buNone/>
                    </a:pP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■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九州営業</a:t>
                    </a:r>
                    <a:r>
                      <a:rPr lang="ja-JP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所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   福岡市博多区上牟田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1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丁目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6-23    TEL</a:t>
                    </a:r>
                    <a:r>
                      <a:rPr lang="zh-TW" altLang="en-US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：</a:t>
                    </a:r>
                    <a:r>
                      <a:rPr lang="en-US" altLang="zh-TW" sz="1200" kern="10" spc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ヒラギノ角ゴ4" panose="020B0400000000000000" pitchFamily="50" charset="-128"/>
                        <a:ea typeface="ヒラギノ角ゴ4" panose="020B0400000000000000" pitchFamily="50" charset="-128"/>
                      </a:rPr>
                      <a:t>092-481-7812</a:t>
                    </a:r>
                    <a:endParaRPr lang="ja-JP" altLang="en-US" sz="1200" kern="10" spc="0" dirty="0">
                      <a:ln>
                        <a:noFill/>
                      </a:ln>
                      <a:solidFill>
                        <a:srgbClr val="5F5F5F"/>
                      </a:solidFill>
                      <a:effectLst/>
                      <a:latin typeface="ヒラギノ角ゴ4" panose="020B0400000000000000" pitchFamily="50" charset="-128"/>
                      <a:ea typeface="ヒラギノ角ゴ4" panose="020B0400000000000000" pitchFamily="50" charset="-128"/>
                    </a:endParaRPr>
                  </a:p>
                </p:txBody>
              </p:sp>
            </p:grpSp>
          </p:grpSp>
        </p:grpSp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125260D-9453-59A2-8626-D4C802BBD046}"/>
              </a:ext>
            </a:extLst>
          </p:cNvPr>
          <p:cNvSpPr txBox="1"/>
          <p:nvPr/>
        </p:nvSpPr>
        <p:spPr>
          <a:xfrm>
            <a:off x="418961" y="6069055"/>
            <a:ext cx="6909817" cy="18620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kumimoji="1" lang="en-US" altLang="ja-JP" sz="7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NVIDIA </a:t>
            </a:r>
            <a:r>
              <a:rPr kumimoji="1" lang="en-US" altLang="ja-JP" sz="1200" dirty="0" err="1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Alpamayo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開発環境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推奨モデル スペック</a:t>
            </a:r>
            <a:endParaRPr kumimoji="1" lang="en-US" altLang="ja-JP" sz="12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システム：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Ubuntu  24.04 LTS 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インストール代行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+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フレームワーク環境設定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</a:p>
          <a:p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AMD Ryzen™ </a:t>
            </a:r>
            <a:r>
              <a:rPr kumimoji="1" lang="en-US" altLang="ja-JP" sz="1200" dirty="0" err="1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Threadripper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™ PRO 9965WX</a:t>
            </a: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                     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（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4.2-5.4GHz/24C/48T/128MB L3 Cache/350W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）</a:t>
            </a:r>
            <a:endParaRPr kumimoji="1" lang="en-US" altLang="ja-JP" sz="12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  <a:p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メモリ：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128</a:t>
            </a:r>
            <a:r>
              <a:rPr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GB</a:t>
            </a:r>
            <a:r>
              <a:rPr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32GB×4</a:t>
            </a:r>
            <a:r>
              <a:rPr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）</a:t>
            </a:r>
            <a:r>
              <a:rPr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DDR5-5600  Registered ECC DIMM</a:t>
            </a:r>
          </a:p>
          <a:p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SSD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2TB (M.2 </a:t>
            </a:r>
            <a:r>
              <a:rPr kumimoji="1" lang="en-US" altLang="ja-JP" sz="1200" dirty="0" err="1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NVMe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PCIe 4.0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）</a:t>
            </a:r>
            <a:endParaRPr lang="en-US" altLang="ja-JP" sz="12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GPU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NVIDIA® RTX™ PRO 6000 Blackwell Max-Q  Workstation</a:t>
            </a:r>
            <a:r>
              <a:rPr kumimoji="1" lang="ja-JP" altLang="en-US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en-US" altLang="ja-JP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Edition  96GB-GDDR7</a:t>
            </a:r>
            <a:endParaRPr kumimoji="1" lang="en-US" altLang="ja-JP" sz="12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電源：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1200W/100V    80PLUS</a:t>
            </a:r>
            <a:r>
              <a:rPr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 </a:t>
            </a:r>
            <a:r>
              <a:rPr lang="en-US" altLang="ja-JP" sz="1200" dirty="0" err="1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Plutinum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認証 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(ATX3.1)</a:t>
            </a:r>
          </a:p>
          <a:p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■ 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保証：</a:t>
            </a:r>
            <a:r>
              <a:rPr kumimoji="1" lang="en-US" altLang="ja-JP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3</a:t>
            </a:r>
            <a:r>
              <a:rPr kumimoji="1" lang="ja-JP" altLang="en-US" sz="12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年間 センドバックハードウェア保証</a:t>
            </a:r>
            <a:endParaRPr kumimoji="1" lang="en-US" altLang="ja-JP" sz="1200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BA371B8-A3F3-C758-4F02-3A5A8B451C11}"/>
              </a:ext>
            </a:extLst>
          </p:cNvPr>
          <p:cNvSpPr txBox="1"/>
          <p:nvPr/>
        </p:nvSpPr>
        <p:spPr>
          <a:xfrm>
            <a:off x="437906" y="8004223"/>
            <a:ext cx="6524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200" b="1" dirty="0">
                <a:solidFill>
                  <a:srgbClr val="1C1C1C"/>
                </a:solidFill>
                <a:latin typeface="A-OTF 新ゴ Pro M" panose="020B0500000000000000" pitchFamily="50" charset="-128"/>
                <a:ea typeface="A-OTF 新ゴ Pro M" panose="020B0500000000000000" pitchFamily="50" charset="-128"/>
                <a:cs typeface="Segoe UI" panose="020B0502040204020203" pitchFamily="34" charset="0"/>
              </a:rPr>
              <a:t>上記仕様からカスタマイズも承ります。メモリ・ストレージの増設やグラフィックボード・</a:t>
            </a:r>
            <a:r>
              <a:rPr kumimoji="1" lang="en-US" altLang="ja-JP" sz="1200" b="1" dirty="0">
                <a:solidFill>
                  <a:srgbClr val="1C1C1C"/>
                </a:solidFill>
                <a:latin typeface="A-OTF 新ゴ Pro M" panose="020B0500000000000000" pitchFamily="50" charset="-128"/>
                <a:ea typeface="A-OTF 新ゴ Pro M" panose="020B0500000000000000" pitchFamily="50" charset="-128"/>
                <a:cs typeface="Segoe UI" panose="020B0502040204020203" pitchFamily="34" charset="0"/>
              </a:rPr>
              <a:t>OS</a:t>
            </a:r>
            <a:r>
              <a:rPr kumimoji="1" lang="ja-JP" altLang="en-US" sz="1200" b="1" dirty="0">
                <a:solidFill>
                  <a:srgbClr val="1C1C1C"/>
                </a:solidFill>
                <a:latin typeface="A-OTF 新ゴ Pro M" panose="020B0500000000000000" pitchFamily="50" charset="-128"/>
                <a:ea typeface="A-OTF 新ゴ Pro M" panose="020B0500000000000000" pitchFamily="50" charset="-128"/>
                <a:cs typeface="Segoe UI" panose="020B0502040204020203" pitchFamily="34" charset="0"/>
              </a:rPr>
              <a:t>の変更、また冷却性や耐久性が高い部品へのアップグレードも可能です。</a:t>
            </a:r>
            <a:endParaRPr lang="ja-JP" altLang="en-US" sz="3200" b="1" dirty="0">
              <a:latin typeface="A-OTF 新ゴ Pro M" panose="020B0500000000000000" pitchFamily="50" charset="-128"/>
              <a:ea typeface="A-OTF 新ゴ Pro M" panose="020B0500000000000000" pitchFamily="50" charset="-128"/>
            </a:endParaRPr>
          </a:p>
        </p:txBody>
      </p: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3751AA4A-BAAC-2EF2-DEDB-F1B5B9A01DDC}"/>
              </a:ext>
            </a:extLst>
          </p:cNvPr>
          <p:cNvCxnSpPr>
            <a:cxnSpLocks/>
          </p:cNvCxnSpPr>
          <p:nvPr/>
        </p:nvCxnSpPr>
        <p:spPr>
          <a:xfrm>
            <a:off x="395288" y="3173411"/>
            <a:ext cx="39478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04BA822C-7CB7-4D59-A86B-139CBED3AA9F}"/>
              </a:ext>
            </a:extLst>
          </p:cNvPr>
          <p:cNvSpPr/>
          <p:nvPr/>
        </p:nvSpPr>
        <p:spPr>
          <a:xfrm>
            <a:off x="437905" y="3439319"/>
            <a:ext cx="3840749" cy="11048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7EC616A4-4C15-416C-F41A-AAE742255E96}"/>
              </a:ext>
            </a:extLst>
          </p:cNvPr>
          <p:cNvSpPr txBox="1"/>
          <p:nvPr/>
        </p:nvSpPr>
        <p:spPr>
          <a:xfrm>
            <a:off x="346851" y="2491424"/>
            <a:ext cx="42165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高性能</a:t>
            </a:r>
            <a:r>
              <a:rPr lang="en-US" altLang="ja-JP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CPU</a:t>
            </a:r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と</a:t>
            </a:r>
            <a:r>
              <a:rPr lang="en-US" altLang="ja-JP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GPU</a:t>
            </a:r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の構成が </a:t>
            </a:r>
            <a:r>
              <a:rPr lang="en-US" altLang="ja-JP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NVIDIA </a:t>
            </a:r>
            <a:r>
              <a:rPr lang="en-US" altLang="ja-JP" sz="1400" dirty="0" err="1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Alpamayo</a:t>
            </a:r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 開発の高精度 効率的な計算に最適</a:t>
            </a:r>
            <a:endParaRPr lang="en-US" altLang="ja-JP" sz="1400" dirty="0">
              <a:latin typeface="A-OTF 新ゴ Pro DB" panose="020B0600000000000000" pitchFamily="50" charset="-128"/>
              <a:ea typeface="A-OTF 新ゴ Pro DB" panose="020B0600000000000000" pitchFamily="50" charset="-128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C1B2D29C-1A57-8DC9-2224-DA19F158B417}"/>
              </a:ext>
            </a:extLst>
          </p:cNvPr>
          <p:cNvSpPr txBox="1"/>
          <p:nvPr/>
        </p:nvSpPr>
        <p:spPr>
          <a:xfrm>
            <a:off x="1650697" y="3541727"/>
            <a:ext cx="27136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最新</a:t>
            </a:r>
            <a:r>
              <a:rPr kumimoji="1" lang="en-US" altLang="ja-JP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CPU AMD Ryzen™ </a:t>
            </a:r>
            <a:r>
              <a:rPr kumimoji="1" lang="en-US" altLang="ja-JP" sz="1100" dirty="0" err="1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Threadripper</a:t>
            </a:r>
            <a:r>
              <a:rPr kumimoji="1" lang="en-US" altLang="ja-JP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™ PRO 9965WX</a:t>
            </a:r>
            <a:r>
              <a:rPr kumimoji="1" lang="ja-JP" altLang="en-US" sz="1100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搭載</a:t>
            </a:r>
            <a:endParaRPr lang="ja-JP" altLang="en-US" sz="2800" dirty="0">
              <a:latin typeface="A-OTF 新ゴ Pro DB" panose="020B0600000000000000" pitchFamily="50" charset="-128"/>
              <a:ea typeface="A-OTF 新ゴ Pro DB" panose="020B0600000000000000" pitchFamily="50" charset="-128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5343B7AB-EBF0-DC95-7259-1FF9EB925E96}"/>
              </a:ext>
            </a:extLst>
          </p:cNvPr>
          <p:cNvSpPr txBox="1"/>
          <p:nvPr/>
        </p:nvSpPr>
        <p:spPr>
          <a:xfrm>
            <a:off x="1650697" y="3989459"/>
            <a:ext cx="235863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900" dirty="0">
                <a:solidFill>
                  <a:srgbClr val="1C1C1C"/>
                </a:solidFill>
                <a:latin typeface="A-OTF 新ゴ Pro R" panose="020B0400000000000000" pitchFamily="50" charset="-128"/>
                <a:ea typeface="A-OTF 新ゴ Pro R" panose="020B0400000000000000" pitchFamily="50" charset="-128"/>
                <a:cs typeface="Segoe UI" panose="020B0502040204020203" pitchFamily="34" charset="0"/>
              </a:rPr>
              <a:t>Workstation</a:t>
            </a:r>
            <a:r>
              <a:rPr kumimoji="1" lang="ja-JP" altLang="en-US" sz="900" dirty="0">
                <a:solidFill>
                  <a:srgbClr val="1C1C1C"/>
                </a:solidFill>
                <a:latin typeface="A-OTF 新ゴ Pro R" panose="020B0400000000000000" pitchFamily="50" charset="-128"/>
                <a:ea typeface="A-OTF 新ゴ Pro R" panose="020B0400000000000000" pitchFamily="50" charset="-128"/>
                <a:cs typeface="Segoe UI" panose="020B0502040204020203" pitchFamily="34" charset="0"/>
              </a:rPr>
              <a:t> 用途の設計に開発されたエンベデッド プロセッサー エンジニアリングシミュレーションに最適</a:t>
            </a:r>
            <a:endParaRPr kumimoji="1" lang="en-US" altLang="ja-JP" sz="900" dirty="0">
              <a:solidFill>
                <a:srgbClr val="1C1C1C"/>
              </a:solidFill>
              <a:latin typeface="A-OTF 新ゴ Pro R" panose="020B0400000000000000" pitchFamily="50" charset="-128"/>
              <a:ea typeface="A-OTF 新ゴ Pro R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691717BB-C2CF-FF17-CBCF-5FCB030A8876}"/>
              </a:ext>
            </a:extLst>
          </p:cNvPr>
          <p:cNvSpPr txBox="1"/>
          <p:nvPr/>
        </p:nvSpPr>
        <p:spPr>
          <a:xfrm>
            <a:off x="1650697" y="4790333"/>
            <a:ext cx="23982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1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RTX PRO 6000 Blackwell </a:t>
            </a:r>
            <a:r>
              <a:rPr kumimoji="1" lang="ja-JP" altLang="en-US" sz="1100" b="1" dirty="0">
                <a:solidFill>
                  <a:srgbClr val="1C1C1C"/>
                </a:solidFill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rPr>
              <a:t>搭載</a:t>
            </a:r>
            <a:endParaRPr kumimoji="1" lang="en-US" altLang="ja-JP" sz="1100" b="1" dirty="0">
              <a:solidFill>
                <a:srgbClr val="1C1C1C"/>
              </a:solidFill>
              <a:latin typeface="A-OTF 新ゴ Pro DB" panose="020B0600000000000000" pitchFamily="50" charset="-128"/>
              <a:ea typeface="A-OTF 新ゴ Pro DB" panose="020B06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9221EE31-ED8E-B7F9-DEB4-5F57CD269F44}"/>
              </a:ext>
            </a:extLst>
          </p:cNvPr>
          <p:cNvSpPr txBox="1"/>
          <p:nvPr/>
        </p:nvSpPr>
        <p:spPr>
          <a:xfrm>
            <a:off x="1650697" y="5090947"/>
            <a:ext cx="23532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Blackwell</a:t>
            </a:r>
            <a:r>
              <a:rPr lang="ja-JP" altLang="en-US" sz="9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アーキテクチャ採用 </a:t>
            </a:r>
            <a:r>
              <a:rPr lang="en-US" altLang="ja-JP" sz="9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RTX PRO 6000 Max-Q </a:t>
            </a:r>
            <a:r>
              <a:rPr lang="ja-JP" altLang="en-US" sz="900" dirty="0">
                <a:latin typeface="A-OTF 新ゴ Pro R" panose="020B0400000000000000" pitchFamily="50" charset="-128"/>
                <a:ea typeface="A-OTF 新ゴ Pro R" panose="020B0400000000000000" pitchFamily="50" charset="-128"/>
              </a:rPr>
              <a:t>プロフェッショナルワークフローの課題に対応する機能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C5B937D-A2E4-D6EC-7435-AA23B5BD2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17" y="2952113"/>
            <a:ext cx="2901138" cy="296573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3D66C9F-AEAA-BC7C-8BBF-40C3B8AF6C66}"/>
              </a:ext>
            </a:extLst>
          </p:cNvPr>
          <p:cNvGrpSpPr/>
          <p:nvPr/>
        </p:nvGrpSpPr>
        <p:grpSpPr>
          <a:xfrm>
            <a:off x="0" y="-1"/>
            <a:ext cx="3334533" cy="2293105"/>
            <a:chOff x="0" y="-1"/>
            <a:chExt cx="3334533" cy="2293105"/>
          </a:xfrm>
          <a:solidFill>
            <a:srgbClr val="1B1E23"/>
          </a:solidFill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707B8BF-0B37-B25F-473A-BB526E234299}"/>
                </a:ext>
              </a:extLst>
            </p:cNvPr>
            <p:cNvSpPr/>
            <p:nvPr/>
          </p:nvSpPr>
          <p:spPr>
            <a:xfrm>
              <a:off x="0" y="-1"/>
              <a:ext cx="3200718" cy="2293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96B6BF8-34F4-8543-5459-46034471C605}"/>
                </a:ext>
              </a:extLst>
            </p:cNvPr>
            <p:cNvSpPr txBox="1"/>
            <p:nvPr/>
          </p:nvSpPr>
          <p:spPr>
            <a:xfrm>
              <a:off x="450062" y="1643717"/>
              <a:ext cx="2884471" cy="52322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A-OTF 新ゴ Pro DB" panose="020B0600000000000000" pitchFamily="50" charset="-128"/>
                  <a:ea typeface="A-OTF 新ゴ Pro DB" panose="020B0600000000000000" pitchFamily="50" charset="-128"/>
                  <a:cs typeface="Segoe UI" panose="020B0502040204020203" pitchFamily="34" charset="0"/>
                </a:rPr>
                <a:t>ソフトウェアの快適な動作に</a:t>
              </a:r>
              <a:endParaRPr kumimoji="1" lang="en-US" altLang="ja-JP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endParaRPr>
            </a:p>
            <a:p>
              <a:r>
                <a:rPr kumimoji="1" lang="ja-JP" altLang="en-US" sz="14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A-OTF 新ゴ Pro DB" panose="020B0600000000000000" pitchFamily="50" charset="-128"/>
                  <a:ea typeface="A-OTF 新ゴ Pro DB" panose="020B0600000000000000" pitchFamily="50" charset="-128"/>
                  <a:cs typeface="Segoe UI" panose="020B0502040204020203" pitchFamily="34" charset="0"/>
                </a:rPr>
                <a:t>お勧めのワークステーション</a:t>
              </a:r>
              <a:endParaRPr lang="en-US" altLang="ja-JP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-OTF 新ゴ Pro DB" panose="020B0600000000000000" pitchFamily="50" charset="-128"/>
                <a:ea typeface="A-OTF 新ゴ Pro DB" panose="020B0600000000000000" pitchFamily="50" charset="-128"/>
                <a:cs typeface="Segoe UI" panose="020B0502040204020203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3712E3C-86FF-5CD2-4270-78B64F44F352}"/>
                </a:ext>
              </a:extLst>
            </p:cNvPr>
            <p:cNvSpPr txBox="1"/>
            <p:nvPr/>
          </p:nvSpPr>
          <p:spPr>
            <a:xfrm>
              <a:off x="139790" y="1674495"/>
              <a:ext cx="266299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Yu Gothic UI" panose="020B0500000000000000" pitchFamily="50" charset="-128"/>
                  <a:ea typeface="Yu Gothic UI" panose="020B0500000000000000" pitchFamily="50" charset="-128"/>
                  <a:cs typeface="Segoe UI" panose="020B0502040204020203" pitchFamily="34" charset="0"/>
                </a:rPr>
                <a:t>×</a:t>
              </a:r>
              <a:endParaRPr lang="en-US" altLang="ja-JP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Yu Gothic UI" panose="020B0500000000000000" pitchFamily="50" charset="-128"/>
                <a:ea typeface="Yu Gothic UI" panose="020B0500000000000000" pitchFamily="50" charset="-128"/>
                <a:cs typeface="Segoe UI" panose="020B0502040204020203" pitchFamily="34" charset="0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C1884C22-3497-154B-A5A9-918BA7378AAD}"/>
                </a:ext>
              </a:extLst>
            </p:cNvPr>
            <p:cNvSpPr txBox="1"/>
            <p:nvPr/>
          </p:nvSpPr>
          <p:spPr>
            <a:xfrm>
              <a:off x="203705" y="727336"/>
              <a:ext cx="2056210" cy="8925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ja-JP" sz="2000" b="1" i="0" dirty="0">
                  <a:solidFill>
                    <a:srgbClr val="FFFFFF"/>
                  </a:solidFill>
                  <a:effectLst/>
                  <a:latin typeface="3ds"/>
                </a:rPr>
                <a:t>NVIDIA</a:t>
              </a:r>
            </a:p>
            <a:p>
              <a:r>
                <a:rPr lang="en-US" altLang="ja-JP" sz="3200" b="1" i="0" dirty="0" err="1">
                  <a:solidFill>
                    <a:srgbClr val="FFFFFF"/>
                  </a:solidFill>
                  <a:effectLst/>
                  <a:latin typeface="3ds"/>
                </a:rPr>
                <a:t>Alpamayo</a:t>
              </a:r>
              <a:endParaRPr lang="en-US" altLang="ja-JP" sz="3200" b="1" i="0" dirty="0">
                <a:solidFill>
                  <a:srgbClr val="FFFFFF"/>
                </a:solidFill>
                <a:effectLst/>
                <a:latin typeface="3ds"/>
              </a:endParaRPr>
            </a:p>
          </p:txBody>
        </p:sp>
      </p:grpSp>
      <p:pic>
        <p:nvPicPr>
          <p:cNvPr id="2050" name="Picture 16">
            <a:extLst>
              <a:ext uri="{FF2B5EF4-FFF2-40B4-BE49-F238E27FC236}">
                <a16:creationId xmlns:a16="http://schemas.microsoft.com/office/drawing/2014/main" id="{501C2219-87A2-8508-84F0-73C9DB26A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82" y="2938444"/>
            <a:ext cx="528315" cy="71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図 1111">
            <a:extLst>
              <a:ext uri="{FF2B5EF4-FFF2-40B4-BE49-F238E27FC236}">
                <a16:creationId xmlns:a16="http://schemas.microsoft.com/office/drawing/2014/main" id="{844B161E-58D8-09ED-5BD7-0D650A2D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56" y="4893327"/>
            <a:ext cx="1006631" cy="75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77E7B52D-0AA2-4C06-0F74-6D7117F481BF}"/>
              </a:ext>
            </a:extLst>
          </p:cNvPr>
          <p:cNvSpPr txBox="1"/>
          <p:nvPr/>
        </p:nvSpPr>
        <p:spPr>
          <a:xfrm>
            <a:off x="4651234" y="2491424"/>
            <a:ext cx="26964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RTX</a:t>
            </a:r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 </a:t>
            </a:r>
            <a:r>
              <a:rPr lang="en-US" altLang="ja-JP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PRO 6000 Blackwell</a:t>
            </a:r>
          </a:p>
          <a:p>
            <a:r>
              <a:rPr lang="ja-JP" altLang="en-US" sz="1400" dirty="0">
                <a:latin typeface="A-OTF 新ゴ Pro DB" panose="020B0600000000000000" pitchFamily="50" charset="-128"/>
                <a:ea typeface="A-OTF 新ゴ Pro DB" panose="020B0600000000000000" pitchFamily="50" charset="-128"/>
              </a:rPr>
              <a:t>搭載モデル</a:t>
            </a:r>
            <a:endParaRPr lang="en-US" altLang="ja-JP" sz="1400" dirty="0">
              <a:latin typeface="A-OTF 新ゴ Pro DB" panose="020B0600000000000000" pitchFamily="50" charset="-128"/>
              <a:ea typeface="A-OTF 新ゴ Pro DB" panose="020B0600000000000000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3D25E61-F0EF-E2D4-829A-7554F73D4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7" y="3509345"/>
            <a:ext cx="957729" cy="95772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138A1B2-3BF3-BF05-E6A8-2F0A6E8E85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23" y="3770916"/>
            <a:ext cx="957729" cy="957729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05966D3-98E7-FD4E-748D-A6D1C991C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89" y="4658318"/>
            <a:ext cx="1774397" cy="177439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77AD35C-8D42-15CD-1987-5FE2B49000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8"/>
          <a:stretch>
            <a:fillRect/>
          </a:stretch>
        </p:blipFill>
        <p:spPr>
          <a:xfrm>
            <a:off x="3200718" y="0"/>
            <a:ext cx="4358957" cy="2293106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C79AC99-B3F5-5021-1120-EB50BC9C8B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76" y="179849"/>
            <a:ext cx="1742388" cy="352446"/>
          </a:xfrm>
          <a:prstGeom prst="rect">
            <a:avLst/>
          </a:prstGeom>
        </p:spPr>
      </p:pic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5BD14D90-770E-633F-DD51-D1A599DC9BA0}"/>
              </a:ext>
            </a:extLst>
          </p:cNvPr>
          <p:cNvGrpSpPr/>
          <p:nvPr/>
        </p:nvGrpSpPr>
        <p:grpSpPr>
          <a:xfrm>
            <a:off x="418961" y="8519246"/>
            <a:ext cx="6820039" cy="751448"/>
            <a:chOff x="418961" y="8385896"/>
            <a:chExt cx="6820039" cy="751448"/>
          </a:xfrm>
        </p:grpSpPr>
        <p:cxnSp>
          <p:nvCxnSpPr>
            <p:cNvPr id="59" name="直線コネクタ 58">
              <a:extLst>
                <a:ext uri="{FF2B5EF4-FFF2-40B4-BE49-F238E27FC236}">
                  <a16:creationId xmlns:a16="http://schemas.microsoft.com/office/drawing/2014/main" id="{F5CBD780-4E66-ACE4-9276-6719F43E18D1}"/>
                </a:ext>
              </a:extLst>
            </p:cNvPr>
            <p:cNvCxnSpPr>
              <a:cxnSpLocks/>
            </p:cNvCxnSpPr>
            <p:nvPr/>
          </p:nvCxnSpPr>
          <p:spPr>
            <a:xfrm>
              <a:off x="442182" y="9137344"/>
              <a:ext cx="6667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6089F2EC-689C-8189-A9ED-FBAD4AD8A350}"/>
                </a:ext>
              </a:extLst>
            </p:cNvPr>
            <p:cNvCxnSpPr>
              <a:cxnSpLocks/>
            </p:cNvCxnSpPr>
            <p:nvPr/>
          </p:nvCxnSpPr>
          <p:spPr>
            <a:xfrm>
              <a:off x="443469" y="8385896"/>
              <a:ext cx="666591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AAE670EC-C8ED-D1FF-C548-F904E2259FD8}"/>
                </a:ext>
              </a:extLst>
            </p:cNvPr>
            <p:cNvSpPr txBox="1"/>
            <p:nvPr/>
          </p:nvSpPr>
          <p:spPr>
            <a:xfrm>
              <a:off x="418961" y="8522870"/>
              <a:ext cx="452711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NVIDIA </a:t>
              </a:r>
              <a:r>
                <a:rPr kumimoji="1" lang="en-US" altLang="ja-JP" sz="1400" dirty="0" err="1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Alpamayo</a:t>
              </a:r>
              <a:r>
                <a:rPr kumimoji="1" lang="en-US" altLang="ja-JP" sz="14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 </a:t>
              </a:r>
              <a:r>
                <a:rPr kumimoji="1" lang="ja-JP" altLang="en-US" sz="14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開発環境に最適な</a:t>
              </a:r>
              <a:r>
                <a:rPr kumimoji="1" lang="en-US" altLang="ja-JP" sz="14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HPC</a:t>
              </a:r>
            </a:p>
            <a:p>
              <a:r>
                <a:rPr kumimoji="1" lang="ja-JP" altLang="en-US" sz="12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アプライド製ワークステーション </a:t>
              </a:r>
              <a:r>
                <a:rPr kumimoji="1" lang="en-US" altLang="ja-JP" sz="12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CERVO-Ryzen</a:t>
              </a:r>
              <a:r>
                <a:rPr kumimoji="1" lang="ja-JP" altLang="en-US" sz="12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 </a:t>
              </a:r>
              <a:r>
                <a:rPr kumimoji="1" lang="ja-JP" altLang="en-US" sz="9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カスタマイズ</a:t>
              </a:r>
              <a:endParaRPr kumimoji="1" lang="ja-JP" altLang="en-US" sz="1200" dirty="0">
                <a:latin typeface="A-OTF 新ゴ Pro R" panose="020B0400000000000000" pitchFamily="50" charset="-128"/>
                <a:ea typeface="A-OTF 新ゴ Pro R" panose="020B0400000000000000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B70B1129-ABB7-2670-4C27-6AB5F2D1A7D8}"/>
                </a:ext>
              </a:extLst>
            </p:cNvPr>
            <p:cNvSpPr txBox="1"/>
            <p:nvPr/>
          </p:nvSpPr>
          <p:spPr>
            <a:xfrm>
              <a:off x="4946073" y="8784481"/>
              <a:ext cx="22929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価格は販売店にお問い合わせください</a:t>
              </a: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73D070F1-FB05-D3BD-281D-F8705F922471}"/>
                </a:ext>
              </a:extLst>
            </p:cNvPr>
            <p:cNvSpPr txBox="1"/>
            <p:nvPr/>
          </p:nvSpPr>
          <p:spPr>
            <a:xfrm>
              <a:off x="5037513" y="8522870"/>
              <a:ext cx="814016" cy="24622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chemeClr val="bg1"/>
                  </a:solidFill>
                  <a:latin typeface="A-OTF 新ゴ Pro R" panose="020B0400000000000000" pitchFamily="50" charset="-128"/>
                  <a:ea typeface="A-OTF 新ゴ Pro R" panose="020B0400000000000000" pitchFamily="50" charset="-128"/>
                </a:rPr>
                <a:t>想定売価</a:t>
              </a:r>
            </a:p>
          </p:txBody>
        </p:sp>
      </p:grpSp>
      <p:pic>
        <p:nvPicPr>
          <p:cNvPr id="69" name="図 68">
            <a:extLst>
              <a:ext uri="{FF2B5EF4-FFF2-40B4-BE49-F238E27FC236}">
                <a16:creationId xmlns:a16="http://schemas.microsoft.com/office/drawing/2014/main" id="{5A1ED504-4505-52C5-E0FE-83ACA2AED9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31" y="9358890"/>
            <a:ext cx="1846779" cy="375428"/>
          </a:xfrm>
          <a:prstGeom prst="rect">
            <a:avLst/>
          </a:prstGeom>
        </p:spPr>
      </p:pic>
      <p:pic>
        <p:nvPicPr>
          <p:cNvPr id="81" name="図 80">
            <a:extLst>
              <a:ext uri="{FF2B5EF4-FFF2-40B4-BE49-F238E27FC236}">
                <a16:creationId xmlns:a16="http://schemas.microsoft.com/office/drawing/2014/main" id="{8AD2C33A-2095-28AE-B472-B754E98DBB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84" y="851986"/>
            <a:ext cx="838539" cy="61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13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06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1273</TotalTime>
  <Words>588</Words>
  <Application>Microsoft Office PowerPoint</Application>
  <PresentationFormat>ユーザー設定</PresentationFormat>
  <Paragraphs>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6" baseType="lpstr">
      <vt:lpstr>3ds</vt:lpstr>
      <vt:lpstr>A-OTF 新ゴ Pro DB</vt:lpstr>
      <vt:lpstr>A-OTF 新ゴ Pro M</vt:lpstr>
      <vt:lpstr>A-OTF 新ゴ Pro R</vt:lpstr>
      <vt:lpstr>Yu Gothic UI</vt:lpstr>
      <vt:lpstr>ヒラギノ角ゴ4</vt:lpstr>
      <vt:lpstr>ヒラギノ角ゴ5</vt:lpstr>
      <vt:lpstr>ヒラギノ角ゴ6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Mitsuyama</dc:creator>
  <cp:lastModifiedBy>圭祐 根尾</cp:lastModifiedBy>
  <cp:revision>21</cp:revision>
  <dcterms:created xsi:type="dcterms:W3CDTF">2025-02-18T01:46:40Z</dcterms:created>
  <dcterms:modified xsi:type="dcterms:W3CDTF">2026-07-14T23:21:55Z</dcterms:modified>
</cp:coreProperties>
</file>