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14"/>
    <a:srgbClr val="002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6279" autoAdjust="0"/>
  </p:normalViewPr>
  <p:slideViewPr>
    <p:cSldViewPr snapToGrid="0">
      <p:cViewPr varScale="1">
        <p:scale>
          <a:sx n="62" d="100"/>
          <a:sy n="62" d="100"/>
        </p:scale>
        <p:origin x="264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1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74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4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77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7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9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85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78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7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512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28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43E9B-7526-4C09-9BF3-C432B02C60B4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3CD63F-562C-FE60-33EF-7A68EF483C19}"/>
              </a:ext>
            </a:extLst>
          </p:cNvPr>
          <p:cNvGrpSpPr/>
          <p:nvPr/>
        </p:nvGrpSpPr>
        <p:grpSpPr>
          <a:xfrm>
            <a:off x="0" y="0"/>
            <a:ext cx="7559675" cy="2335822"/>
            <a:chOff x="-163" y="0"/>
            <a:chExt cx="7559675" cy="2335822"/>
          </a:xfrm>
          <a:gradFill flip="none" rotWithShape="1">
            <a:gsLst>
              <a:gs pos="42000">
                <a:schemeClr val="tx1"/>
              </a:gs>
              <a:gs pos="72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94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grpSpPr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52AB1927-8853-FE8C-7DA7-90FAA610B141}"/>
                </a:ext>
              </a:extLst>
            </p:cNvPr>
            <p:cNvSpPr/>
            <p:nvPr/>
          </p:nvSpPr>
          <p:spPr>
            <a:xfrm>
              <a:off x="-163" y="0"/>
              <a:ext cx="7559675" cy="233582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E374BCD8-5A02-8E6D-59A5-0248E4936B45}"/>
                </a:ext>
              </a:extLst>
            </p:cNvPr>
            <p:cNvSpPr/>
            <p:nvPr/>
          </p:nvSpPr>
          <p:spPr>
            <a:xfrm>
              <a:off x="0" y="0"/>
              <a:ext cx="3594200" cy="39768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B3128E7A-2B4B-2CD5-7CE5-2C6532B72232}"/>
                </a:ext>
              </a:extLst>
            </p:cNvPr>
            <p:cNvGrpSpPr/>
            <p:nvPr/>
          </p:nvGrpSpPr>
          <p:grpSpPr>
            <a:xfrm>
              <a:off x="272939" y="1575745"/>
              <a:ext cx="3877257" cy="591192"/>
              <a:chOff x="-4413412" y="2335822"/>
              <a:chExt cx="3877257" cy="591192"/>
            </a:xfrm>
            <a:grpFill/>
          </p:grpSpPr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7B3797C8-C700-E9F0-F28B-80983EE7DAD4}"/>
                  </a:ext>
                </a:extLst>
              </p:cNvPr>
              <p:cNvCxnSpPr/>
              <p:nvPr/>
            </p:nvCxnSpPr>
            <p:spPr>
              <a:xfrm>
                <a:off x="-4413412" y="2335822"/>
                <a:ext cx="2641600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  <a:effectLst>
                <a:glow rad="101600">
                  <a:schemeClr val="tx1">
                    <a:alpha val="6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9BA94CF7-9BE6-DD75-2B17-1FE91CB9CA70}"/>
                  </a:ext>
                </a:extLst>
              </p:cNvPr>
              <p:cNvSpPr txBox="1"/>
              <p:nvPr/>
            </p:nvSpPr>
            <p:spPr>
              <a:xfrm>
                <a:off x="-4413412" y="2403794"/>
                <a:ext cx="3877257" cy="52322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400" dirty="0">
                    <a:solidFill>
                      <a:schemeClr val="bg1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ヒラギノ角ゴ8" panose="020B0800000000000000" pitchFamily="50" charset="-128"/>
                    <a:ea typeface="ヒラギノ角ゴ8" panose="020B0800000000000000" pitchFamily="50" charset="-128"/>
                    <a:cs typeface="Segoe UI" panose="020B0502040204020203" pitchFamily="34" charset="0"/>
                  </a:rPr>
                  <a:t>GPU</a:t>
                </a:r>
                <a:r>
                  <a:rPr kumimoji="1" lang="ja-JP" altLang="en-US" sz="1400" dirty="0">
                    <a:solidFill>
                      <a:schemeClr val="bg1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ヒラギノ角ゴ8" panose="020B0800000000000000" pitchFamily="50" charset="-128"/>
                    <a:ea typeface="ヒラギノ角ゴ8" panose="020B0800000000000000" pitchFamily="50" charset="-128"/>
                    <a:cs typeface="Segoe UI" panose="020B0502040204020203" pitchFamily="34" charset="0"/>
                  </a:rPr>
                  <a:t>間通信が性能を左右する大規模</a:t>
                </a:r>
                <a:r>
                  <a:rPr kumimoji="1" lang="en-US" altLang="ja-JP" sz="1400" dirty="0">
                    <a:solidFill>
                      <a:schemeClr val="bg1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ヒラギノ角ゴ8" panose="020B0800000000000000" pitchFamily="50" charset="-128"/>
                    <a:ea typeface="ヒラギノ角ゴ8" panose="020B0800000000000000" pitchFamily="50" charset="-128"/>
                    <a:cs typeface="Segoe UI" panose="020B0502040204020203" pitchFamily="34" charset="0"/>
                  </a:rPr>
                  <a:t>AI</a:t>
                </a:r>
                <a:r>
                  <a:rPr kumimoji="1" lang="ja-JP" altLang="en-US" sz="1400" dirty="0">
                    <a:solidFill>
                      <a:schemeClr val="bg1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ヒラギノ角ゴ8" panose="020B0800000000000000" pitchFamily="50" charset="-128"/>
                    <a:ea typeface="ヒラギノ角ゴ8" panose="020B0800000000000000" pitchFamily="50" charset="-128"/>
                    <a:cs typeface="Segoe UI" panose="020B0502040204020203" pitchFamily="34" charset="0"/>
                  </a:rPr>
                  <a:t>・科学技術計算向け特化モデル</a:t>
                </a:r>
                <a:endParaRPr lang="en-US" altLang="ja-JP" sz="14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ヒラギノ角ゴ8" panose="020B0800000000000000" pitchFamily="50" charset="-128"/>
                  <a:ea typeface="ヒラギノ角ゴ8" panose="020B0800000000000000" pitchFamily="50" charset="-128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BEB2C024-2699-CBE7-E853-88669C4BE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49" y="155155"/>
            <a:ext cx="1413591" cy="271064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5007BC9-5261-C977-3C6F-C4BCBBE9FC43}"/>
              </a:ext>
            </a:extLst>
          </p:cNvPr>
          <p:cNvSpPr txBox="1"/>
          <p:nvPr/>
        </p:nvSpPr>
        <p:spPr>
          <a:xfrm>
            <a:off x="273102" y="625137"/>
            <a:ext cx="467989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NVIDIA H200 NVL</a:t>
            </a:r>
          </a:p>
          <a:p>
            <a:r>
              <a:rPr lang="en-US" altLang="ja-JP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AI Server</a:t>
            </a:r>
          </a:p>
        </p:txBody>
      </p:sp>
      <p:pic>
        <p:nvPicPr>
          <p:cNvPr id="2051" name="図 1109">
            <a:extLst>
              <a:ext uri="{FF2B5EF4-FFF2-40B4-BE49-F238E27FC236}">
                <a16:creationId xmlns:a16="http://schemas.microsoft.com/office/drawing/2014/main" id="{7ABF1DD0-5EDF-C5C3-1E1B-C0BCC073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359" y="119786"/>
            <a:ext cx="727438" cy="48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6DCE989-95A6-49DD-FD6D-1D9B66AB0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" y="6431152"/>
            <a:ext cx="7535242" cy="424082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A097473-C718-9C01-6B46-6D3C1EE9A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3" y="2200523"/>
            <a:ext cx="7547434" cy="424768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CC928BD-84B5-DABA-B04A-FB8A182203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15" y="-368930"/>
            <a:ext cx="3156268" cy="256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60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6B094-1191-C400-E061-FE71C7AD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WordArt 5">
            <a:extLst>
              <a:ext uri="{FF2B5EF4-FFF2-40B4-BE49-F238E27FC236}">
                <a16:creationId xmlns:a16="http://schemas.microsoft.com/office/drawing/2014/main" id="{3E770518-7E4D-5334-A14E-260EE5F43FD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93233" y="9556129"/>
            <a:ext cx="2754313" cy="187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ja-JP" sz="3600" kern="10" dirty="0">
                <a:solidFill>
                  <a:srgbClr val="404040"/>
                </a:solidFill>
                <a:latin typeface="ヒラギノ角ゴ5" panose="020B0500000000000000" pitchFamily="50" charset="-128"/>
                <a:ea typeface="ヒラギノ角ゴ5" panose="020B0500000000000000" pitchFamily="50" charset="-128"/>
              </a:rPr>
              <a:t>https://mfrdx.applied-g.com/</a:t>
            </a:r>
            <a:endParaRPr lang="ja-JP" altLang="en-US" sz="3600" kern="10" spc="0" dirty="0">
              <a:ln>
                <a:noFill/>
              </a:ln>
              <a:solidFill>
                <a:srgbClr val="404040"/>
              </a:solidFill>
              <a:effectLst/>
              <a:latin typeface="ヒラギノ角ゴ5" panose="020B0500000000000000" pitchFamily="50" charset="-128"/>
              <a:ea typeface="ヒラギノ角ゴ5" panose="020B0500000000000000" pitchFamily="50" charset="-128"/>
            </a:endParaRPr>
          </a:p>
        </p:txBody>
      </p:sp>
      <p:cxnSp>
        <p:nvCxnSpPr>
          <p:cNvPr id="23" name="AutoShape 6">
            <a:extLst>
              <a:ext uri="{FF2B5EF4-FFF2-40B4-BE49-F238E27FC236}">
                <a16:creationId xmlns:a16="http://schemas.microsoft.com/office/drawing/2014/main" id="{BD4A4441-90CC-9B71-5D74-7D4C75864C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55133" y="9464054"/>
            <a:ext cx="45116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AutoShape 7">
            <a:extLst>
              <a:ext uri="{FF2B5EF4-FFF2-40B4-BE49-F238E27FC236}">
                <a16:creationId xmlns:a16="http://schemas.microsoft.com/office/drawing/2014/main" id="{AA043DFB-9748-72FD-322C-33F49FB65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9621" y="9546604"/>
            <a:ext cx="1620000" cy="207962"/>
          </a:xfrm>
          <a:prstGeom prst="roundRect">
            <a:avLst>
              <a:gd name="adj" fmla="val 50000"/>
            </a:avLst>
          </a:prstGeom>
          <a:solidFill>
            <a:srgbClr val="C6D9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" name="AutoShape 1853">
            <a:extLst>
              <a:ext uri="{FF2B5EF4-FFF2-40B4-BE49-F238E27FC236}">
                <a16:creationId xmlns:a16="http://schemas.microsoft.com/office/drawing/2014/main" id="{06F58FC5-78DB-0046-7CD6-F18C7AFE02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36496" y="9594229"/>
            <a:ext cx="819150" cy="104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dirty="0">
                <a:solidFill>
                  <a:srgbClr val="272727"/>
                </a:solidFill>
                <a:latin typeface="ヒラギノ角ゴ6" panose="020B0600000000000000" pitchFamily="50" charset="-128"/>
                <a:ea typeface="ヒラギノ角ゴ6" panose="020B0600000000000000" pitchFamily="50" charset="-128"/>
              </a:rPr>
              <a:t>アプライド </a:t>
            </a:r>
            <a:r>
              <a:rPr lang="en-US" altLang="ja-JP" sz="3600" dirty="0">
                <a:solidFill>
                  <a:srgbClr val="272727"/>
                </a:solidFill>
                <a:latin typeface="ヒラギノ角ゴ6" panose="020B0600000000000000" pitchFamily="50" charset="-128"/>
                <a:ea typeface="ヒラギノ角ゴ6" panose="020B0600000000000000" pitchFamily="50" charset="-128"/>
              </a:rPr>
              <a:t>DX</a:t>
            </a:r>
            <a:endParaRPr lang="ja-JP" altLang="en-US" sz="3600" spc="0" dirty="0">
              <a:ln>
                <a:noFill/>
              </a:ln>
              <a:solidFill>
                <a:srgbClr val="272727"/>
              </a:solidFill>
              <a:effectLst/>
              <a:latin typeface="ヒラギノ角ゴ6" panose="020B0600000000000000" pitchFamily="50" charset="-128"/>
              <a:ea typeface="ヒラギノ角ゴ6" panose="020B0600000000000000" pitchFamily="50" charset="-128"/>
            </a:endParaRPr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id="{E5BAAA65-12C3-37CD-C8DD-6A1C81F7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t="10135" r="74142" b="56683"/>
          <a:stretch>
            <a:fillRect/>
          </a:stretch>
        </p:blipFill>
        <p:spPr bwMode="auto">
          <a:xfrm>
            <a:off x="5457096" y="9579941"/>
            <a:ext cx="1492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10">
            <a:extLst>
              <a:ext uri="{FF2B5EF4-FFF2-40B4-BE49-F238E27FC236}">
                <a16:creationId xmlns:a16="http://schemas.microsoft.com/office/drawing/2014/main" id="{16910A09-5073-F9E8-0050-AE994BBC3BF2}"/>
              </a:ext>
            </a:extLst>
          </p:cNvPr>
          <p:cNvGrpSpPr>
            <a:grpSpLocks/>
          </p:cNvGrpSpPr>
          <p:nvPr/>
        </p:nvGrpSpPr>
        <p:grpSpPr bwMode="auto">
          <a:xfrm>
            <a:off x="6633433" y="9587879"/>
            <a:ext cx="241300" cy="117475"/>
            <a:chOff x="10182" y="14961"/>
            <a:chExt cx="381" cy="18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28DDBEDE-0291-E714-51A4-0A5806262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" y="14961"/>
              <a:ext cx="381" cy="184"/>
            </a:xfrm>
            <a:prstGeom prst="roundRect">
              <a:avLst>
                <a:gd name="adj" fmla="val 23060"/>
              </a:avLst>
            </a:prstGeom>
            <a:solidFill>
              <a:srgbClr val="272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AutoShape 1853">
              <a:extLst>
                <a:ext uri="{FF2B5EF4-FFF2-40B4-BE49-F238E27FC236}">
                  <a16:creationId xmlns:a16="http://schemas.microsoft.com/office/drawing/2014/main" id="{9313784E-300F-CFFB-8427-8B1720B7EAE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257" y="14993"/>
              <a:ext cx="230" cy="119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ja-JP" altLang="en-US" sz="3600" spc="0">
                  <a:ln>
                    <a:noFill/>
                  </a:ln>
                  <a:solidFill>
                    <a:srgbClr val="FFFFFF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検索</a:t>
              </a:r>
            </a:p>
          </p:txBody>
        </p:sp>
      </p:grpSp>
      <p:grpSp>
        <p:nvGrpSpPr>
          <p:cNvPr id="47" name="Group 30">
            <a:extLst>
              <a:ext uri="{FF2B5EF4-FFF2-40B4-BE49-F238E27FC236}">
                <a16:creationId xmlns:a16="http://schemas.microsoft.com/office/drawing/2014/main" id="{D6DB4823-9577-6713-D338-ECF1BC262B4F}"/>
              </a:ext>
            </a:extLst>
          </p:cNvPr>
          <p:cNvGrpSpPr>
            <a:grpSpLocks/>
          </p:cNvGrpSpPr>
          <p:nvPr/>
        </p:nvGrpSpPr>
        <p:grpSpPr bwMode="auto">
          <a:xfrm>
            <a:off x="467583" y="9826275"/>
            <a:ext cx="6640513" cy="495314"/>
            <a:chOff x="620" y="14339"/>
            <a:chExt cx="10739" cy="800"/>
          </a:xfrm>
        </p:grpSpPr>
        <p:sp>
          <p:nvSpPr>
            <p:cNvPr id="48" name="Rectangle 31">
              <a:extLst>
                <a:ext uri="{FF2B5EF4-FFF2-40B4-BE49-F238E27FC236}">
                  <a16:creationId xmlns:a16="http://schemas.microsoft.com/office/drawing/2014/main" id="{9B96CB39-E911-47AF-3D40-F948B7F16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" y="14341"/>
              <a:ext cx="1988" cy="5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49" name="Group 32">
              <a:extLst>
                <a:ext uri="{FF2B5EF4-FFF2-40B4-BE49-F238E27FC236}">
                  <a16:creationId xmlns:a16="http://schemas.microsoft.com/office/drawing/2014/main" id="{C6BB7D04-634F-5E66-7AE9-CABAE2BE36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6" y="14339"/>
              <a:ext cx="10713" cy="800"/>
              <a:chOff x="857" y="14103"/>
              <a:chExt cx="10476" cy="782"/>
            </a:xfrm>
          </p:grpSpPr>
          <p:sp>
            <p:nvSpPr>
              <p:cNvPr id="50" name="Rectangle 33">
                <a:extLst>
                  <a:ext uri="{FF2B5EF4-FFF2-40B4-BE49-F238E27FC236}">
                    <a16:creationId xmlns:a16="http://schemas.microsoft.com/office/drawing/2014/main" id="{81D56BF7-4EF3-BCB4-CF27-97ACA4556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14103"/>
                <a:ext cx="1058" cy="31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grpSp>
            <p:nvGrpSpPr>
              <p:cNvPr id="51" name="Group 34">
                <a:extLst>
                  <a:ext uri="{FF2B5EF4-FFF2-40B4-BE49-F238E27FC236}">
                    <a16:creationId xmlns:a16="http://schemas.microsoft.com/office/drawing/2014/main" id="{ECBDC526-FA5B-7F10-C0AC-47BFA3587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7" y="14178"/>
                <a:ext cx="10476" cy="707"/>
                <a:chOff x="1041" y="14434"/>
                <a:chExt cx="9873" cy="666"/>
              </a:xfrm>
            </p:grpSpPr>
            <p:sp>
              <p:nvSpPr>
                <p:cNvPr id="52" name="Rectangle 35">
                  <a:extLst>
                    <a:ext uri="{FF2B5EF4-FFF2-40B4-BE49-F238E27FC236}">
                      <a16:creationId xmlns:a16="http://schemas.microsoft.com/office/drawing/2014/main" id="{8522AF24-B64E-6D33-56AB-FAD17C07B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1" y="14434"/>
                  <a:ext cx="9873" cy="232"/>
                </a:xfrm>
                <a:prstGeom prst="rect">
                  <a:avLst/>
                </a:pr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74295" tIns="8890" rIns="74295" bIns="88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53" name="WordArt 36">
                  <a:extLst>
                    <a:ext uri="{FF2B5EF4-FFF2-40B4-BE49-F238E27FC236}">
                      <a16:creationId xmlns:a16="http://schemas.microsoft.com/office/drawing/2014/main" id="{9C96EDC2-51DD-CB4C-4386-DA987EAD7DBC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638" y="14466"/>
                  <a:ext cx="2807" cy="169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76200">
                      <a:solidFill>
                        <a:srgbClr val="0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/>
                    </a14:hiddenEffects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l" rtl="0">
                    <a:buNone/>
                  </a:pPr>
                  <a:r>
                    <a:rPr lang="ja-JP" altLang="en-US" sz="3600" kern="10" spc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アプライド株式会社 </a:t>
                  </a:r>
                  <a:r>
                    <a:rPr lang="ja-JP" altLang="en-US" sz="3600" kern="10" dirty="0">
                      <a:solidFill>
                        <a:srgbClr val="FFFFFF"/>
                      </a:solidFill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広域システム営業</a:t>
                  </a:r>
                  <a:r>
                    <a:rPr lang="ja-JP" altLang="en-US" sz="3600" kern="10" spc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部</a:t>
                  </a:r>
                </a:p>
              </p:txBody>
            </p:sp>
            <p:grpSp>
              <p:nvGrpSpPr>
                <p:cNvPr id="54" name="Group 37">
                  <a:extLst>
                    <a:ext uri="{FF2B5EF4-FFF2-40B4-BE49-F238E27FC236}">
                      <a16:creationId xmlns:a16="http://schemas.microsoft.com/office/drawing/2014/main" id="{9A55ACEA-488D-8720-EA3F-C510C597CA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82" y="14767"/>
                  <a:ext cx="9778" cy="333"/>
                  <a:chOff x="1082" y="14971"/>
                  <a:chExt cx="9667" cy="460"/>
                </a:xfrm>
              </p:grpSpPr>
              <p:sp>
                <p:nvSpPr>
                  <p:cNvPr id="55" name="WordArt 38">
                    <a:extLst>
                      <a:ext uri="{FF2B5EF4-FFF2-40B4-BE49-F238E27FC236}">
                        <a16:creationId xmlns:a16="http://schemas.microsoft.com/office/drawing/2014/main" id="{C9516711-8A3B-C1E4-690E-AB48EEAA4AF4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1082" y="14971"/>
                    <a:ext cx="4642" cy="460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1270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/>
                      </a14:hiddenEffects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l" rtl="0">
                      <a:buNone/>
                    </a:pP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■関東営業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東京都千代田区神田小川町１−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11‐4F 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03-5280-9255</a:t>
                    </a:r>
                  </a:p>
                  <a:p>
                    <a:pPr algn="l" rtl="0">
                      <a:buNone/>
                    </a:pP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東海営業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名古屋市西区上名古屋三丁目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25-28-5F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052-325-2782</a:t>
                    </a:r>
                    <a:endParaRPr lang="en-US" altLang="zh-TW" sz="1200" kern="10" dirty="0">
                      <a:solidFill>
                        <a:srgbClr val="5F5F5F"/>
                      </a:solidFill>
                      <a:latin typeface="ヒラギノ角ゴ4" panose="020B0400000000000000" pitchFamily="50" charset="-128"/>
                      <a:ea typeface="ヒラギノ角ゴ4" panose="020B0400000000000000" pitchFamily="50" charset="-128"/>
                    </a:endParaRPr>
                  </a:p>
                </p:txBody>
              </p:sp>
              <p:sp>
                <p:nvSpPr>
                  <p:cNvPr id="56" name="WordArt 39">
                    <a:extLst>
                      <a:ext uri="{FF2B5EF4-FFF2-40B4-BE49-F238E27FC236}">
                        <a16:creationId xmlns:a16="http://schemas.microsoft.com/office/drawing/2014/main" id="{A9D3DDFE-FD62-18DD-C2EC-9D619BC8B3FB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6190" y="14971"/>
                    <a:ext cx="4559" cy="460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1270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/>
                      </a14:hiddenEffects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l" rtl="0">
                      <a:buNone/>
                    </a:pP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■関西営業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　大阪市淀川区西中島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2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14-6-5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　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TEL:06-6838-4123</a:t>
                    </a:r>
                  </a:p>
                  <a:p>
                    <a:pPr algn="l" rtl="0">
                      <a:buNone/>
                    </a:pP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九州営業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 福岡市博多区上牟田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6-23   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092-481-7812</a:t>
                    </a:r>
                    <a:endParaRPr lang="ja-JP" altLang="en-US" sz="1200" kern="10" spc="0" dirty="0">
                      <a:ln>
                        <a:noFill/>
                      </a:ln>
                      <a:solidFill>
                        <a:srgbClr val="5F5F5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endParaRPr>
                  </a:p>
                </p:txBody>
              </p:sp>
            </p:grpSp>
          </p:grpSp>
        </p:grpSp>
      </p:grp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5CBD780-4E66-ACE4-9276-6719F43E18D1}"/>
              </a:ext>
            </a:extLst>
          </p:cNvPr>
          <p:cNvCxnSpPr/>
          <p:nvPr/>
        </p:nvCxnSpPr>
        <p:spPr>
          <a:xfrm>
            <a:off x="442183" y="9137344"/>
            <a:ext cx="6524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089F2EC-689C-8189-A9ED-FBAD4AD8A350}"/>
              </a:ext>
            </a:extLst>
          </p:cNvPr>
          <p:cNvCxnSpPr/>
          <p:nvPr/>
        </p:nvCxnSpPr>
        <p:spPr>
          <a:xfrm>
            <a:off x="583471" y="5667372"/>
            <a:ext cx="6524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109BA2-7007-F16E-3617-A1B59E5FF073}"/>
              </a:ext>
            </a:extLst>
          </p:cNvPr>
          <p:cNvSpPr txBox="1"/>
          <p:nvPr/>
        </p:nvSpPr>
        <p:spPr>
          <a:xfrm>
            <a:off x="3779837" y="2808299"/>
            <a:ext cx="368776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None/>
            </a:pPr>
            <a:r>
              <a:rPr lang="ja-JP" altLang="en-US" sz="1100" kern="10" spc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基本仕様</a:t>
            </a:r>
            <a:endParaRPr lang="en-US" altLang="ja-JP" sz="1100" kern="10" spc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OS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Linux/Windows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CPU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【2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】Xeon 6730P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2.5~3.6GHz/TB3.8GHz/32C/64T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■メモリ：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512GB ECC R-DIMM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■ストレージ：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U.2 </a:t>
            </a:r>
            <a:r>
              <a:rPr lang="en-US" altLang="ja-JP" sz="1100" kern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NVMe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SSD 1.92TB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GPU</a:t>
            </a:r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【4</a:t>
            </a:r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】NVIDIA H200 NVL 141GB</a:t>
            </a:r>
          </a:p>
          <a:p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NVLINK BRIDGE BOARD, 4-way Passive (x2)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■電源：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冗長化（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3+1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3,200W/200V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1,200W/100V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80 Plus Titanium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■標準保証：ハードウェア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年間 （センドバック）</a:t>
            </a:r>
            <a:endParaRPr kumimoji="1" lang="en-US" altLang="ja-JP" sz="900" kern="1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8B5ABA-F559-337A-EF54-35EEA3C3F2BD}"/>
              </a:ext>
            </a:extLst>
          </p:cNvPr>
          <p:cNvSpPr txBox="1"/>
          <p:nvPr/>
        </p:nvSpPr>
        <p:spPr>
          <a:xfrm>
            <a:off x="4080803" y="4945100"/>
            <a:ext cx="2752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カスタマイズのご要望も承ります。</a:t>
            </a:r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写真はイメージです。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D2C8C48C-2F8F-A570-4593-EDDB819DEB89}"/>
              </a:ext>
            </a:extLst>
          </p:cNvPr>
          <p:cNvGrpSpPr/>
          <p:nvPr/>
        </p:nvGrpSpPr>
        <p:grpSpPr>
          <a:xfrm>
            <a:off x="3839213" y="5263719"/>
            <a:ext cx="2841720" cy="327014"/>
            <a:chOff x="4408469" y="5752687"/>
            <a:chExt cx="2841720" cy="327014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AC66503E-C5B7-B94D-4C59-01780A81C12B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62" name="Rectangle 51">
                <a:extLst>
                  <a:ext uri="{FF2B5EF4-FFF2-40B4-BE49-F238E27FC236}">
                    <a16:creationId xmlns:a16="http://schemas.microsoft.com/office/drawing/2014/main" id="{5B3236F5-BA26-9179-2B2F-17F6A5C0A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5282DEC4-8291-87A2-F6DE-047E020DFA2C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8EF7BC8-FDAA-1FDF-4D4D-75BDB1DB1865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8E1DFCD-3414-9458-5E09-38782D8E48C7}"/>
              </a:ext>
            </a:extLst>
          </p:cNvPr>
          <p:cNvSpPr txBox="1"/>
          <p:nvPr/>
        </p:nvSpPr>
        <p:spPr>
          <a:xfrm>
            <a:off x="192155" y="2416019"/>
            <a:ext cx="6488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大規模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モデル・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HPC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処理を高速化する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H200 NVL 4GPU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サーバー「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Xeon 6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モデル」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1362550D-E74F-7AFA-FCDF-07C8F2B0E32D}"/>
              </a:ext>
            </a:extLst>
          </p:cNvPr>
          <p:cNvSpPr txBox="1"/>
          <p:nvPr/>
        </p:nvSpPr>
        <p:spPr>
          <a:xfrm>
            <a:off x="3779837" y="6261085"/>
            <a:ext cx="36877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None/>
            </a:pPr>
            <a:r>
              <a:rPr lang="ja-JP" altLang="en-US" sz="1100" kern="10" spc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基本仕様</a:t>
            </a:r>
            <a:endParaRPr lang="en-US" altLang="ja-JP" sz="1100" kern="10" spc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OS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Linux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CPU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【2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】AMD EPYC™ 9455 48C/96T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■メモリ：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512GB ECC R-DIMM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■ストレージ：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U.2 </a:t>
            </a:r>
            <a:r>
              <a:rPr lang="en-US" altLang="ja-JP" sz="1100" kern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NVMe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SSD 1.92TB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GPU</a:t>
            </a:r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【4</a:t>
            </a:r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】NVIDIA H200 NVL 141GB</a:t>
            </a:r>
          </a:p>
          <a:p>
            <a:r>
              <a:rPr lang="ja-JP" altLang="en-US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100" b="1" kern="1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NVLINK BRIDGE BOARD, 4-way Passive (x2)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■電源：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冗長化（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3+1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3,200W/200V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1,200W/100V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80 Plus Titanium</a:t>
            </a:r>
          </a:p>
          <a:p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■標準保証：ハードウェア</a:t>
            </a:r>
            <a:r>
              <a:rPr lang="en-US" altLang="ja-JP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100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年間 （センドバック）</a:t>
            </a:r>
            <a:endParaRPr kumimoji="1" lang="en-US" altLang="ja-JP" sz="900" kern="1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0B7045B9-69AB-DC80-44B2-29614E8F0B32}"/>
              </a:ext>
            </a:extLst>
          </p:cNvPr>
          <p:cNvSpPr txBox="1"/>
          <p:nvPr/>
        </p:nvSpPr>
        <p:spPr>
          <a:xfrm>
            <a:off x="4122148" y="8349767"/>
            <a:ext cx="2752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カスタマイズのご要望も承ります。</a:t>
            </a:r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写真はイメージです。</a:t>
            </a:r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DAE7D8F2-965A-F928-26BB-26C4E0DB12C1}"/>
              </a:ext>
            </a:extLst>
          </p:cNvPr>
          <p:cNvGrpSpPr/>
          <p:nvPr/>
        </p:nvGrpSpPr>
        <p:grpSpPr>
          <a:xfrm>
            <a:off x="3839213" y="8759492"/>
            <a:ext cx="2841720" cy="327014"/>
            <a:chOff x="4408469" y="5752687"/>
            <a:chExt cx="2841720" cy="327014"/>
          </a:xfrm>
        </p:grpSpPr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D1EE2085-2D5B-1C6E-F9E8-5F864940D954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102" name="Rectangle 51">
                <a:extLst>
                  <a:ext uri="{FF2B5EF4-FFF2-40B4-BE49-F238E27FC236}">
                    <a16:creationId xmlns:a16="http://schemas.microsoft.com/office/drawing/2014/main" id="{EEE06F7C-A27B-6E7A-6FF8-8D91FBA45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0CB6A554-2169-5AAF-E56F-0BC024C93C91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21D78A55-B14B-DB0E-3537-A324BDF035F1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8818B42-E149-33F8-3E19-78340996F706}"/>
              </a:ext>
            </a:extLst>
          </p:cNvPr>
          <p:cNvGrpSpPr/>
          <p:nvPr/>
        </p:nvGrpSpPr>
        <p:grpSpPr>
          <a:xfrm>
            <a:off x="0" y="0"/>
            <a:ext cx="7559675" cy="2335822"/>
            <a:chOff x="-163" y="0"/>
            <a:chExt cx="7559675" cy="2335822"/>
          </a:xfrm>
          <a:gradFill flip="none" rotWithShape="1">
            <a:gsLst>
              <a:gs pos="42000">
                <a:schemeClr val="tx1"/>
              </a:gs>
              <a:gs pos="72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94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57DEB174-1BFA-8C47-7A24-99E3CD8E748F}"/>
                </a:ext>
              </a:extLst>
            </p:cNvPr>
            <p:cNvSpPr/>
            <p:nvPr/>
          </p:nvSpPr>
          <p:spPr>
            <a:xfrm>
              <a:off x="-163" y="0"/>
              <a:ext cx="7559675" cy="233582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EB125CF-6CCE-EF54-B5E8-F1977D808778}"/>
                </a:ext>
              </a:extLst>
            </p:cNvPr>
            <p:cNvSpPr/>
            <p:nvPr/>
          </p:nvSpPr>
          <p:spPr>
            <a:xfrm>
              <a:off x="0" y="0"/>
              <a:ext cx="3594200" cy="39768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E56CF58-7B75-DB59-8709-9B1AFECC9ABA}"/>
                </a:ext>
              </a:extLst>
            </p:cNvPr>
            <p:cNvCxnSpPr/>
            <p:nvPr/>
          </p:nvCxnSpPr>
          <p:spPr>
            <a:xfrm>
              <a:off x="272939" y="1575745"/>
              <a:ext cx="2641600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  <a:effectLst>
              <a:glow rad="101600">
                <a:schemeClr val="tx1">
                  <a:alpha val="6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2F1933B-B47C-8916-EEE2-F260FEBF7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49" y="155155"/>
            <a:ext cx="1413591" cy="271064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6F7ACA72-4058-A8AF-B8C0-4A75CC991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8" y="9314121"/>
            <a:ext cx="2054272" cy="39533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52D5A99-4EB6-E422-2873-FDF3F04ED5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0" y="3278644"/>
            <a:ext cx="3544405" cy="233582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BE7AC6F-D4B4-CB57-68B7-1952748FFC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83" y="2794845"/>
            <a:ext cx="569732" cy="5697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4D8EB5F-4955-BCCA-DC5D-E265A98669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84" y="2776255"/>
            <a:ext cx="1064726" cy="41613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EE712D3-EBFC-3F54-3A8B-F9F246E5E4A6}"/>
              </a:ext>
            </a:extLst>
          </p:cNvPr>
          <p:cNvSpPr txBox="1"/>
          <p:nvPr/>
        </p:nvSpPr>
        <p:spPr>
          <a:xfrm>
            <a:off x="2159246" y="2945825"/>
            <a:ext cx="876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4-Way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0FBD3994-6B46-6518-E868-31FF88E909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4" y="6635163"/>
            <a:ext cx="3499155" cy="2339672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5CB913A-D340-CBA3-1252-6A13573EB6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9" y="6106099"/>
            <a:ext cx="580986" cy="681427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B118FDB4-15AB-3FA4-3A72-AEB3FC8268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05" y="6210912"/>
            <a:ext cx="1064726" cy="416133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B7C8AD7-327B-7346-35A1-B85BC954449C}"/>
              </a:ext>
            </a:extLst>
          </p:cNvPr>
          <p:cNvSpPr txBox="1"/>
          <p:nvPr/>
        </p:nvSpPr>
        <p:spPr>
          <a:xfrm>
            <a:off x="2177367" y="6380482"/>
            <a:ext cx="876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4-Way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4A3C344-8902-0706-9A15-5D4BE439D32F}"/>
              </a:ext>
            </a:extLst>
          </p:cNvPr>
          <p:cNvSpPr txBox="1"/>
          <p:nvPr/>
        </p:nvSpPr>
        <p:spPr>
          <a:xfrm>
            <a:off x="192155" y="5799276"/>
            <a:ext cx="6488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大規模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モデル・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HPC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処理を高速化する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H200 NVL 4GPU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サーバー「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EPYC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モデル」</a:t>
            </a:r>
          </a:p>
        </p:txBody>
      </p:sp>
      <p:pic>
        <p:nvPicPr>
          <p:cNvPr id="40" name="図 1109">
            <a:extLst>
              <a:ext uri="{FF2B5EF4-FFF2-40B4-BE49-F238E27FC236}">
                <a16:creationId xmlns:a16="http://schemas.microsoft.com/office/drawing/2014/main" id="{092F2925-F353-F707-D452-2957D6A65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892" y="98260"/>
            <a:ext cx="727438" cy="48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134F387-842E-A117-AF65-C55364F7C6AD}"/>
              </a:ext>
            </a:extLst>
          </p:cNvPr>
          <p:cNvSpPr txBox="1"/>
          <p:nvPr/>
        </p:nvSpPr>
        <p:spPr>
          <a:xfrm>
            <a:off x="273102" y="625137"/>
            <a:ext cx="467989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NVIDIA H200 NVL</a:t>
            </a:r>
          </a:p>
          <a:p>
            <a:r>
              <a:rPr lang="en-US" altLang="ja-JP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AI Server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C6C9422-C44F-6DCF-7ABA-2E89E485FAB8}"/>
              </a:ext>
            </a:extLst>
          </p:cNvPr>
          <p:cNvSpPr txBox="1"/>
          <p:nvPr/>
        </p:nvSpPr>
        <p:spPr>
          <a:xfrm>
            <a:off x="273102" y="1643717"/>
            <a:ext cx="387725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GPU</a:t>
            </a:r>
            <a:r>
              <a:rPr kumimoji="1" lang="ja-JP" altLang="en-US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間通信が性能を左右する大規模</a:t>
            </a:r>
            <a:r>
              <a:rPr kumimoji="1" lang="en-US" altLang="ja-JP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AI</a:t>
            </a:r>
            <a:r>
              <a:rPr kumimoji="1" lang="ja-JP" altLang="en-US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・科学技術計算向け特化モデル</a:t>
            </a:r>
            <a:endParaRPr lang="en-US" altLang="ja-JP" sz="14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ヒラギノ角ゴ8" panose="020B0800000000000000" pitchFamily="50" charset="-128"/>
              <a:ea typeface="ヒラギノ角ゴ8" panose="020B08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941AEBD2-1D0D-7CD4-5A59-04FB5D7929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83" y="-247366"/>
            <a:ext cx="3156268" cy="256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13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06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1515</TotalTime>
  <Words>356</Words>
  <Application>Microsoft Office PowerPoint</Application>
  <PresentationFormat>ユーザー設定</PresentationFormat>
  <Paragraphs>42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Meiryo UI</vt:lpstr>
      <vt:lpstr>ヒラギノ角ゴ4</vt:lpstr>
      <vt:lpstr>ヒラギノ角ゴ5</vt:lpstr>
      <vt:lpstr>ヒラギノ角ゴ6</vt:lpstr>
      <vt:lpstr>ヒラギノ角ゴ8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Mitsuyama</dc:creator>
  <cp:lastModifiedBy>亮平 千々岩</cp:lastModifiedBy>
  <cp:revision>31</cp:revision>
  <dcterms:created xsi:type="dcterms:W3CDTF">2025-02-18T01:46:40Z</dcterms:created>
  <dcterms:modified xsi:type="dcterms:W3CDTF">2026-07-11T04:47:27Z</dcterms:modified>
</cp:coreProperties>
</file>